
<file path=[Content_Types].xml><?xml version="1.0" encoding="utf-8"?>
<Types xmlns="http://schemas.openxmlformats.org/package/2006/content-types">
  <Default Extension="jpeg" ContentType="image/jpeg"/>
  <Default Extension="JPG" ContentType="image/.jpg"/>
  <Default Extension="png" ContentType="image/png"/>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media/image3.svg" ContentType="image/svg+xml"/>
  <Override PartName="/ppt/media/image5.svg" ContentType="image/svg+xml"/>
  <Override PartName="/ppt/media/image7.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10.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0" r:id="rId3"/>
    <p:sldMasterId id="2147483652" r:id="rId4"/>
    <p:sldMasterId id="2147483654" r:id="rId5"/>
    <p:sldMasterId id="2147483656" r:id="rId6"/>
    <p:sldMasterId id="2147483658" r:id="rId7"/>
    <p:sldMasterId id="2147483674" r:id="rId8"/>
    <p:sldMasterId id="2147483676" r:id="rId9"/>
  </p:sldMasterIdLst>
  <p:notesMasterIdLst>
    <p:notesMasterId r:id="rId14"/>
  </p:notesMasterIdLst>
  <p:handoutMasterIdLst>
    <p:handoutMasterId r:id="rId62"/>
  </p:handoutMasterIdLst>
  <p:sldIdLst>
    <p:sldId id="1669" r:id="rId10"/>
    <p:sldId id="1665" r:id="rId11"/>
    <p:sldId id="464" r:id="rId12"/>
    <p:sldId id="1447" r:id="rId13"/>
    <p:sldId id="1618" r:id="rId15"/>
    <p:sldId id="1671" r:id="rId16"/>
    <p:sldId id="1623" r:id="rId17"/>
    <p:sldId id="1624" r:id="rId18"/>
    <p:sldId id="1666" r:id="rId19"/>
    <p:sldId id="1622" r:id="rId20"/>
    <p:sldId id="1620" r:id="rId21"/>
    <p:sldId id="1103" r:id="rId22"/>
    <p:sldId id="1672" r:id="rId23"/>
    <p:sldId id="1105" r:id="rId24"/>
    <p:sldId id="1625" r:id="rId25"/>
    <p:sldId id="1626" r:id="rId26"/>
    <p:sldId id="1667" r:id="rId27"/>
    <p:sldId id="1628" r:id="rId28"/>
    <p:sldId id="1590" r:id="rId29"/>
    <p:sldId id="1629" r:id="rId30"/>
    <p:sldId id="1630" r:id="rId31"/>
    <p:sldId id="1591" r:id="rId32"/>
    <p:sldId id="1673" r:id="rId33"/>
    <p:sldId id="1631" r:id="rId34"/>
    <p:sldId id="1632" r:id="rId35"/>
    <p:sldId id="1674" r:id="rId36"/>
    <p:sldId id="1633" r:id="rId37"/>
    <p:sldId id="1609" r:id="rId38"/>
    <p:sldId id="1608" r:id="rId39"/>
    <p:sldId id="1668" r:id="rId40"/>
    <p:sldId id="1635" r:id="rId41"/>
    <p:sldId id="1636" r:id="rId42"/>
    <p:sldId id="1639" r:id="rId43"/>
    <p:sldId id="1675" r:id="rId44"/>
    <p:sldId id="1676" r:id="rId45"/>
    <p:sldId id="1640" r:id="rId46"/>
    <p:sldId id="1648" r:id="rId47"/>
    <p:sldId id="1645" r:id="rId48"/>
    <p:sldId id="1649" r:id="rId49"/>
    <p:sldId id="1650" r:id="rId50"/>
    <p:sldId id="1651" r:id="rId51"/>
    <p:sldId id="1652" r:id="rId52"/>
    <p:sldId id="1653" r:id="rId53"/>
    <p:sldId id="1654" r:id="rId54"/>
    <p:sldId id="1655" r:id="rId55"/>
    <p:sldId id="1656" r:id="rId56"/>
    <p:sldId id="1657" r:id="rId57"/>
    <p:sldId id="1660" r:id="rId58"/>
    <p:sldId id="1658" r:id="rId59"/>
    <p:sldId id="1662" r:id="rId60"/>
    <p:sldId id="1670" r:id="rId6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D2A26"/>
    <a:srgbClr val="B60206"/>
    <a:srgbClr val="8A8A8A"/>
    <a:srgbClr val="4C5252"/>
    <a:srgbClr val="F9F9F9"/>
    <a:srgbClr val="48504F"/>
    <a:srgbClr val="AD2B26"/>
    <a:srgbClr val="49504F"/>
    <a:srgbClr val="B70006"/>
    <a:srgbClr val="FFFFE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136" autoAdjust="0"/>
    <p:restoredTop sz="92394" autoAdjust="0"/>
  </p:normalViewPr>
  <p:slideViewPr>
    <p:cSldViewPr snapToGrid="0">
      <p:cViewPr varScale="1">
        <p:scale>
          <a:sx n="114" d="100"/>
          <a:sy n="114" d="100"/>
        </p:scale>
        <p:origin x="616" y="168"/>
      </p:cViewPr>
      <p:guideLst/>
    </p:cSldViewPr>
  </p:slideViewPr>
  <p:notesTextViewPr>
    <p:cViewPr>
      <p:scale>
        <a:sx n="1" d="1"/>
        <a:sy n="1" d="1"/>
      </p:scale>
      <p:origin x="0" y="0"/>
    </p:cViewPr>
  </p:notesTextViewPr>
  <p:notesViewPr>
    <p:cSldViewPr snapToGrid="0">
      <p:cViewPr varScale="1">
        <p:scale>
          <a:sx n="97" d="100"/>
          <a:sy n="97" d="100"/>
        </p:scale>
        <p:origin x="3416" y="192"/>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Master" Target="slideMasters/slideMaster8.xml"/><Relationship Id="rId8" Type="http://schemas.openxmlformats.org/officeDocument/2006/relationships/slideMaster" Target="slideMasters/slideMaster7.xml"/><Relationship Id="rId7" Type="http://schemas.openxmlformats.org/officeDocument/2006/relationships/slideMaster" Target="slideMasters/slideMaster6.xml"/><Relationship Id="rId65" Type="http://schemas.openxmlformats.org/officeDocument/2006/relationships/tableStyles" Target="tableStyles.xml"/><Relationship Id="rId64" Type="http://schemas.openxmlformats.org/officeDocument/2006/relationships/viewProps" Target="viewProps.xml"/><Relationship Id="rId63" Type="http://schemas.openxmlformats.org/officeDocument/2006/relationships/presProps" Target="presProps.xml"/><Relationship Id="rId62" Type="http://schemas.openxmlformats.org/officeDocument/2006/relationships/handoutMaster" Target="handoutMasters/handoutMaster1.xml"/><Relationship Id="rId61" Type="http://schemas.openxmlformats.org/officeDocument/2006/relationships/slide" Target="slides/slide51.xml"/><Relationship Id="rId60" Type="http://schemas.openxmlformats.org/officeDocument/2006/relationships/slide" Target="slides/slide50.xml"/><Relationship Id="rId6" Type="http://schemas.openxmlformats.org/officeDocument/2006/relationships/slideMaster" Target="slideMasters/slideMaster5.xml"/><Relationship Id="rId59" Type="http://schemas.openxmlformats.org/officeDocument/2006/relationships/slide" Target="slides/slide49.xml"/><Relationship Id="rId58" Type="http://schemas.openxmlformats.org/officeDocument/2006/relationships/slide" Target="slides/slide48.xml"/><Relationship Id="rId57" Type="http://schemas.openxmlformats.org/officeDocument/2006/relationships/slide" Target="slides/slide47.xml"/><Relationship Id="rId56" Type="http://schemas.openxmlformats.org/officeDocument/2006/relationships/slide" Target="slides/slide46.xml"/><Relationship Id="rId55" Type="http://schemas.openxmlformats.org/officeDocument/2006/relationships/slide" Target="slides/slide45.xml"/><Relationship Id="rId54" Type="http://schemas.openxmlformats.org/officeDocument/2006/relationships/slide" Target="slides/slide44.xml"/><Relationship Id="rId53" Type="http://schemas.openxmlformats.org/officeDocument/2006/relationships/slide" Target="slides/slide43.xml"/><Relationship Id="rId52" Type="http://schemas.openxmlformats.org/officeDocument/2006/relationships/slide" Target="slides/slide42.xml"/><Relationship Id="rId51" Type="http://schemas.openxmlformats.org/officeDocument/2006/relationships/slide" Target="slides/slide41.xml"/><Relationship Id="rId50" Type="http://schemas.openxmlformats.org/officeDocument/2006/relationships/slide" Target="slides/slide40.xml"/><Relationship Id="rId5" Type="http://schemas.openxmlformats.org/officeDocument/2006/relationships/slideMaster" Target="slideMasters/slideMaster4.xml"/><Relationship Id="rId49" Type="http://schemas.openxmlformats.org/officeDocument/2006/relationships/slide" Target="slides/slide39.xml"/><Relationship Id="rId48" Type="http://schemas.openxmlformats.org/officeDocument/2006/relationships/slide" Target="slides/slide38.xml"/><Relationship Id="rId47" Type="http://schemas.openxmlformats.org/officeDocument/2006/relationships/slide" Target="slides/slide37.xml"/><Relationship Id="rId46" Type="http://schemas.openxmlformats.org/officeDocument/2006/relationships/slide" Target="slides/slide36.xml"/><Relationship Id="rId45" Type="http://schemas.openxmlformats.org/officeDocument/2006/relationships/slide" Target="slides/slide35.xml"/><Relationship Id="rId44" Type="http://schemas.openxmlformats.org/officeDocument/2006/relationships/slide" Target="slides/slide34.xml"/><Relationship Id="rId43" Type="http://schemas.openxmlformats.org/officeDocument/2006/relationships/slide" Target="slides/slide33.xml"/><Relationship Id="rId42" Type="http://schemas.openxmlformats.org/officeDocument/2006/relationships/slide" Target="slides/slide32.xml"/><Relationship Id="rId41" Type="http://schemas.openxmlformats.org/officeDocument/2006/relationships/slide" Target="slides/slide31.xml"/><Relationship Id="rId40" Type="http://schemas.openxmlformats.org/officeDocument/2006/relationships/slide" Target="slides/slide30.xml"/><Relationship Id="rId4" Type="http://schemas.openxmlformats.org/officeDocument/2006/relationships/slideMaster" Target="slideMasters/slideMaster3.xml"/><Relationship Id="rId39" Type="http://schemas.openxmlformats.org/officeDocument/2006/relationships/slide" Target="slides/slide29.xml"/><Relationship Id="rId38" Type="http://schemas.openxmlformats.org/officeDocument/2006/relationships/slide" Target="slides/slide28.xml"/><Relationship Id="rId37" Type="http://schemas.openxmlformats.org/officeDocument/2006/relationships/slide" Target="slides/slide27.xml"/><Relationship Id="rId36" Type="http://schemas.openxmlformats.org/officeDocument/2006/relationships/slide" Target="slides/slide26.xml"/><Relationship Id="rId35" Type="http://schemas.openxmlformats.org/officeDocument/2006/relationships/slide" Target="slides/slide25.xml"/><Relationship Id="rId34" Type="http://schemas.openxmlformats.org/officeDocument/2006/relationships/slide" Target="slides/slide24.xml"/><Relationship Id="rId33" Type="http://schemas.openxmlformats.org/officeDocument/2006/relationships/slide" Target="slides/slide23.xml"/><Relationship Id="rId32" Type="http://schemas.openxmlformats.org/officeDocument/2006/relationships/slide" Target="slides/slide22.xml"/><Relationship Id="rId31" Type="http://schemas.openxmlformats.org/officeDocument/2006/relationships/slide" Target="slides/slide21.xml"/><Relationship Id="rId30" Type="http://schemas.openxmlformats.org/officeDocument/2006/relationships/slide" Target="slides/slide20.xml"/><Relationship Id="rId3" Type="http://schemas.openxmlformats.org/officeDocument/2006/relationships/slideMaster" Target="slideMasters/slideMaster2.xml"/><Relationship Id="rId29" Type="http://schemas.openxmlformats.org/officeDocument/2006/relationships/slide" Target="slides/slide19.xml"/><Relationship Id="rId28" Type="http://schemas.openxmlformats.org/officeDocument/2006/relationships/slide" Target="slides/slide18.xml"/><Relationship Id="rId27" Type="http://schemas.openxmlformats.org/officeDocument/2006/relationships/slide" Target="slides/slide17.xml"/><Relationship Id="rId26" Type="http://schemas.openxmlformats.org/officeDocument/2006/relationships/slide" Target="slides/slide16.xml"/><Relationship Id="rId25" Type="http://schemas.openxmlformats.org/officeDocument/2006/relationships/slide" Target="slides/slide15.xml"/><Relationship Id="rId24" Type="http://schemas.openxmlformats.org/officeDocument/2006/relationships/slide" Target="slides/slide14.xml"/><Relationship Id="rId23" Type="http://schemas.openxmlformats.org/officeDocument/2006/relationships/slide" Target="slides/slide13.xml"/><Relationship Id="rId22" Type="http://schemas.openxmlformats.org/officeDocument/2006/relationships/slide" Target="slides/slide12.xml"/><Relationship Id="rId21" Type="http://schemas.openxmlformats.org/officeDocument/2006/relationships/slide" Target="slides/slide11.xml"/><Relationship Id="rId20" Type="http://schemas.openxmlformats.org/officeDocument/2006/relationships/slide" Target="slides/slide10.xml"/><Relationship Id="rId2" Type="http://schemas.openxmlformats.org/officeDocument/2006/relationships/theme" Target="theme/theme1.xml"/><Relationship Id="rId19" Type="http://schemas.openxmlformats.org/officeDocument/2006/relationships/slide" Target="slides/slide9.xml"/><Relationship Id="rId18" Type="http://schemas.openxmlformats.org/officeDocument/2006/relationships/slide" Target="slides/slide8.xml"/><Relationship Id="rId17" Type="http://schemas.openxmlformats.org/officeDocument/2006/relationships/slide" Target="slides/slide7.xml"/><Relationship Id="rId16" Type="http://schemas.openxmlformats.org/officeDocument/2006/relationships/slide" Target="slides/slide6.xml"/><Relationship Id="rId15" Type="http://schemas.openxmlformats.org/officeDocument/2006/relationships/slide" Target="slides/slide5.xml"/><Relationship Id="rId14" Type="http://schemas.openxmlformats.org/officeDocument/2006/relationships/notesMaster" Target="notesMasters/notesMaster1.xml"/><Relationship Id="rId13" Type="http://schemas.openxmlformats.org/officeDocument/2006/relationships/slide" Target="slides/slide4.xml"/><Relationship Id="rId12" Type="http://schemas.openxmlformats.org/officeDocument/2006/relationships/slide" Target="slides/slide3.xml"/><Relationship Id="rId11" Type="http://schemas.openxmlformats.org/officeDocument/2006/relationships/slide" Target="slides/slide2.xml"/><Relationship Id="rId10" Type="http://schemas.openxmlformats.org/officeDocument/2006/relationships/slide" Target="slides/slide1.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93DFD10-C36A-A44C-AC52-E91D9A58CF7E}" type="datetimeFigureOut">
              <a:rPr kumimoji="1" lang="zh-CN" altLang="en-US" smtClean="0"/>
            </a:fld>
            <a:endParaRPr kumimoji="1"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3F0B397-CD8F-1C4C-97BB-ADF18DDD1C00}" type="slidenum">
              <a:rPr kumimoji="1" lang="zh-CN" altLang="en-US" smtClean="0"/>
            </a:fld>
            <a:endParaRPr kumimoji="1"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EE7ACF5-0677-4CC5-89ED-AE83D3F5859D}"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CC63F50-FC71-46DD-9BDC-11F985EF414C}"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CC63F50-FC71-46DD-9BDC-11F985EF414C}"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CC63F50-FC71-46DD-9BDC-11F985EF414C}"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8.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8.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版式2">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838200" y="2244725"/>
            <a:ext cx="10541000" cy="1158875"/>
          </a:xfrm>
          <a:prstGeom prst="rect">
            <a:avLst/>
          </a:prstGeom>
        </p:spPr>
        <p:txBody>
          <a:bodyPr anchor="ctr"/>
          <a:lstStyle>
            <a:lvl1pPr>
              <a:defRPr sz="7200" b="0" i="0">
                <a:solidFill>
                  <a:schemeClr val="tx1">
                    <a:lumMod val="85000"/>
                    <a:lumOff val="15000"/>
                  </a:schemeClr>
                </a:solidFill>
                <a:latin typeface="Alibaba PuHuiTi B" pitchFamily="18" charset="-122"/>
                <a:ea typeface="Alibaba PuHuiTi B" pitchFamily="18" charset="-122"/>
                <a:cs typeface="Alibaba PuHuiTi B" pitchFamily="18" charset="-122"/>
              </a:defRPr>
            </a:lvl1pPr>
          </a:lstStyle>
          <a:p>
            <a:r>
              <a:rPr kumimoji="1" lang="zh-CN" altLang="en-US" dirty="0"/>
              <a:t>主标题</a:t>
            </a:r>
            <a:endParaRPr kumimoji="1" lang="zh-CN" altLang="en-US" dirty="0"/>
          </a:p>
        </p:txBody>
      </p:sp>
      <p:sp>
        <p:nvSpPr>
          <p:cNvPr id="3" name="文本占位符 3"/>
          <p:cNvSpPr>
            <a:spLocks noGrp="1"/>
          </p:cNvSpPr>
          <p:nvPr>
            <p:ph type="body" sz="quarter" idx="10" hasCustomPrompt="1"/>
          </p:nvPr>
        </p:nvSpPr>
        <p:spPr>
          <a:xfrm>
            <a:off x="838200" y="3454401"/>
            <a:ext cx="10540999" cy="630237"/>
          </a:xfrm>
          <a:prstGeom prst="rect">
            <a:avLst/>
          </a:prstGeom>
        </p:spPr>
        <p:txBody>
          <a:bodyPr anchor="ctr"/>
          <a:lstStyle>
            <a:lvl1pPr algn="ctr">
              <a:buNone/>
              <a:defRPr sz="2400" b="0" i="0">
                <a:solidFill>
                  <a:schemeClr val="tx1">
                    <a:lumMod val="65000"/>
                    <a:lumOff val="35000"/>
                  </a:schemeClr>
                </a:solidFill>
                <a:latin typeface="Alibaba PuHuiTi R" pitchFamily="18" charset="-122"/>
                <a:ea typeface="Alibaba PuHuiTi R" pitchFamily="18" charset="-122"/>
                <a:cs typeface="Alibaba PuHuiTi R" pitchFamily="18" charset="-122"/>
              </a:defRPr>
            </a:lvl1pPr>
          </a:lstStyle>
          <a:p>
            <a:pPr lvl="0"/>
            <a:r>
              <a:rPr kumimoji="1" lang="zh-CN" altLang="en-US" dirty="0"/>
              <a:t>副标题内容，如若没有可以删除</a:t>
            </a:r>
            <a:endParaRPr kumimoji="1"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正文内容（无编号）">
    <p:spTree>
      <p:nvGrpSpPr>
        <p:cNvPr id="1" name=""/>
        <p:cNvGrpSpPr/>
        <p:nvPr/>
      </p:nvGrpSpPr>
      <p:grpSpPr>
        <a:xfrm>
          <a:off x="0" y="0"/>
          <a:ext cx="0" cy="0"/>
          <a:chOff x="0" y="0"/>
          <a:chExt cx="0" cy="0"/>
        </a:xfrm>
      </p:grpSpPr>
      <p:sp>
        <p:nvSpPr>
          <p:cNvPr id="12" name="文本占位符 11"/>
          <p:cNvSpPr>
            <a:spLocks noGrp="1"/>
          </p:cNvSpPr>
          <p:nvPr>
            <p:ph type="body" sz="quarter" idx="11" hasCustomPrompt="1"/>
          </p:nvPr>
        </p:nvSpPr>
        <p:spPr>
          <a:xfrm>
            <a:off x="710880" y="1612212"/>
            <a:ext cx="9845675" cy="4547802"/>
          </a:xfrm>
          <a:prstGeom prst="rect">
            <a:avLst/>
          </a:prstGeom>
        </p:spPr>
        <p:txBody>
          <a:bodyPr/>
          <a:lstStyle>
            <a:lvl1pPr marL="0" indent="0">
              <a:lnSpc>
                <a:spcPct val="150000"/>
              </a:lnSpc>
              <a:buNone/>
              <a:defRPr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此为正文内容，字体不可改，阿里巴巴普惠体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endParaRPr lang="zh-CN" altLang="en-US" dirty="0"/>
          </a:p>
        </p:txBody>
      </p:sp>
      <p:sp>
        <p:nvSpPr>
          <p:cNvPr id="4" name="标题 1"/>
          <p:cNvSpPr>
            <a:spLocks noGrp="1"/>
          </p:cNvSpPr>
          <p:nvPr>
            <p:ph type="title" hasCustomPrompt="1"/>
          </p:nvPr>
        </p:nvSpPr>
        <p:spPr>
          <a:xfrm>
            <a:off x="710880" y="1000749"/>
            <a:ext cx="9845675" cy="517190"/>
          </a:xfrm>
          <a:prstGeom prst="rect">
            <a:avLst/>
          </a:prstGeom>
        </p:spPr>
        <p:txBody>
          <a:bodyPr anchor="ctr" anchorCtr="0"/>
          <a:lstStyle>
            <a:lvl1pPr>
              <a:defRPr lang="zh-CN" altLang="en-US" sz="2000" b="0" i="0" dirty="0">
                <a:solidFill>
                  <a:srgbClr val="AD2A26"/>
                </a:solidFill>
                <a:latin typeface="Alibaba PuHuiTi Medium" pitchFamily="18" charset="-122"/>
                <a:ea typeface="Alibaba PuHuiTi Medium" pitchFamily="18" charset="-122"/>
                <a:cs typeface="Alibaba PuHuiTi Medium" pitchFamily="18" charset="-122"/>
              </a:defRPr>
            </a:lvl1pPr>
          </a:lstStyle>
          <a:p>
            <a:pPr lvl="0"/>
            <a:r>
              <a:rPr lang="zh-CN" altLang="en-US" dirty="0"/>
              <a:t>正文一级标题</a:t>
            </a:r>
            <a:r>
              <a:rPr lang="en-US" altLang="zh-CN" dirty="0"/>
              <a:t>-</a:t>
            </a:r>
            <a:r>
              <a:rPr lang="zh-CN" altLang="en-US" dirty="0"/>
              <a:t>阿里巴巴普惠体</a:t>
            </a:r>
            <a:r>
              <a:rPr lang="en-US" altLang="zh-CN" dirty="0"/>
              <a:t>20</a:t>
            </a:r>
            <a:r>
              <a:rPr lang="zh-CN" altLang="en-US" dirty="0"/>
              <a:t>号</a:t>
            </a:r>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正文内容（数字符号）">
    <p:spTree>
      <p:nvGrpSpPr>
        <p:cNvPr id="1" name=""/>
        <p:cNvGrpSpPr/>
        <p:nvPr/>
      </p:nvGrpSpPr>
      <p:grpSpPr>
        <a:xfrm>
          <a:off x="0" y="0"/>
          <a:ext cx="0" cy="0"/>
          <a:chOff x="0" y="0"/>
          <a:chExt cx="0" cy="0"/>
        </a:xfrm>
      </p:grpSpPr>
      <p:sp>
        <p:nvSpPr>
          <p:cNvPr id="5" name="标题 1"/>
          <p:cNvSpPr>
            <a:spLocks noGrp="1"/>
          </p:cNvSpPr>
          <p:nvPr>
            <p:ph type="title" hasCustomPrompt="1"/>
          </p:nvPr>
        </p:nvSpPr>
        <p:spPr>
          <a:xfrm>
            <a:off x="710880" y="1002232"/>
            <a:ext cx="10719119" cy="517190"/>
          </a:xfrm>
          <a:prstGeom prst="rect">
            <a:avLst/>
          </a:prstGeom>
        </p:spPr>
        <p:txBody>
          <a:bodyPr anchor="ctr" anchorCtr="0"/>
          <a:lstStyle>
            <a:lvl1pPr>
              <a:defRPr lang="zh-CN" altLang="en-US" sz="2000" b="0" i="0" dirty="0">
                <a:solidFill>
                  <a:srgbClr val="AD2A26"/>
                </a:solidFill>
                <a:latin typeface="Alibaba PuHuiTi Medium" pitchFamily="18" charset="-122"/>
                <a:ea typeface="Alibaba PuHuiTi Medium" pitchFamily="18" charset="-122"/>
                <a:cs typeface="Alibaba PuHuiTi Medium" pitchFamily="18" charset="-122"/>
              </a:defRPr>
            </a:lvl1pPr>
          </a:lstStyle>
          <a:p>
            <a:pPr lvl="0"/>
            <a:r>
              <a:rPr lang="zh-CN" altLang="en-US" dirty="0"/>
              <a:t>正文一级标题</a:t>
            </a:r>
            <a:r>
              <a:rPr lang="en-US" altLang="zh-CN" dirty="0"/>
              <a:t>-</a:t>
            </a:r>
            <a:r>
              <a:rPr lang="zh-CN" altLang="en-US" dirty="0"/>
              <a:t>阿里巴巴普惠体</a:t>
            </a:r>
            <a:r>
              <a:rPr lang="en-US" altLang="zh-CN" dirty="0"/>
              <a:t>20</a:t>
            </a:r>
            <a:r>
              <a:rPr lang="zh-CN" altLang="en-US" dirty="0"/>
              <a:t>号</a:t>
            </a:r>
            <a:endParaRPr lang="zh-CN" altLang="en-US" dirty="0"/>
          </a:p>
        </p:txBody>
      </p:sp>
      <p:sp>
        <p:nvSpPr>
          <p:cNvPr id="3" name="文本占位符 11"/>
          <p:cNvSpPr>
            <a:spLocks noGrp="1"/>
          </p:cNvSpPr>
          <p:nvPr>
            <p:ph type="body" sz="quarter" idx="11" hasCustomPrompt="1"/>
          </p:nvPr>
        </p:nvSpPr>
        <p:spPr>
          <a:xfrm>
            <a:off x="710879" y="1598036"/>
            <a:ext cx="10719120" cy="4219575"/>
          </a:xfrm>
          <a:prstGeom prst="rect">
            <a:avLst/>
          </a:prstGeom>
        </p:spPr>
        <p:txBody>
          <a:bodyPr/>
          <a:lstStyle>
            <a:lvl1pPr marL="360045" indent="-360045">
              <a:lnSpc>
                <a:spcPct val="150000"/>
              </a:lnSpc>
              <a:buClr>
                <a:srgbClr val="404040"/>
              </a:buClr>
              <a:buSzPct val="85000"/>
              <a:buFont typeface="+mj-lt"/>
              <a:buAutoNum type="arabicPeriod"/>
              <a:defRPr lang="en-US" altLang="zh-CN"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90" indent="-360045">
              <a:lnSpc>
                <a:spcPct val="150000"/>
              </a:lnSpc>
              <a:buFont typeface="+mj-lt"/>
              <a:buAutoNum type="arabicPeriod"/>
              <a:defRPr lang="en-US" altLang="zh-CN" sz="1400" b="0" i="0" dirty="0">
                <a:latin typeface="Alibaba PuHuiTi R" pitchFamily="18" charset="-122"/>
                <a:ea typeface="Alibaba PuHuiTi R" pitchFamily="18" charset="-122"/>
                <a:cs typeface="Alibaba PuHuiTi R" pitchFamily="18" charset="-122"/>
              </a:defRPr>
            </a:lvl2pPr>
            <a:lvl3pPr marL="1079500" indent="-358775">
              <a:lnSpc>
                <a:spcPct val="150000"/>
              </a:lnSpc>
              <a:buFont typeface="+mj-ea"/>
              <a:buAutoNum type="circleNumDbPlain"/>
              <a:defRPr lang="zh-CN" altLang="en-US" sz="1400" b="0" i="0" dirty="0"/>
            </a:lvl3pPr>
          </a:lstStyle>
          <a:p>
            <a:pPr marL="0" lvl="0" indent="0">
              <a:lnSpc>
                <a:spcPct val="150000"/>
              </a:lnSpc>
              <a:buNone/>
            </a:pPr>
            <a:r>
              <a:rPr lang="zh-CN" altLang="en-US" dirty="0"/>
              <a:t>此处以罗列的方式表达</a:t>
            </a:r>
            <a:r>
              <a:rPr lang="en-US" altLang="zh-CN" dirty="0"/>
              <a:t>XXX</a:t>
            </a:r>
            <a:r>
              <a:rPr lang="zh-CN" altLang="en-US" dirty="0"/>
              <a:t>技术特性</a:t>
            </a:r>
            <a:r>
              <a:rPr lang="en-US" altLang="zh-CN" dirty="0"/>
              <a:t>/</a:t>
            </a:r>
            <a:r>
              <a:rPr lang="zh-CN" altLang="en-US" dirty="0"/>
              <a:t>要点等</a:t>
            </a:r>
            <a:endParaRPr lang="en-US" altLang="zh-CN" dirty="0"/>
          </a:p>
          <a:p>
            <a:pPr lvl="1"/>
            <a:r>
              <a:rPr lang="zh-CN" altLang="en-US" dirty="0"/>
              <a:t>技术特性</a:t>
            </a:r>
            <a:r>
              <a:rPr lang="en-US" altLang="zh-CN" dirty="0"/>
              <a:t>1</a:t>
            </a:r>
            <a:endParaRPr lang="en-US" altLang="zh-CN" dirty="0"/>
          </a:p>
          <a:p>
            <a:pPr lvl="1"/>
            <a:r>
              <a:rPr lang="zh-CN" altLang="en-US" dirty="0"/>
              <a:t>技术特性</a:t>
            </a:r>
            <a:r>
              <a:rPr lang="en-US" altLang="zh-CN" dirty="0"/>
              <a:t>2</a:t>
            </a:r>
            <a:endParaRPr lang="en-US" altLang="zh-CN" dirty="0"/>
          </a:p>
          <a:p>
            <a:pPr lvl="2"/>
            <a:r>
              <a:rPr lang="zh-CN" altLang="en-US" dirty="0"/>
              <a:t>要点</a:t>
            </a:r>
            <a:r>
              <a:rPr lang="en-US" altLang="zh-CN" dirty="0"/>
              <a:t>1</a:t>
            </a:r>
            <a:endParaRPr lang="en-US" altLang="zh-CN" dirty="0"/>
          </a:p>
          <a:p>
            <a:pPr lvl="2"/>
            <a:r>
              <a:rPr lang="zh-CN" altLang="en-US" dirty="0"/>
              <a:t>要点</a:t>
            </a:r>
            <a:r>
              <a:rPr lang="en-US" altLang="zh-CN" dirty="0"/>
              <a:t>2</a:t>
            </a:r>
            <a:endParaRPr lang="zh-CN" alt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正文内容+项目编号">
    <p:spTree>
      <p:nvGrpSpPr>
        <p:cNvPr id="1" name=""/>
        <p:cNvGrpSpPr/>
        <p:nvPr/>
      </p:nvGrpSpPr>
      <p:grpSpPr>
        <a:xfrm>
          <a:off x="0" y="0"/>
          <a:ext cx="0" cy="0"/>
          <a:chOff x="0" y="0"/>
          <a:chExt cx="0" cy="0"/>
        </a:xfrm>
      </p:grpSpPr>
      <p:sp>
        <p:nvSpPr>
          <p:cNvPr id="4" name="标题 1"/>
          <p:cNvSpPr>
            <a:spLocks noGrp="1"/>
          </p:cNvSpPr>
          <p:nvPr>
            <p:ph type="title" hasCustomPrompt="1"/>
          </p:nvPr>
        </p:nvSpPr>
        <p:spPr>
          <a:xfrm>
            <a:off x="710880" y="1002233"/>
            <a:ext cx="10748057" cy="517190"/>
          </a:xfrm>
          <a:prstGeom prst="rect">
            <a:avLst/>
          </a:prstGeom>
        </p:spPr>
        <p:txBody>
          <a:bodyPr anchor="ctr" anchorCtr="0"/>
          <a:lstStyle>
            <a:lvl1pPr>
              <a:defRPr lang="zh-CN" altLang="en-US" sz="2000" b="0" i="0" dirty="0">
                <a:solidFill>
                  <a:srgbClr val="AD2A26"/>
                </a:solidFill>
                <a:latin typeface="Alibaba PuHuiTi Medium" pitchFamily="18" charset="-122"/>
                <a:ea typeface="Alibaba PuHuiTi Medium" pitchFamily="18" charset="-122"/>
                <a:cs typeface="Alibaba PuHuiTi Medium" pitchFamily="18" charset="-122"/>
              </a:defRPr>
            </a:lvl1pPr>
          </a:lstStyle>
          <a:p>
            <a:pPr lvl="0"/>
            <a:r>
              <a:rPr lang="zh-CN" altLang="en-US" dirty="0"/>
              <a:t>正文一级标题</a:t>
            </a:r>
            <a:r>
              <a:rPr lang="en-US" altLang="zh-CN" dirty="0"/>
              <a:t>-</a:t>
            </a:r>
            <a:r>
              <a:rPr lang="zh-CN" altLang="en-US" dirty="0"/>
              <a:t>阿里巴巴普惠体</a:t>
            </a:r>
            <a:r>
              <a:rPr lang="en-US" altLang="zh-CN" dirty="0"/>
              <a:t>20</a:t>
            </a:r>
            <a:r>
              <a:rPr lang="zh-CN" altLang="en-US" dirty="0"/>
              <a:t>号</a:t>
            </a:r>
            <a:endParaRPr lang="zh-CN" altLang="en-US" dirty="0"/>
          </a:p>
        </p:txBody>
      </p:sp>
      <p:sp>
        <p:nvSpPr>
          <p:cNvPr id="3" name="文本占位符 11"/>
          <p:cNvSpPr>
            <a:spLocks noGrp="1"/>
          </p:cNvSpPr>
          <p:nvPr>
            <p:ph type="body" sz="quarter" idx="11" hasCustomPrompt="1"/>
          </p:nvPr>
        </p:nvSpPr>
        <p:spPr>
          <a:xfrm>
            <a:off x="710880" y="1618707"/>
            <a:ext cx="10748057" cy="4219575"/>
          </a:xfrm>
          <a:prstGeom prst="rect">
            <a:avLst/>
          </a:prstGeom>
        </p:spPr>
        <p:txBody>
          <a:bodyPr/>
          <a:lstStyle>
            <a:lvl1pPr marL="360045" indent="-360045">
              <a:lnSpc>
                <a:spcPct val="150000"/>
              </a:lnSpc>
              <a:buClr>
                <a:srgbClr val="404040"/>
              </a:buClr>
              <a:buSzPct val="85000"/>
              <a:buFont typeface="Wingdings" panose="05000000000000000000" pitchFamily="2" charset="2"/>
              <a:buChar char="l"/>
              <a:defRPr lang="zh-CN" altLang="en-US" sz="16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1pPr>
            <a:lvl2pPr marL="719455" indent="-358775">
              <a:buFont typeface="Wingdings" panose="05000000000000000000" pitchFamily="2" charset="2"/>
              <a:buChar char="l"/>
              <a:defRPr lang="en-US" altLang="zh-CN" sz="14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2pPr>
            <a:lvl3pPr marL="1079500" indent="-358775">
              <a:buFont typeface="Wingdings" panose="05000000000000000000" pitchFamily="2" charset="2"/>
              <a:buChar char="l"/>
              <a:defRPr lang="zh-CN" altLang="en-US" sz="14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3pPr>
          </a:lstStyle>
          <a:p>
            <a:pPr lvl="0"/>
            <a:r>
              <a:rPr lang="zh-CN" altLang="en-US" dirty="0"/>
              <a:t>此处以罗列的方式表达</a:t>
            </a:r>
            <a:r>
              <a:rPr lang="en-US" altLang="zh-CN" dirty="0"/>
              <a:t>XXX</a:t>
            </a:r>
            <a:r>
              <a:rPr lang="zh-CN" altLang="en-US" dirty="0"/>
              <a:t>技术特性</a:t>
            </a:r>
            <a:r>
              <a:rPr lang="en-US" altLang="zh-CN" dirty="0"/>
              <a:t>/</a:t>
            </a:r>
            <a:r>
              <a:rPr lang="zh-CN" altLang="en-US" dirty="0"/>
              <a:t>要点等</a:t>
            </a:r>
            <a:endParaRPr lang="en-US" altLang="zh-CN" dirty="0"/>
          </a:p>
          <a:p>
            <a:pPr marL="720090" lvl="1" indent="-360045" algn="l" rtl="0" eaLnBrk="0" fontAlgn="base" hangingPunct="0">
              <a:lnSpc>
                <a:spcPct val="150000"/>
              </a:lnSpc>
              <a:spcBef>
                <a:spcPct val="20000"/>
              </a:spcBef>
              <a:spcAft>
                <a:spcPct val="0"/>
              </a:spcAft>
              <a:buClr>
                <a:srgbClr val="404040"/>
              </a:buClr>
              <a:buSzPct val="85000"/>
              <a:buFont typeface="Wingdings" panose="05000000000000000000" pitchFamily="2" charset="2"/>
              <a:buChar char="p"/>
            </a:pPr>
            <a:r>
              <a:rPr lang="zh-CN" altLang="en-US" dirty="0"/>
              <a:t>技术特性</a:t>
            </a:r>
            <a:r>
              <a:rPr lang="en-US" altLang="zh-CN" dirty="0"/>
              <a:t>1</a:t>
            </a:r>
            <a:endParaRPr lang="en-US" altLang="zh-CN" dirty="0"/>
          </a:p>
          <a:p>
            <a:pPr marL="720090" lvl="1" indent="-360045" algn="l" rtl="0" eaLnBrk="0" fontAlgn="base" hangingPunct="0">
              <a:lnSpc>
                <a:spcPct val="150000"/>
              </a:lnSpc>
              <a:spcBef>
                <a:spcPct val="20000"/>
              </a:spcBef>
              <a:spcAft>
                <a:spcPct val="0"/>
              </a:spcAft>
              <a:buClr>
                <a:srgbClr val="404040"/>
              </a:buClr>
              <a:buSzPct val="85000"/>
              <a:buFont typeface="Wingdings" panose="05000000000000000000" pitchFamily="2" charset="2"/>
              <a:buChar char="p"/>
            </a:pPr>
            <a:r>
              <a:rPr lang="zh-CN" altLang="en-US" dirty="0"/>
              <a:t>技术特性</a:t>
            </a:r>
            <a:r>
              <a:rPr lang="en-US" altLang="zh-CN" dirty="0"/>
              <a:t>2</a:t>
            </a:r>
            <a:endParaRPr lang="en-US" altLang="zh-CN" dirty="0"/>
          </a:p>
          <a:p>
            <a:pPr marL="1079500" lvl="2" indent="-358775" algn="l" rtl="0" eaLnBrk="0" fontAlgn="base" hangingPunct="0">
              <a:lnSpc>
                <a:spcPct val="150000"/>
              </a:lnSpc>
              <a:spcBef>
                <a:spcPct val="20000"/>
              </a:spcBef>
              <a:spcAft>
                <a:spcPct val="0"/>
              </a:spcAft>
              <a:buClr>
                <a:srgbClr val="404040"/>
              </a:buClr>
              <a:buSzPct val="85000"/>
            </a:pPr>
            <a:r>
              <a:rPr lang="zh-CN" altLang="en-US" dirty="0"/>
              <a:t>要点</a:t>
            </a:r>
            <a:r>
              <a:rPr lang="en-US" altLang="zh-CN" dirty="0"/>
              <a:t>1</a:t>
            </a:r>
            <a:endParaRPr lang="en-US" altLang="zh-CN" dirty="0"/>
          </a:p>
          <a:p>
            <a:pPr marL="1079500" lvl="2" indent="-358775" algn="l" rtl="0" eaLnBrk="0" fontAlgn="base" hangingPunct="0">
              <a:lnSpc>
                <a:spcPct val="150000"/>
              </a:lnSpc>
              <a:spcBef>
                <a:spcPct val="20000"/>
              </a:spcBef>
              <a:spcAft>
                <a:spcPct val="0"/>
              </a:spcAft>
              <a:buClr>
                <a:srgbClr val="404040"/>
              </a:buClr>
              <a:buSzPct val="85000"/>
            </a:pPr>
            <a:r>
              <a:rPr lang="zh-CN" altLang="en-US" dirty="0"/>
              <a:t>要点</a:t>
            </a:r>
            <a:r>
              <a:rPr lang="en-US" altLang="zh-CN" dirty="0"/>
              <a:t>2</a:t>
            </a:r>
            <a:endParaRPr lang="zh-CN" alt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自由发挥">
    <p:spTree>
      <p:nvGrpSpPr>
        <p:cNvPr id="1" name=""/>
        <p:cNvGrpSpPr/>
        <p:nvPr/>
      </p:nvGrpSpPr>
      <p:grpSpPr>
        <a:xfrm>
          <a:off x="0" y="0"/>
          <a:ext cx="0" cy="0"/>
          <a:chOff x="0" y="0"/>
          <a:chExt cx="0" cy="0"/>
        </a:xfrm>
      </p:grpSpPr>
      <p:sp>
        <p:nvSpPr>
          <p:cNvPr id="4" name="标题 1"/>
          <p:cNvSpPr>
            <a:spLocks noGrp="1"/>
          </p:cNvSpPr>
          <p:nvPr>
            <p:ph type="title" hasCustomPrompt="1"/>
          </p:nvPr>
        </p:nvSpPr>
        <p:spPr>
          <a:xfrm>
            <a:off x="710880" y="1002232"/>
            <a:ext cx="10744805" cy="517190"/>
          </a:xfrm>
          <a:prstGeom prst="rect">
            <a:avLst/>
          </a:prstGeom>
        </p:spPr>
        <p:txBody>
          <a:bodyPr anchor="ctr" anchorCtr="0"/>
          <a:lstStyle>
            <a:lvl1pPr>
              <a:defRPr lang="zh-CN" altLang="en-US" sz="2000" b="0" i="0" dirty="0">
                <a:solidFill>
                  <a:srgbClr val="AD2A26"/>
                </a:solidFill>
                <a:latin typeface="Alibaba PuHuiTi Medium" pitchFamily="18" charset="-122"/>
                <a:ea typeface="Alibaba PuHuiTi Medium" pitchFamily="18" charset="-122"/>
                <a:cs typeface="Alibaba PuHuiTi Medium" pitchFamily="18" charset="-122"/>
              </a:defRPr>
            </a:lvl1pPr>
          </a:lstStyle>
          <a:p>
            <a:pPr lvl="0"/>
            <a:r>
              <a:rPr lang="zh-CN" altLang="en-US" dirty="0"/>
              <a:t>正文一级标题</a:t>
            </a:r>
            <a:r>
              <a:rPr lang="en-US" altLang="zh-CN" dirty="0"/>
              <a:t>-</a:t>
            </a:r>
            <a:r>
              <a:rPr lang="zh-CN" altLang="en-US" dirty="0"/>
              <a:t>阿里巴巴普惠体</a:t>
            </a:r>
            <a:r>
              <a:rPr lang="en-US" altLang="zh-CN" dirty="0"/>
              <a:t>20</a:t>
            </a:r>
            <a:r>
              <a:rPr lang="zh-CN" altLang="en-US" dirty="0"/>
              <a:t>号</a:t>
            </a:r>
            <a:endParaRPr lang="zh-CN" alt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案例">
    <p:spTree>
      <p:nvGrpSpPr>
        <p:cNvPr id="1" name=""/>
        <p:cNvGrpSpPr/>
        <p:nvPr/>
      </p:nvGrpSpPr>
      <p:grpSpPr>
        <a:xfrm>
          <a:off x="0" y="0"/>
          <a:ext cx="0" cy="0"/>
          <a:chOff x="0" y="0"/>
          <a:chExt cx="0" cy="0"/>
        </a:xfrm>
      </p:grpSpPr>
      <p:grpSp>
        <p:nvGrpSpPr>
          <p:cNvPr id="6" name="组合 5"/>
          <p:cNvGrpSpPr/>
          <p:nvPr userDrawn="1"/>
        </p:nvGrpSpPr>
        <p:grpSpPr>
          <a:xfrm>
            <a:off x="806306" y="1056254"/>
            <a:ext cx="1228476" cy="528956"/>
            <a:chOff x="852891" y="1026849"/>
            <a:chExt cx="1228476" cy="528956"/>
          </a:xfrm>
        </p:grpSpPr>
        <p:sp>
          <p:nvSpPr>
            <p:cNvPr id="7" name="矩形 6"/>
            <p:cNvSpPr/>
            <p:nvPr/>
          </p:nvSpPr>
          <p:spPr>
            <a:xfrm>
              <a:off x="1047050" y="1144435"/>
              <a:ext cx="1000826" cy="376390"/>
            </a:xfrm>
            <a:prstGeom prst="rect">
              <a:avLst/>
            </a:prstGeom>
            <a:noFill/>
            <a:ln w="127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六边形 7"/>
            <p:cNvSpPr/>
            <p:nvPr/>
          </p:nvSpPr>
          <p:spPr>
            <a:xfrm rot="5400000">
              <a:off x="821086" y="1126435"/>
              <a:ext cx="461175" cy="397565"/>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TextBox 2"/>
            <p:cNvSpPr txBox="1">
              <a:spLocks noChangeArrowheads="1"/>
            </p:cNvSpPr>
            <p:nvPr/>
          </p:nvSpPr>
          <p:spPr bwMode="auto">
            <a:xfrm>
              <a:off x="1306172" y="1026849"/>
              <a:ext cx="775195" cy="510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nSpc>
                  <a:spcPct val="150000"/>
                </a:lnSpc>
                <a:defRPr sz="2000">
                  <a:solidFill>
                    <a:srgbClr val="B60206"/>
                  </a:solidFill>
                  <a:latin typeface="Alibaba PuHuiTi M" pitchFamily="18" charset="-122"/>
                  <a:ea typeface="Alibaba PuHuiTi M" pitchFamily="18" charset="-122"/>
                  <a:cs typeface="Alibaba PuHuiTi M" pitchFamily="18"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latin typeface="Calibri" panose="020F0502020204030204" pitchFamily="34" charset="0"/>
                  <a:ea typeface="宋体" panose="02010600030101010101" pitchFamily="2" charset="-122"/>
                </a:defRPr>
              </a:lvl9pPr>
            </a:lstStyle>
            <a:p>
              <a:r>
                <a:rPr lang="zh-CN" altLang="en-US" dirty="0">
                  <a:solidFill>
                    <a:srgbClr val="AD2B26"/>
                  </a:solidFill>
                  <a:latin typeface="Alibaba PuHuiTi B" pitchFamily="18" charset="-122"/>
                  <a:ea typeface="Alibaba PuHuiTi B" pitchFamily="18" charset="-122"/>
                  <a:cs typeface="Alibaba PuHuiTi B" pitchFamily="18" charset="-122"/>
                </a:rPr>
                <a:t>案例</a:t>
              </a:r>
              <a:endParaRPr lang="zh-CN" altLang="en-US" dirty="0">
                <a:solidFill>
                  <a:srgbClr val="AD2B26"/>
                </a:solidFill>
                <a:latin typeface="Alibaba PuHuiTi B" pitchFamily="18" charset="-122"/>
                <a:ea typeface="Alibaba PuHuiTi B" pitchFamily="18" charset="-122"/>
                <a:cs typeface="Alibaba PuHuiTi B" pitchFamily="18" charset="-122"/>
              </a:endParaRPr>
            </a:p>
          </p:txBody>
        </p:sp>
      </p:grpSp>
      <p:sp>
        <p:nvSpPr>
          <p:cNvPr id="11" name="文本占位符 9"/>
          <p:cNvSpPr>
            <a:spLocks noGrp="1"/>
          </p:cNvSpPr>
          <p:nvPr>
            <p:ph type="body" sz="quarter" idx="10" hasCustomPrompt="1"/>
          </p:nvPr>
        </p:nvSpPr>
        <p:spPr>
          <a:xfrm>
            <a:off x="2195450" y="1103440"/>
            <a:ext cx="9214230" cy="517190"/>
          </a:xfrm>
          <a:prstGeom prst="rect">
            <a:avLst/>
          </a:prstGeom>
        </p:spPr>
        <p:txBody>
          <a:bodyPr anchor="ctr" anchorCtr="0"/>
          <a:lstStyle>
            <a:lvl1pPr marL="0" indent="0">
              <a:buNone/>
              <a:defRPr lang="zh-CN" altLang="en-US" sz="2000" b="0" i="0" dirty="0">
                <a:solidFill>
                  <a:srgbClr val="AD2A26"/>
                </a:solidFill>
                <a:latin typeface="Alibaba PuHuiTi Medium" pitchFamily="18" charset="-122"/>
                <a:ea typeface="Alibaba PuHuiTi Medium" pitchFamily="18" charset="-122"/>
                <a:cs typeface="Alibaba PuHuiTi Medium" pitchFamily="18" charset="-122"/>
              </a:defRPr>
            </a:lvl1pPr>
          </a:lstStyle>
          <a:p>
            <a:pPr lvl="0">
              <a:spcBef>
                <a:spcPct val="0"/>
              </a:spcBef>
            </a:pPr>
            <a:r>
              <a:rPr lang="zh-CN" altLang="en-US" dirty="0"/>
              <a:t>案例标题</a:t>
            </a:r>
            <a:r>
              <a:rPr lang="en-US" altLang="zh-CN" dirty="0"/>
              <a:t>-</a:t>
            </a:r>
            <a:r>
              <a:rPr lang="zh-CN" altLang="en-US" dirty="0"/>
              <a:t>阿里巴巴普惠体</a:t>
            </a:r>
            <a:r>
              <a:rPr lang="en-US" altLang="zh-CN" dirty="0"/>
              <a:t>20</a:t>
            </a:r>
            <a:r>
              <a:rPr lang="zh-CN" altLang="en-US" dirty="0"/>
              <a:t>号</a:t>
            </a:r>
            <a:endParaRPr lang="zh-CN" altLang="en-US" dirty="0"/>
          </a:p>
        </p:txBody>
      </p:sp>
      <p:sp>
        <p:nvSpPr>
          <p:cNvPr id="12" name="文本占位符 11"/>
          <p:cNvSpPr>
            <a:spLocks noGrp="1"/>
          </p:cNvSpPr>
          <p:nvPr>
            <p:ph type="body" sz="quarter" idx="11" hasCustomPrompt="1"/>
          </p:nvPr>
        </p:nvSpPr>
        <p:spPr>
          <a:xfrm>
            <a:off x="2195450" y="1743280"/>
            <a:ext cx="9214230" cy="3762373"/>
          </a:xfrm>
          <a:prstGeom prst="rect">
            <a:avLst/>
          </a:prstGeom>
        </p:spPr>
        <p:txBody>
          <a:bodyPr/>
          <a:lstStyle>
            <a:lvl1pPr marL="0" indent="0">
              <a:lnSpc>
                <a:spcPct val="150000"/>
              </a:lnSpc>
              <a:buNone/>
              <a:defRPr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此为案例内容，字体不可改，阿里巴巴普惠体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endParaRPr lang="zh-CN" altLang="en-US" dirty="0"/>
          </a:p>
        </p:txBody>
      </p:sp>
      <p:pic>
        <p:nvPicPr>
          <p:cNvPr id="13" name="图形 12"/>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99623" y="1246948"/>
            <a:ext cx="201682" cy="201682"/>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步骤">
    <p:spTree>
      <p:nvGrpSpPr>
        <p:cNvPr id="1" name=""/>
        <p:cNvGrpSpPr/>
        <p:nvPr/>
      </p:nvGrpSpPr>
      <p:grpSpPr>
        <a:xfrm>
          <a:off x="0" y="0"/>
          <a:ext cx="0" cy="0"/>
          <a:chOff x="0" y="0"/>
          <a:chExt cx="0" cy="0"/>
        </a:xfrm>
      </p:grpSpPr>
      <p:grpSp>
        <p:nvGrpSpPr>
          <p:cNvPr id="6" name="组合 5"/>
          <p:cNvGrpSpPr/>
          <p:nvPr userDrawn="1"/>
        </p:nvGrpSpPr>
        <p:grpSpPr>
          <a:xfrm>
            <a:off x="806306" y="1060146"/>
            <a:ext cx="1228476" cy="528956"/>
            <a:chOff x="852891" y="1026849"/>
            <a:chExt cx="1228476" cy="528956"/>
          </a:xfrm>
        </p:grpSpPr>
        <p:sp>
          <p:nvSpPr>
            <p:cNvPr id="7" name="矩形 6"/>
            <p:cNvSpPr/>
            <p:nvPr/>
          </p:nvSpPr>
          <p:spPr>
            <a:xfrm>
              <a:off x="1047050" y="1144435"/>
              <a:ext cx="1000826" cy="376390"/>
            </a:xfrm>
            <a:prstGeom prst="rect">
              <a:avLst/>
            </a:prstGeom>
            <a:noFill/>
            <a:ln w="127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六边形 7"/>
            <p:cNvSpPr/>
            <p:nvPr/>
          </p:nvSpPr>
          <p:spPr>
            <a:xfrm rot="5400000">
              <a:off x="821086" y="1126435"/>
              <a:ext cx="461175" cy="397565"/>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TextBox 2"/>
            <p:cNvSpPr txBox="1">
              <a:spLocks noChangeArrowheads="1"/>
            </p:cNvSpPr>
            <p:nvPr/>
          </p:nvSpPr>
          <p:spPr bwMode="auto">
            <a:xfrm>
              <a:off x="1306172" y="1026849"/>
              <a:ext cx="775195" cy="510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nSpc>
                  <a:spcPct val="150000"/>
                </a:lnSpc>
                <a:defRPr sz="2000">
                  <a:solidFill>
                    <a:srgbClr val="B60206"/>
                  </a:solidFill>
                  <a:latin typeface="Alibaba PuHuiTi M" pitchFamily="18" charset="-122"/>
                  <a:ea typeface="Alibaba PuHuiTi M" pitchFamily="18" charset="-122"/>
                  <a:cs typeface="Alibaba PuHuiTi M" pitchFamily="18"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latin typeface="Calibri" panose="020F0502020204030204" pitchFamily="34" charset="0"/>
                  <a:ea typeface="宋体" panose="02010600030101010101" pitchFamily="2" charset="-122"/>
                </a:defRPr>
              </a:lvl9pPr>
            </a:lstStyle>
            <a:p>
              <a:r>
                <a:rPr lang="zh-CN" altLang="en-US" dirty="0">
                  <a:solidFill>
                    <a:srgbClr val="AD2B26"/>
                  </a:solidFill>
                  <a:latin typeface="Alibaba PuHuiTi B" pitchFamily="18" charset="-122"/>
                  <a:ea typeface="Alibaba PuHuiTi B" pitchFamily="18" charset="-122"/>
                  <a:cs typeface="Alibaba PuHuiTi B" pitchFamily="18" charset="-122"/>
                </a:rPr>
                <a:t>步骤</a:t>
              </a:r>
              <a:endParaRPr lang="zh-CN" altLang="en-US" dirty="0">
                <a:solidFill>
                  <a:srgbClr val="AD2B26"/>
                </a:solidFill>
                <a:latin typeface="Alibaba PuHuiTi B" pitchFamily="18" charset="-122"/>
                <a:ea typeface="Alibaba PuHuiTi B" pitchFamily="18" charset="-122"/>
                <a:cs typeface="Alibaba PuHuiTi B" pitchFamily="18" charset="-122"/>
              </a:endParaRPr>
            </a:p>
          </p:txBody>
        </p:sp>
      </p:grpSp>
      <p:sp>
        <p:nvSpPr>
          <p:cNvPr id="11" name="文本占位符 9"/>
          <p:cNvSpPr>
            <a:spLocks noGrp="1"/>
          </p:cNvSpPr>
          <p:nvPr>
            <p:ph type="body" sz="quarter" idx="10" hasCustomPrompt="1"/>
          </p:nvPr>
        </p:nvSpPr>
        <p:spPr>
          <a:xfrm>
            <a:off x="2195450" y="1107332"/>
            <a:ext cx="9214230" cy="517190"/>
          </a:xfrm>
          <a:prstGeom prst="rect">
            <a:avLst/>
          </a:prstGeom>
        </p:spPr>
        <p:txBody>
          <a:bodyPr anchor="ctr" anchorCtr="0"/>
          <a:lstStyle>
            <a:lvl1pPr>
              <a:defRPr lang="zh-CN" altLang="en-US" sz="2000" b="0" i="0" dirty="0">
                <a:solidFill>
                  <a:srgbClr val="AD2A26"/>
                </a:solidFill>
                <a:latin typeface="Alibaba PuHuiTi Medium" pitchFamily="18" charset="-122"/>
                <a:ea typeface="Alibaba PuHuiTi Medium" pitchFamily="18" charset="-122"/>
                <a:cs typeface="Alibaba PuHuiTi Medium" pitchFamily="18" charset="-122"/>
              </a:defRPr>
            </a:lvl1pPr>
          </a:lstStyle>
          <a:p>
            <a:pPr marL="0" lvl="0" indent="0">
              <a:spcBef>
                <a:spcPct val="0"/>
              </a:spcBef>
              <a:buNone/>
            </a:pPr>
            <a:r>
              <a:rPr lang="zh-CN" altLang="en-US" dirty="0"/>
              <a:t>步骤标题</a:t>
            </a:r>
            <a:r>
              <a:rPr lang="en-US" altLang="zh-CN" dirty="0"/>
              <a:t>-</a:t>
            </a:r>
            <a:r>
              <a:rPr lang="zh-CN" altLang="en-US" dirty="0"/>
              <a:t>阿里巴巴普惠体</a:t>
            </a:r>
            <a:r>
              <a:rPr lang="en-US" altLang="zh-CN" dirty="0"/>
              <a:t>20</a:t>
            </a:r>
            <a:r>
              <a:rPr lang="zh-CN" altLang="en-US" dirty="0"/>
              <a:t>号</a:t>
            </a:r>
            <a:endParaRPr lang="zh-CN" altLang="en-US" dirty="0"/>
          </a:p>
        </p:txBody>
      </p:sp>
      <p:sp>
        <p:nvSpPr>
          <p:cNvPr id="12" name="文本占位符 11"/>
          <p:cNvSpPr>
            <a:spLocks noGrp="1"/>
          </p:cNvSpPr>
          <p:nvPr>
            <p:ph type="body" sz="quarter" idx="11" hasCustomPrompt="1"/>
          </p:nvPr>
        </p:nvSpPr>
        <p:spPr>
          <a:xfrm>
            <a:off x="2195450" y="1747172"/>
            <a:ext cx="9214230" cy="4219575"/>
          </a:xfrm>
          <a:prstGeom prst="rect">
            <a:avLst/>
          </a:prstGeom>
        </p:spPr>
        <p:txBody>
          <a:bodyPr/>
          <a:lstStyle>
            <a:lvl1pPr marL="0" indent="0">
              <a:lnSpc>
                <a:spcPct val="150000"/>
              </a:lnSpc>
              <a:buNone/>
              <a:defRPr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此为案例内容，字体不可改，阿里巴巴普惠体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endParaRPr lang="zh-CN" altLang="en-US" dirty="0"/>
          </a:p>
        </p:txBody>
      </p:sp>
      <p:pic>
        <p:nvPicPr>
          <p:cNvPr id="13" name="图形 12"/>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99623" y="1250840"/>
            <a:ext cx="201682" cy="201682"/>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练习">
    <p:spTree>
      <p:nvGrpSpPr>
        <p:cNvPr id="1" name=""/>
        <p:cNvGrpSpPr/>
        <p:nvPr/>
      </p:nvGrpSpPr>
      <p:grpSpPr>
        <a:xfrm>
          <a:off x="0" y="0"/>
          <a:ext cx="0" cy="0"/>
          <a:chOff x="0" y="0"/>
          <a:chExt cx="0" cy="0"/>
        </a:xfrm>
      </p:grpSpPr>
      <p:grpSp>
        <p:nvGrpSpPr>
          <p:cNvPr id="6" name="组合 5"/>
          <p:cNvGrpSpPr/>
          <p:nvPr userDrawn="1"/>
        </p:nvGrpSpPr>
        <p:grpSpPr>
          <a:xfrm>
            <a:off x="806306" y="1054782"/>
            <a:ext cx="1228476" cy="528956"/>
            <a:chOff x="852891" y="1026849"/>
            <a:chExt cx="1228476" cy="528956"/>
          </a:xfrm>
        </p:grpSpPr>
        <p:sp>
          <p:nvSpPr>
            <p:cNvPr id="7" name="矩形 6"/>
            <p:cNvSpPr/>
            <p:nvPr/>
          </p:nvSpPr>
          <p:spPr>
            <a:xfrm>
              <a:off x="1047050" y="1144435"/>
              <a:ext cx="1000826" cy="376390"/>
            </a:xfrm>
            <a:prstGeom prst="rect">
              <a:avLst/>
            </a:prstGeom>
            <a:noFill/>
            <a:ln w="127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六边形 7"/>
            <p:cNvSpPr/>
            <p:nvPr/>
          </p:nvSpPr>
          <p:spPr>
            <a:xfrm rot="5400000">
              <a:off x="821086" y="1126435"/>
              <a:ext cx="461175" cy="397565"/>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TextBox 2"/>
            <p:cNvSpPr txBox="1">
              <a:spLocks noChangeArrowheads="1"/>
            </p:cNvSpPr>
            <p:nvPr/>
          </p:nvSpPr>
          <p:spPr bwMode="auto">
            <a:xfrm>
              <a:off x="1306172" y="1026849"/>
              <a:ext cx="775195" cy="510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nSpc>
                  <a:spcPct val="150000"/>
                </a:lnSpc>
                <a:defRPr sz="2000">
                  <a:solidFill>
                    <a:srgbClr val="B60206"/>
                  </a:solidFill>
                  <a:latin typeface="Alibaba PuHuiTi M" pitchFamily="18" charset="-122"/>
                  <a:ea typeface="Alibaba PuHuiTi M" pitchFamily="18" charset="-122"/>
                  <a:cs typeface="Alibaba PuHuiTi M" pitchFamily="18"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latin typeface="Calibri" panose="020F0502020204030204" pitchFamily="34" charset="0"/>
                  <a:ea typeface="宋体" panose="02010600030101010101" pitchFamily="2" charset="-122"/>
                </a:defRPr>
              </a:lvl9pPr>
            </a:lstStyle>
            <a:p>
              <a:r>
                <a:rPr lang="zh-CN" altLang="en-US" dirty="0">
                  <a:solidFill>
                    <a:srgbClr val="AD2B26"/>
                  </a:solidFill>
                  <a:latin typeface="Alibaba PuHuiTi B" pitchFamily="18" charset="-122"/>
                  <a:ea typeface="Alibaba PuHuiTi B" pitchFamily="18" charset="-122"/>
                  <a:cs typeface="Alibaba PuHuiTi B" pitchFamily="18" charset="-122"/>
                </a:rPr>
                <a:t>练习</a:t>
              </a:r>
              <a:endParaRPr lang="zh-CN" altLang="en-US" dirty="0">
                <a:solidFill>
                  <a:srgbClr val="AD2B26"/>
                </a:solidFill>
                <a:latin typeface="Alibaba PuHuiTi B" pitchFamily="18" charset="-122"/>
                <a:ea typeface="Alibaba PuHuiTi B" pitchFamily="18" charset="-122"/>
                <a:cs typeface="Alibaba PuHuiTi B" pitchFamily="18" charset="-122"/>
              </a:endParaRPr>
            </a:p>
          </p:txBody>
        </p:sp>
      </p:grpSp>
      <p:sp>
        <p:nvSpPr>
          <p:cNvPr id="11" name="文本占位符 9"/>
          <p:cNvSpPr>
            <a:spLocks noGrp="1"/>
          </p:cNvSpPr>
          <p:nvPr>
            <p:ph type="body" sz="quarter" idx="10" hasCustomPrompt="1"/>
          </p:nvPr>
        </p:nvSpPr>
        <p:spPr>
          <a:xfrm>
            <a:off x="2195450" y="1101968"/>
            <a:ext cx="9214230" cy="517190"/>
          </a:xfrm>
          <a:prstGeom prst="rect">
            <a:avLst/>
          </a:prstGeom>
        </p:spPr>
        <p:txBody>
          <a:bodyPr anchor="ctr" anchorCtr="0"/>
          <a:lstStyle>
            <a:lvl1pPr>
              <a:defRPr lang="zh-CN" altLang="en-US" sz="2000" b="0" i="0" dirty="0">
                <a:solidFill>
                  <a:srgbClr val="AD2A26"/>
                </a:solidFill>
                <a:latin typeface="Alibaba PuHuiTi Medium" pitchFamily="18" charset="-122"/>
                <a:ea typeface="Alibaba PuHuiTi Medium" pitchFamily="18" charset="-122"/>
                <a:cs typeface="Alibaba PuHuiTi Medium" pitchFamily="18" charset="-122"/>
              </a:defRPr>
            </a:lvl1pPr>
          </a:lstStyle>
          <a:p>
            <a:pPr marL="0" lvl="0" indent="0">
              <a:spcBef>
                <a:spcPct val="0"/>
              </a:spcBef>
              <a:buNone/>
            </a:pPr>
            <a:r>
              <a:rPr lang="zh-CN" altLang="en-US" dirty="0"/>
              <a:t>练习标题</a:t>
            </a:r>
            <a:r>
              <a:rPr lang="en-US" altLang="zh-CN" dirty="0"/>
              <a:t>-</a:t>
            </a:r>
            <a:r>
              <a:rPr lang="zh-CN" altLang="en-US" dirty="0"/>
              <a:t>阿里巴巴普惠体</a:t>
            </a:r>
            <a:r>
              <a:rPr lang="en-US" altLang="zh-CN" dirty="0"/>
              <a:t>20</a:t>
            </a:r>
            <a:r>
              <a:rPr lang="zh-CN" altLang="en-US" dirty="0"/>
              <a:t>号</a:t>
            </a:r>
            <a:endParaRPr lang="zh-CN" altLang="en-US" dirty="0"/>
          </a:p>
        </p:txBody>
      </p:sp>
      <p:sp>
        <p:nvSpPr>
          <p:cNvPr id="12" name="文本占位符 11"/>
          <p:cNvSpPr>
            <a:spLocks noGrp="1"/>
          </p:cNvSpPr>
          <p:nvPr>
            <p:ph type="body" sz="quarter" idx="11" hasCustomPrompt="1"/>
          </p:nvPr>
        </p:nvSpPr>
        <p:spPr>
          <a:xfrm>
            <a:off x="2195450" y="1741808"/>
            <a:ext cx="9214230" cy="4219575"/>
          </a:xfrm>
          <a:prstGeom prst="rect">
            <a:avLst/>
          </a:prstGeom>
        </p:spPr>
        <p:txBody>
          <a:bodyPr/>
          <a:lstStyle>
            <a:lvl1pPr marL="0" indent="0">
              <a:lnSpc>
                <a:spcPct val="150000"/>
              </a:lnSpc>
              <a:buNone/>
              <a:defRPr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此为练习内容，字体不可改，阿里巴巴普惠体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endParaRPr lang="zh-CN" altLang="en-US" dirty="0"/>
          </a:p>
        </p:txBody>
      </p:sp>
      <p:pic>
        <p:nvPicPr>
          <p:cNvPr id="13" name="图形 12"/>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99623" y="1245476"/>
            <a:ext cx="201682" cy="201682"/>
          </a:xfrm>
          <a:prstGeom prst="rect">
            <a:avLst/>
          </a:prstGeom>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思考页">
    <p:spTree>
      <p:nvGrpSpPr>
        <p:cNvPr id="1" name=""/>
        <p:cNvGrpSpPr/>
        <p:nvPr/>
      </p:nvGrpSpPr>
      <p:grpSpPr>
        <a:xfrm>
          <a:off x="0" y="0"/>
          <a:ext cx="0" cy="0"/>
          <a:chOff x="0" y="0"/>
          <a:chExt cx="0" cy="0"/>
        </a:xfrm>
      </p:grpSpPr>
      <p:sp>
        <p:nvSpPr>
          <p:cNvPr id="28" name="六边形 27"/>
          <p:cNvSpPr/>
          <p:nvPr userDrawn="1"/>
        </p:nvSpPr>
        <p:spPr>
          <a:xfrm rot="5400000">
            <a:off x="941355" y="3506918"/>
            <a:ext cx="1225219" cy="1056223"/>
          </a:xfrm>
          <a:prstGeom prst="hexagon">
            <a:avLst/>
          </a:prstGeom>
          <a:noFill/>
          <a:ln w="12700">
            <a:solidFill>
              <a:srgbClr val="51515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23" name="六边形 22"/>
          <p:cNvSpPr/>
          <p:nvPr userDrawn="1"/>
        </p:nvSpPr>
        <p:spPr>
          <a:xfrm rot="5400000">
            <a:off x="1484022" y="2527438"/>
            <a:ext cx="1944550" cy="1676336"/>
          </a:xfrm>
          <a:prstGeom prst="hexagon">
            <a:avLst/>
          </a:prstGeom>
          <a:solidFill>
            <a:schemeClr val="bg1"/>
          </a:solidFill>
          <a:ln w="1143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文本占位符 3"/>
          <p:cNvSpPr>
            <a:spLocks noGrp="1"/>
          </p:cNvSpPr>
          <p:nvPr>
            <p:ph type="body" sz="quarter" idx="10" hasCustomPrompt="1"/>
          </p:nvPr>
        </p:nvSpPr>
        <p:spPr>
          <a:xfrm>
            <a:off x="5126584" y="1436556"/>
            <a:ext cx="5760538" cy="4710244"/>
          </a:xfrm>
          <a:prstGeom prst="rect">
            <a:avLst/>
          </a:prstGeom>
        </p:spPr>
        <p:txBody>
          <a:bodyPr anchor="ctr"/>
          <a:lstStyle>
            <a:lvl1pPr marL="342900" marR="0" indent="-342900" algn="l" defTabSz="914400" rtl="0" eaLnBrk="0" fontAlgn="base" latinLnBrk="0" hangingPunct="0">
              <a:lnSpc>
                <a:spcPct val="200000"/>
              </a:lnSpc>
              <a:spcBef>
                <a:spcPct val="20000"/>
              </a:spcBef>
              <a:spcAft>
                <a:spcPct val="0"/>
              </a:spcAft>
              <a:buClrTx/>
              <a:buSzTx/>
              <a:buFont typeface="+mj-lt"/>
              <a:buAutoNum type="arabicPeriod"/>
              <a:defRPr sz="18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609600" indent="0">
              <a:buNone/>
              <a:defRPr/>
            </a:lvl2pPr>
            <a:lvl3pPr marL="1219200" indent="0">
              <a:buNone/>
              <a:defRPr/>
            </a:lvl3pPr>
            <a:lvl4pPr marL="1828800" indent="0">
              <a:buNone/>
              <a:defRPr/>
            </a:lvl4pPr>
          </a:lstStyle>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endParaRPr lang="zh-CN" altLang="en-US" dirty="0"/>
          </a:p>
        </p:txBody>
      </p:sp>
      <p:sp>
        <p:nvSpPr>
          <p:cNvPr id="17" name="标题占位符 1"/>
          <p:cNvSpPr txBox="1">
            <a:spLocks noChangeArrowheads="1"/>
          </p:cNvSpPr>
          <p:nvPr userDrawn="1"/>
        </p:nvSpPr>
        <p:spPr bwMode="auto">
          <a:xfrm>
            <a:off x="1695420" y="2882670"/>
            <a:ext cx="1567542" cy="107950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lgn="ctr"/>
            <a:r>
              <a:rPr lang="zh-CN" altLang="en-US" sz="4000" dirty="0">
                <a:latin typeface="阿里巴巴普惠体" panose="00020600040101010101" pitchFamily="18" charset="-122"/>
                <a:ea typeface="阿里巴巴普惠体" panose="00020600040101010101" pitchFamily="18" charset="-122"/>
                <a:cs typeface="阿里巴巴普惠体" panose="00020600040101010101" pitchFamily="18" charset="-122"/>
              </a:rPr>
              <a:t>思考</a:t>
            </a:r>
            <a:endParaRPr lang="zh-CN" altLang="en-US" sz="400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24" name="六边形 23"/>
          <p:cNvSpPr/>
          <p:nvPr userDrawn="1"/>
        </p:nvSpPr>
        <p:spPr>
          <a:xfrm rot="5400000">
            <a:off x="3294074" y="2149103"/>
            <a:ext cx="566610" cy="488457"/>
          </a:xfrm>
          <a:prstGeom prst="hexagon">
            <a:avLst/>
          </a:prstGeom>
          <a:solidFill>
            <a:srgbClr val="AD2B26"/>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 name="六边形 24"/>
          <p:cNvSpPr/>
          <p:nvPr userDrawn="1"/>
        </p:nvSpPr>
        <p:spPr>
          <a:xfrm rot="5400000">
            <a:off x="1198356" y="4126436"/>
            <a:ext cx="298934" cy="257702"/>
          </a:xfrm>
          <a:prstGeom prst="hexagon">
            <a:avLst/>
          </a:prstGeom>
          <a:solidFill>
            <a:srgbClr val="495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26" name="六边形 25"/>
          <p:cNvSpPr/>
          <p:nvPr userDrawn="1"/>
        </p:nvSpPr>
        <p:spPr>
          <a:xfrm rot="5400000">
            <a:off x="3642476" y="4385265"/>
            <a:ext cx="566612" cy="488459"/>
          </a:xfrm>
          <a:prstGeom prst="hexagon">
            <a:avLst/>
          </a:prstGeom>
          <a:noFill/>
          <a:ln w="1905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0" name="六边形 29"/>
          <p:cNvSpPr/>
          <p:nvPr userDrawn="1"/>
        </p:nvSpPr>
        <p:spPr>
          <a:xfrm rot="5400000">
            <a:off x="1190641" y="1715050"/>
            <a:ext cx="854974" cy="737047"/>
          </a:xfrm>
          <a:prstGeom prst="hexagon">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总结页">
    <p:spTree>
      <p:nvGrpSpPr>
        <p:cNvPr id="1" name=""/>
        <p:cNvGrpSpPr/>
        <p:nvPr/>
      </p:nvGrpSpPr>
      <p:grpSpPr>
        <a:xfrm>
          <a:off x="0" y="0"/>
          <a:ext cx="0" cy="0"/>
          <a:chOff x="0" y="0"/>
          <a:chExt cx="0" cy="0"/>
        </a:xfrm>
      </p:grpSpPr>
      <p:sp>
        <p:nvSpPr>
          <p:cNvPr id="8" name="文本占位符 3"/>
          <p:cNvSpPr>
            <a:spLocks noGrp="1"/>
          </p:cNvSpPr>
          <p:nvPr>
            <p:ph type="body" sz="quarter" idx="10" hasCustomPrompt="1"/>
          </p:nvPr>
        </p:nvSpPr>
        <p:spPr>
          <a:xfrm>
            <a:off x="5126584" y="1463040"/>
            <a:ext cx="5760538" cy="4511040"/>
          </a:xfrm>
          <a:prstGeom prst="rect">
            <a:avLst/>
          </a:prstGeom>
        </p:spPr>
        <p:txBody>
          <a:bodyPr anchor="ctr"/>
          <a:lstStyle>
            <a:lvl1pPr marL="342900" marR="0" indent="-342900" algn="l" defTabSz="914400" rtl="0" eaLnBrk="0" fontAlgn="base" latinLnBrk="0" hangingPunct="0">
              <a:lnSpc>
                <a:spcPct val="200000"/>
              </a:lnSpc>
              <a:spcBef>
                <a:spcPct val="20000"/>
              </a:spcBef>
              <a:spcAft>
                <a:spcPct val="0"/>
              </a:spcAft>
              <a:buClrTx/>
              <a:buSzTx/>
              <a:buFont typeface="+mj-lt"/>
              <a:buAutoNum type="arabicPeriod"/>
              <a:defRPr sz="1800">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609600" indent="0">
              <a:buNone/>
              <a:defRPr/>
            </a:lvl2pPr>
            <a:lvl3pPr marL="1219200" indent="0">
              <a:buNone/>
              <a:defRPr/>
            </a:lvl3pPr>
            <a:lvl4pPr marL="1828800" indent="0">
              <a:buNone/>
              <a:defRPr/>
            </a:lvl4pPr>
          </a:lstStyle>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endParaRPr lang="zh-CN" altLang="en-US" dirty="0"/>
          </a:p>
        </p:txBody>
      </p:sp>
      <p:sp>
        <p:nvSpPr>
          <p:cNvPr id="10" name="标题占位符 1"/>
          <p:cNvSpPr txBox="1">
            <a:spLocks noChangeArrowheads="1"/>
          </p:cNvSpPr>
          <p:nvPr userDrawn="1"/>
        </p:nvSpPr>
        <p:spPr bwMode="auto">
          <a:xfrm>
            <a:off x="0" y="2889250"/>
            <a:ext cx="5105400" cy="107950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lgn="ctr">
              <a:defRPr/>
            </a:pPr>
            <a:r>
              <a:rPr lang="zh-CN" altLang="en-US" sz="4800" kern="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总结</a:t>
            </a:r>
            <a:endParaRPr lang="zh-TW" altLang="zh-CN" sz="4800" kern="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grpSp>
        <p:nvGrpSpPr>
          <p:cNvPr id="9" name="组合 8"/>
          <p:cNvGrpSpPr/>
          <p:nvPr userDrawn="1"/>
        </p:nvGrpSpPr>
        <p:grpSpPr>
          <a:xfrm>
            <a:off x="710880" y="1813092"/>
            <a:ext cx="3587349" cy="3036721"/>
            <a:chOff x="864135" y="2246295"/>
            <a:chExt cx="3587349" cy="3036721"/>
          </a:xfrm>
        </p:grpSpPr>
        <p:sp>
          <p:nvSpPr>
            <p:cNvPr id="12" name="椭圆 11"/>
            <p:cNvSpPr/>
            <p:nvPr userDrawn="1"/>
          </p:nvSpPr>
          <p:spPr>
            <a:xfrm>
              <a:off x="1348310" y="4694927"/>
              <a:ext cx="588089" cy="588089"/>
            </a:xfrm>
            <a:prstGeom prst="ellipse">
              <a:avLst/>
            </a:prstGeom>
            <a:noFill/>
            <a:ln w="1270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userDrawn="1"/>
          </p:nvSpPr>
          <p:spPr>
            <a:xfrm>
              <a:off x="2962055" y="4101828"/>
              <a:ext cx="926888" cy="926888"/>
            </a:xfrm>
            <a:prstGeom prst="ellipse">
              <a:avLst/>
            </a:prstGeom>
            <a:solidFill>
              <a:srgbClr val="515151">
                <a:alpha val="6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userDrawn="1"/>
          </p:nvSpPr>
          <p:spPr>
            <a:xfrm>
              <a:off x="2860808" y="2695667"/>
              <a:ext cx="1590676" cy="1590676"/>
            </a:xfrm>
            <a:prstGeom prst="ellipse">
              <a:avLst/>
            </a:prstGeom>
            <a:noFill/>
            <a:ln w="12700">
              <a:solidFill>
                <a:srgbClr val="51515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userDrawn="1"/>
          </p:nvSpPr>
          <p:spPr>
            <a:xfrm>
              <a:off x="1642355" y="2871191"/>
              <a:ext cx="1924945" cy="1895739"/>
            </a:xfrm>
            <a:prstGeom prst="ellipse">
              <a:avLst/>
            </a:prstGeom>
            <a:solidFill>
              <a:schemeClr val="bg1"/>
            </a:solidFill>
            <a:ln w="1143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椭圆 15"/>
            <p:cNvSpPr/>
            <p:nvPr userDrawn="1"/>
          </p:nvSpPr>
          <p:spPr>
            <a:xfrm>
              <a:off x="864135" y="2246295"/>
              <a:ext cx="804338" cy="804338"/>
            </a:xfrm>
            <a:prstGeom prst="ellipse">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userDrawn="1"/>
          </p:nvSpPr>
          <p:spPr>
            <a:xfrm>
              <a:off x="3257550" y="2352674"/>
              <a:ext cx="314325" cy="314325"/>
            </a:xfrm>
            <a:prstGeom prst="ellipse">
              <a:avLst/>
            </a:prstGeom>
            <a:solidFill>
              <a:srgbClr val="495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标题占位符 1"/>
            <p:cNvSpPr txBox="1">
              <a:spLocks noChangeArrowheads="1"/>
            </p:cNvSpPr>
            <p:nvPr userDrawn="1"/>
          </p:nvSpPr>
          <p:spPr bwMode="auto">
            <a:xfrm>
              <a:off x="1822066" y="3328761"/>
              <a:ext cx="1567542" cy="107950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lgn="ctr"/>
              <a:r>
                <a:rPr lang="zh-CN" altLang="en-US" sz="4000" dirty="0">
                  <a:latin typeface="阿里巴巴普惠体" panose="00020600040101010101" pitchFamily="18" charset="-122"/>
                  <a:ea typeface="阿里巴巴普惠体" panose="00020600040101010101" pitchFamily="18" charset="-122"/>
                  <a:cs typeface="阿里巴巴普惠体" panose="00020600040101010101" pitchFamily="18" charset="-122"/>
                </a:rPr>
                <a:t>总结</a:t>
              </a:r>
              <a:endParaRPr lang="zh-CN" altLang="en-US" sz="400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思路">
    <p:spTree>
      <p:nvGrpSpPr>
        <p:cNvPr id="1" name=""/>
        <p:cNvGrpSpPr/>
        <p:nvPr/>
      </p:nvGrpSpPr>
      <p:grpSpPr>
        <a:xfrm>
          <a:off x="0" y="0"/>
          <a:ext cx="0" cy="0"/>
          <a:chOff x="0" y="0"/>
          <a:chExt cx="0" cy="0"/>
        </a:xfrm>
      </p:grpSpPr>
      <p:sp>
        <p:nvSpPr>
          <p:cNvPr id="8" name="文本占位符 3"/>
          <p:cNvSpPr>
            <a:spLocks noGrp="1"/>
          </p:cNvSpPr>
          <p:nvPr>
            <p:ph type="body" sz="quarter" idx="10" hasCustomPrompt="1"/>
          </p:nvPr>
        </p:nvSpPr>
        <p:spPr>
          <a:xfrm>
            <a:off x="5126584" y="1463040"/>
            <a:ext cx="5760538" cy="4511040"/>
          </a:xfrm>
          <a:prstGeom prst="rect">
            <a:avLst/>
          </a:prstGeom>
        </p:spPr>
        <p:txBody>
          <a:bodyPr anchor="ctr"/>
          <a:lstStyle>
            <a:lvl1pPr marL="342900" marR="0" indent="-342900" algn="l" defTabSz="914400" rtl="0" eaLnBrk="0" fontAlgn="base" latinLnBrk="0" hangingPunct="0">
              <a:lnSpc>
                <a:spcPct val="200000"/>
              </a:lnSpc>
              <a:spcBef>
                <a:spcPct val="20000"/>
              </a:spcBef>
              <a:spcAft>
                <a:spcPct val="0"/>
              </a:spcAft>
              <a:buClrTx/>
              <a:buSzTx/>
              <a:buFont typeface="+mj-lt"/>
              <a:buAutoNum type="arabicPeriod"/>
              <a:defRPr sz="1800">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609600" indent="0">
              <a:buNone/>
              <a:defRPr/>
            </a:lvl2pPr>
            <a:lvl3pPr marL="1219200" indent="0">
              <a:buNone/>
              <a:defRPr/>
            </a:lvl3pPr>
            <a:lvl4pPr marL="1828800" indent="0">
              <a:buNone/>
              <a:defRPr/>
            </a:lvl4pPr>
          </a:lstStyle>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endParaRPr lang="zh-CN" altLang="en-US" dirty="0"/>
          </a:p>
        </p:txBody>
      </p:sp>
      <p:sp>
        <p:nvSpPr>
          <p:cNvPr id="10" name="标题占位符 1"/>
          <p:cNvSpPr txBox="1">
            <a:spLocks noChangeArrowheads="1"/>
          </p:cNvSpPr>
          <p:nvPr userDrawn="1"/>
        </p:nvSpPr>
        <p:spPr bwMode="auto">
          <a:xfrm>
            <a:off x="0" y="2889250"/>
            <a:ext cx="5105400" cy="107950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lgn="ctr">
              <a:defRPr/>
            </a:pPr>
            <a:r>
              <a:rPr lang="zh-CN" altLang="en-US" sz="4800" kern="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总结</a:t>
            </a:r>
            <a:endParaRPr lang="zh-TW" altLang="zh-CN" sz="4800" kern="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15" name="泪珠形 14"/>
          <p:cNvSpPr/>
          <p:nvPr userDrawn="1"/>
        </p:nvSpPr>
        <p:spPr>
          <a:xfrm>
            <a:off x="1013943" y="3138371"/>
            <a:ext cx="1399001" cy="1399001"/>
          </a:xfrm>
          <a:prstGeom prst="teardrop">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20" name="泪珠形 19"/>
          <p:cNvSpPr/>
          <p:nvPr userDrawn="1"/>
        </p:nvSpPr>
        <p:spPr>
          <a:xfrm>
            <a:off x="1645363" y="2308178"/>
            <a:ext cx="2017950" cy="2017950"/>
          </a:xfrm>
          <a:prstGeom prst="teardrop">
            <a:avLst/>
          </a:prstGeom>
          <a:solidFill>
            <a:schemeClr val="bg1"/>
          </a:solidFill>
          <a:ln w="114300">
            <a:solidFill>
              <a:srgbClr val="B6020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22" name="标题占位符 1"/>
          <p:cNvSpPr txBox="1">
            <a:spLocks noChangeArrowheads="1"/>
          </p:cNvSpPr>
          <p:nvPr userDrawn="1"/>
        </p:nvSpPr>
        <p:spPr bwMode="auto">
          <a:xfrm>
            <a:off x="1938193" y="2553627"/>
            <a:ext cx="1567542" cy="154657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lgn="ctr"/>
            <a:r>
              <a:rPr lang="zh-CN" altLang="en-US" sz="3600" dirty="0">
                <a:latin typeface="阿里巴巴普惠体" panose="00020600040101010101" pitchFamily="18" charset="-122"/>
                <a:ea typeface="阿里巴巴普惠体" panose="00020600040101010101" pitchFamily="18" charset="-122"/>
                <a:cs typeface="阿里巴巴普惠体" panose="00020600040101010101" pitchFamily="18" charset="-122"/>
              </a:rPr>
              <a:t>思路</a:t>
            </a:r>
            <a:endParaRPr lang="en-US" altLang="zh-CN" sz="360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23" name="泪珠形 22"/>
          <p:cNvSpPr/>
          <p:nvPr userDrawn="1"/>
        </p:nvSpPr>
        <p:spPr>
          <a:xfrm>
            <a:off x="3663313" y="3963112"/>
            <a:ext cx="439924" cy="439924"/>
          </a:xfrm>
          <a:prstGeom prst="teardrop">
            <a:avLst/>
          </a:prstGeom>
          <a:solidFill>
            <a:srgbClr val="515151">
              <a:alpha val="6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24" name="泪珠形 23"/>
          <p:cNvSpPr/>
          <p:nvPr userDrawn="1"/>
        </p:nvSpPr>
        <p:spPr>
          <a:xfrm>
            <a:off x="2152487" y="1924996"/>
            <a:ext cx="260457" cy="260457"/>
          </a:xfrm>
          <a:prstGeom prst="teardrop">
            <a:avLst/>
          </a:prstGeom>
          <a:solidFill>
            <a:srgbClr val="495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25" name="泪珠形 24"/>
          <p:cNvSpPr/>
          <p:nvPr userDrawn="1"/>
        </p:nvSpPr>
        <p:spPr>
          <a:xfrm>
            <a:off x="844996" y="3255023"/>
            <a:ext cx="562210" cy="562210"/>
          </a:xfrm>
          <a:prstGeom prst="teardrop">
            <a:avLst/>
          </a:prstGeom>
          <a:noFill/>
          <a:ln w="12700">
            <a:solidFill>
              <a:srgbClr val="DE0014"/>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版式">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5019358" y="1006475"/>
            <a:ext cx="5973761" cy="4256405"/>
          </a:xfrm>
          <a:prstGeom prst="rect">
            <a:avLst/>
          </a:prstGeom>
        </p:spPr>
        <p:txBody>
          <a:bodyPr anchor="ctr"/>
          <a:lstStyle>
            <a:lvl1pPr marL="457200" marR="0" indent="-457200" algn="l" defTabSz="914400" rtl="0" eaLnBrk="0" fontAlgn="base" latinLnBrk="0" hangingPunct="0">
              <a:lnSpc>
                <a:spcPct val="200000"/>
              </a:lnSpc>
              <a:spcBef>
                <a:spcPct val="20000"/>
              </a:spcBef>
              <a:spcAft>
                <a:spcPct val="0"/>
              </a:spcAft>
              <a:buClrTx/>
              <a:buSzTx/>
              <a:buFont typeface="Wingdings" panose="05000000000000000000" pitchFamily="2" charset="2"/>
              <a:buChar char="u"/>
              <a:defRPr sz="1800">
                <a:solidFill>
                  <a:schemeClr val="tx1">
                    <a:lumMod val="75000"/>
                    <a:lumOff val="25000"/>
                  </a:schemeClr>
                </a:solidFill>
              </a:defRPr>
            </a:lvl1pPr>
          </a:lstStyle>
          <a:p>
            <a:pPr lvl="0"/>
            <a:r>
              <a:rPr kumimoji="1" lang="zh-CN" altLang="en-US" dirty="0"/>
              <a:t>单击此处编辑母版文本样式</a:t>
            </a:r>
            <a:endParaRPr kumimoji="1" lang="en-US" altLang="zh-CN" dirty="0"/>
          </a:p>
          <a:p>
            <a:pPr lvl="0"/>
            <a:r>
              <a:rPr kumimoji="1" lang="zh-CN" altLang="en-US" dirty="0"/>
              <a:t>根据实际内容可调整文字高低的位置</a:t>
            </a:r>
            <a:endParaRPr kumimoji="1" lang="en-US" altLang="zh-CN" dirty="0"/>
          </a:p>
          <a:p>
            <a:pPr marL="457200" marR="0" lvl="0" indent="-457200" algn="l" defTabSz="914400" rtl="0" eaLnBrk="0" fontAlgn="base" latinLnBrk="0" hangingPunct="0">
              <a:lnSpc>
                <a:spcPct val="200000"/>
              </a:lnSpc>
              <a:spcBef>
                <a:spcPct val="20000"/>
              </a:spcBef>
              <a:spcAft>
                <a:spcPct val="0"/>
              </a:spcAft>
              <a:buClrTx/>
              <a:buSzTx/>
              <a:buFont typeface="Wingdings" panose="05000000000000000000" pitchFamily="2" charset="2"/>
              <a:buChar char="u"/>
              <a:defRPr/>
            </a:pPr>
            <a:r>
              <a:rPr kumimoji="1" lang="zh-CN" altLang="en-US" dirty="0"/>
              <a:t>此内容上下居中对齐，可根据实际情况微调位置和字体大小</a:t>
            </a:r>
            <a:endParaRPr kumimoji="1" lang="zh-CN" altLang="en-US" dirty="0"/>
          </a:p>
          <a:p>
            <a:pPr lvl="0"/>
            <a:endParaRPr kumimoji="1" lang="zh-CN" alt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今日作业">
    <p:spTree>
      <p:nvGrpSpPr>
        <p:cNvPr id="1" name=""/>
        <p:cNvGrpSpPr/>
        <p:nvPr/>
      </p:nvGrpSpPr>
      <p:grpSpPr>
        <a:xfrm>
          <a:off x="0" y="0"/>
          <a:ext cx="0" cy="0"/>
          <a:chOff x="0" y="0"/>
          <a:chExt cx="0" cy="0"/>
        </a:xfrm>
      </p:grpSpPr>
      <p:sp>
        <p:nvSpPr>
          <p:cNvPr id="43" name="矩形 42"/>
          <p:cNvSpPr/>
          <p:nvPr userDrawn="1"/>
        </p:nvSpPr>
        <p:spPr>
          <a:xfrm rot="2700000">
            <a:off x="3564412" y="2953096"/>
            <a:ext cx="936368" cy="936368"/>
          </a:xfrm>
          <a:prstGeom prst="rect">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39" name="矩形 38"/>
          <p:cNvSpPr/>
          <p:nvPr userDrawn="1"/>
        </p:nvSpPr>
        <p:spPr>
          <a:xfrm rot="2700000">
            <a:off x="3711024" y="3896183"/>
            <a:ext cx="643144" cy="643144"/>
          </a:xfrm>
          <a:prstGeom prst="rect">
            <a:avLst/>
          </a:prstGeom>
          <a:noFill/>
          <a:ln w="12700">
            <a:solidFill>
              <a:srgbClr val="51515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1" name="矩形 40"/>
          <p:cNvSpPr/>
          <p:nvPr userDrawn="1"/>
        </p:nvSpPr>
        <p:spPr>
          <a:xfrm rot="2700000">
            <a:off x="1595908" y="2003998"/>
            <a:ext cx="219635" cy="219635"/>
          </a:xfrm>
          <a:prstGeom prst="rect">
            <a:avLst/>
          </a:prstGeom>
          <a:solidFill>
            <a:srgbClr val="495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2" name="矩形 41"/>
          <p:cNvSpPr/>
          <p:nvPr userDrawn="1"/>
        </p:nvSpPr>
        <p:spPr>
          <a:xfrm rot="2700000">
            <a:off x="1559312" y="4111232"/>
            <a:ext cx="494750" cy="494750"/>
          </a:xfrm>
          <a:prstGeom prst="rect">
            <a:avLst/>
          </a:prstGeom>
          <a:solidFill>
            <a:srgbClr val="515151">
              <a:alpha val="6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4" name="矩形 43"/>
          <p:cNvSpPr/>
          <p:nvPr userDrawn="1"/>
        </p:nvSpPr>
        <p:spPr>
          <a:xfrm rot="2700000">
            <a:off x="986540" y="2025081"/>
            <a:ext cx="361655" cy="361655"/>
          </a:xfrm>
          <a:prstGeom prst="rect">
            <a:avLst/>
          </a:prstGeom>
          <a:noFill/>
          <a:ln w="12700">
            <a:solidFill>
              <a:srgbClr val="51515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0" name="矩形 39"/>
          <p:cNvSpPr/>
          <p:nvPr userDrawn="1"/>
        </p:nvSpPr>
        <p:spPr>
          <a:xfrm rot="2700000">
            <a:off x="1815645" y="2401118"/>
            <a:ext cx="1828800" cy="1828800"/>
          </a:xfrm>
          <a:prstGeom prst="rect">
            <a:avLst/>
          </a:prstGeom>
          <a:solidFill>
            <a:schemeClr val="bg1"/>
          </a:solidFill>
          <a:ln w="1143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8" name="文本占位符 3"/>
          <p:cNvSpPr>
            <a:spLocks noGrp="1"/>
          </p:cNvSpPr>
          <p:nvPr>
            <p:ph type="body" sz="quarter" idx="10" hasCustomPrompt="1"/>
          </p:nvPr>
        </p:nvSpPr>
        <p:spPr>
          <a:xfrm>
            <a:off x="5126584" y="1371600"/>
            <a:ext cx="5760538" cy="4673600"/>
          </a:xfrm>
          <a:prstGeom prst="rect">
            <a:avLst/>
          </a:prstGeom>
        </p:spPr>
        <p:txBody>
          <a:bodyPr anchor="ctr"/>
          <a:lstStyle>
            <a:lvl1pPr marL="342900" marR="0" indent="-342900" algn="l" defTabSz="914400" rtl="0" eaLnBrk="0" fontAlgn="base" latinLnBrk="0" hangingPunct="0">
              <a:lnSpc>
                <a:spcPct val="200000"/>
              </a:lnSpc>
              <a:spcBef>
                <a:spcPct val="20000"/>
              </a:spcBef>
              <a:spcAft>
                <a:spcPct val="0"/>
              </a:spcAft>
              <a:buClrTx/>
              <a:buSzTx/>
              <a:buFont typeface="+mj-lt"/>
              <a:buAutoNum type="arabicPeriod"/>
              <a:defRPr sz="1800">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609600" indent="0">
              <a:buNone/>
              <a:defRPr/>
            </a:lvl2pPr>
            <a:lvl3pPr marL="1219200" indent="0">
              <a:buNone/>
              <a:defRPr/>
            </a:lvl3pPr>
            <a:lvl4pPr marL="1828800" indent="0">
              <a:buNone/>
              <a:defRPr/>
            </a:lvl4pPr>
          </a:lstStyle>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endParaRPr lang="zh-CN" altLang="en-US" dirty="0"/>
          </a:p>
        </p:txBody>
      </p:sp>
      <p:sp>
        <p:nvSpPr>
          <p:cNvPr id="33" name="标题占位符 1"/>
          <p:cNvSpPr txBox="1">
            <a:spLocks noChangeArrowheads="1"/>
          </p:cNvSpPr>
          <p:nvPr userDrawn="1"/>
        </p:nvSpPr>
        <p:spPr bwMode="auto">
          <a:xfrm>
            <a:off x="1938193" y="2543117"/>
            <a:ext cx="1567542" cy="154657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lgn="ctr"/>
            <a:r>
              <a:rPr lang="zh-CN" altLang="en-US" sz="3600" dirty="0">
                <a:latin typeface="阿里巴巴普惠体" panose="00020600040101010101" pitchFamily="18" charset="-122"/>
                <a:ea typeface="阿里巴巴普惠体" panose="00020600040101010101" pitchFamily="18" charset="-122"/>
                <a:cs typeface="阿里巴巴普惠体" panose="00020600040101010101" pitchFamily="18" charset="-122"/>
              </a:rPr>
              <a:t>今日</a:t>
            </a:r>
            <a:endParaRPr lang="en-US" altLang="zh-CN" sz="360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algn="ctr"/>
            <a:r>
              <a:rPr lang="zh-CN" altLang="en-US" sz="3600" dirty="0">
                <a:latin typeface="阿里巴巴普惠体" panose="00020600040101010101" pitchFamily="18" charset="-122"/>
                <a:ea typeface="阿里巴巴普惠体" panose="00020600040101010101" pitchFamily="18" charset="-122"/>
                <a:cs typeface="阿里巴巴普惠体" panose="00020600040101010101" pitchFamily="18" charset="-122"/>
              </a:rPr>
              <a:t>作业</a:t>
            </a:r>
            <a:endParaRPr lang="zh-CN" altLang="en-US" sz="360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45" name="矩形 44"/>
          <p:cNvSpPr/>
          <p:nvPr userDrawn="1"/>
        </p:nvSpPr>
        <p:spPr>
          <a:xfrm rot="2700000">
            <a:off x="4273426" y="2329809"/>
            <a:ext cx="263657" cy="263657"/>
          </a:xfrm>
          <a:prstGeom prst="rect">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结束页">
    <p:spTree>
      <p:nvGrpSpPr>
        <p:cNvPr id="1" name=""/>
        <p:cNvGrpSpPr/>
        <p:nvPr/>
      </p:nvGrpSpPr>
      <p:grpSpPr>
        <a:xfrm>
          <a:off x="0" y="0"/>
          <a:ext cx="0" cy="0"/>
          <a:chOff x="0" y="0"/>
          <a:chExt cx="0" cy="0"/>
        </a:xfrm>
      </p:grpSpPr>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二级标题+正文内容（无编号）">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710880" y="1002232"/>
            <a:ext cx="10698800" cy="517190"/>
          </a:xfrm>
          <a:prstGeom prst="rect">
            <a:avLst/>
          </a:prstGeom>
        </p:spPr>
        <p:txBody>
          <a:bodyPr anchor="ctr" anchorCtr="0"/>
          <a:lstStyle>
            <a:lvl1pPr>
              <a:defRPr lang="zh-CN" altLang="en-US" sz="2000" b="0" i="0" dirty="0">
                <a:solidFill>
                  <a:srgbClr val="AD2A26"/>
                </a:solidFill>
                <a:latin typeface="Alibaba PuHuiTi Medium" pitchFamily="18" charset="-122"/>
                <a:ea typeface="Alibaba PuHuiTi Medium" pitchFamily="18" charset="-122"/>
                <a:cs typeface="Alibaba PuHuiTi Medium" pitchFamily="18" charset="-122"/>
              </a:defRPr>
            </a:lvl1pPr>
          </a:lstStyle>
          <a:p>
            <a:pPr lvl="0"/>
            <a:r>
              <a:rPr lang="zh-CN" altLang="en-US" dirty="0"/>
              <a:t>正文一级标题</a:t>
            </a:r>
            <a:r>
              <a:rPr lang="en-US" altLang="zh-CN" dirty="0"/>
              <a:t>-</a:t>
            </a:r>
            <a:r>
              <a:rPr lang="zh-CN" altLang="en-US" dirty="0"/>
              <a:t>阿里巴巴普惠体</a:t>
            </a:r>
            <a:r>
              <a:rPr lang="en-US" altLang="zh-CN" dirty="0"/>
              <a:t>20</a:t>
            </a:r>
            <a:r>
              <a:rPr lang="zh-CN" altLang="en-US" dirty="0"/>
              <a:t>号</a:t>
            </a:r>
            <a:endParaRPr lang="zh-CN" altLang="en-US" dirty="0"/>
          </a:p>
        </p:txBody>
      </p:sp>
      <p:sp>
        <p:nvSpPr>
          <p:cNvPr id="12" name="文本占位符 11"/>
          <p:cNvSpPr>
            <a:spLocks noGrp="1"/>
          </p:cNvSpPr>
          <p:nvPr>
            <p:ph type="body" sz="quarter" idx="11" hasCustomPrompt="1"/>
          </p:nvPr>
        </p:nvSpPr>
        <p:spPr>
          <a:xfrm>
            <a:off x="710880" y="1624204"/>
            <a:ext cx="10698800" cy="3861223"/>
          </a:xfrm>
          <a:prstGeom prst="rect">
            <a:avLst/>
          </a:prstGeom>
        </p:spPr>
        <p:txBody>
          <a:bodyPr/>
          <a:lstStyle>
            <a:lvl1pPr marL="0" indent="0">
              <a:lnSpc>
                <a:spcPct val="150000"/>
              </a:lnSpc>
              <a:buNone/>
              <a:defRPr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此为正文内容，字体不可改，阿里巴巴普惠体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endParaRPr lang="zh-CN" altLang="en-US" dirty="0"/>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二级标题+正文内容（项目符号）">
    <p:spTree>
      <p:nvGrpSpPr>
        <p:cNvPr id="1" name=""/>
        <p:cNvGrpSpPr/>
        <p:nvPr/>
      </p:nvGrpSpPr>
      <p:grpSpPr>
        <a:xfrm>
          <a:off x="0" y="0"/>
          <a:ext cx="0" cy="0"/>
          <a:chOff x="0" y="0"/>
          <a:chExt cx="0" cy="0"/>
        </a:xfrm>
      </p:grpSpPr>
      <p:sp>
        <p:nvSpPr>
          <p:cNvPr id="4" name="文本占位符 11"/>
          <p:cNvSpPr>
            <a:spLocks noGrp="1"/>
          </p:cNvSpPr>
          <p:nvPr>
            <p:ph type="body" sz="quarter" idx="11" hasCustomPrompt="1"/>
          </p:nvPr>
        </p:nvSpPr>
        <p:spPr>
          <a:xfrm>
            <a:off x="710881" y="1590102"/>
            <a:ext cx="10749598" cy="3850540"/>
          </a:xfrm>
          <a:prstGeom prst="rect">
            <a:avLst/>
          </a:prstGeom>
        </p:spPr>
        <p:txBody>
          <a:bodyPr/>
          <a:lstStyle>
            <a:lvl1pPr marL="360045" indent="-360045">
              <a:lnSpc>
                <a:spcPct val="150000"/>
              </a:lnSpc>
              <a:buClr>
                <a:srgbClr val="404040"/>
              </a:buClr>
              <a:buSzPct val="85000"/>
              <a:buFont typeface="Wingdings" panose="05000000000000000000" pitchFamily="2" charset="2"/>
              <a:buChar char="l"/>
              <a:defRPr lang="en-US" altLang="zh-CN" sz="1600" b="0" i="0" dirty="0">
                <a:solidFill>
                  <a:schemeClr val="tx1">
                    <a:lumMod val="85000"/>
                    <a:lumOff val="15000"/>
                  </a:schemeClr>
                </a:solidFill>
                <a:latin typeface="Alibaba PuHuiTi R" pitchFamily="18" charset="-122"/>
                <a:ea typeface="Alibaba PuHuiTi R" pitchFamily="18" charset="-122"/>
                <a:cs typeface="Alibaba PuHuiTi R" pitchFamily="18" charset="-122"/>
              </a:defRPr>
            </a:lvl1pPr>
            <a:lvl2pPr marL="719455" indent="-358775">
              <a:lnSpc>
                <a:spcPct val="150000"/>
              </a:lnSpc>
              <a:buFont typeface="Wingdings" panose="05000000000000000000" pitchFamily="2" charset="2"/>
              <a:buChar char="l"/>
              <a:defRPr lang="en-US" altLang="zh-CN" sz="1400" b="0" i="0" dirty="0">
                <a:latin typeface="Alibaba PuHuiTi R" pitchFamily="18" charset="-122"/>
                <a:ea typeface="Alibaba PuHuiTi R" pitchFamily="18" charset="-122"/>
                <a:cs typeface="Alibaba PuHuiTi R" pitchFamily="18" charset="-122"/>
              </a:defRPr>
            </a:lvl2pPr>
            <a:lvl3pPr marL="1079500" indent="-358775">
              <a:lnSpc>
                <a:spcPct val="150000"/>
              </a:lnSpc>
              <a:buFont typeface="Arial" panose="020B0604020202020204" pitchFamily="34" charset="0"/>
              <a:buChar char="•"/>
              <a:defRPr lang="zh-CN" altLang="en-US" sz="1400" b="0" i="0" dirty="0"/>
            </a:lvl3pPr>
          </a:lstStyle>
          <a:p>
            <a:pPr marL="0" lvl="0" indent="0">
              <a:lnSpc>
                <a:spcPct val="150000"/>
              </a:lnSpc>
              <a:buNone/>
            </a:pPr>
            <a:r>
              <a:rPr lang="zh-CN" altLang="en-US" dirty="0"/>
              <a:t>此处以罗列的方式表达</a:t>
            </a:r>
            <a:r>
              <a:rPr lang="en-US" altLang="zh-CN" dirty="0"/>
              <a:t>XXX</a:t>
            </a:r>
            <a:r>
              <a:rPr lang="zh-CN" altLang="en-US" dirty="0"/>
              <a:t>技术特性</a:t>
            </a:r>
            <a:r>
              <a:rPr lang="en-US" altLang="zh-CN" dirty="0"/>
              <a:t>/</a:t>
            </a:r>
            <a:r>
              <a:rPr lang="zh-CN" altLang="en-US" dirty="0"/>
              <a:t>要点等</a:t>
            </a:r>
            <a:endParaRPr lang="en-US" altLang="zh-CN" dirty="0"/>
          </a:p>
          <a:p>
            <a:pPr lvl="1"/>
            <a:r>
              <a:rPr lang="zh-CN" altLang="en-US" dirty="0"/>
              <a:t>技术特性</a:t>
            </a:r>
            <a:r>
              <a:rPr lang="en-US" altLang="zh-CN" dirty="0"/>
              <a:t>1</a:t>
            </a:r>
            <a:endParaRPr lang="en-US" altLang="zh-CN" dirty="0"/>
          </a:p>
          <a:p>
            <a:pPr lvl="1"/>
            <a:r>
              <a:rPr lang="zh-CN" altLang="en-US" dirty="0"/>
              <a:t>技术特性</a:t>
            </a:r>
            <a:r>
              <a:rPr lang="en-US" altLang="zh-CN" dirty="0"/>
              <a:t>2</a:t>
            </a:r>
            <a:endParaRPr lang="en-US" altLang="zh-CN" dirty="0"/>
          </a:p>
          <a:p>
            <a:pPr lvl="2"/>
            <a:r>
              <a:rPr lang="zh-CN" altLang="en-US" dirty="0"/>
              <a:t>要点</a:t>
            </a:r>
            <a:r>
              <a:rPr lang="en-US" altLang="zh-CN" dirty="0"/>
              <a:t>1</a:t>
            </a:r>
            <a:endParaRPr lang="en-US" altLang="zh-CN" dirty="0"/>
          </a:p>
          <a:p>
            <a:pPr lvl="2"/>
            <a:r>
              <a:rPr lang="zh-CN" altLang="en-US" dirty="0"/>
              <a:t>要点</a:t>
            </a:r>
            <a:r>
              <a:rPr lang="en-US" altLang="zh-CN" dirty="0"/>
              <a:t>2</a:t>
            </a:r>
            <a:endParaRPr lang="zh-CN" altLang="en-US" dirty="0"/>
          </a:p>
        </p:txBody>
      </p:sp>
      <p:sp>
        <p:nvSpPr>
          <p:cNvPr id="5" name="标题 1"/>
          <p:cNvSpPr>
            <a:spLocks noGrp="1"/>
          </p:cNvSpPr>
          <p:nvPr>
            <p:ph type="title" hasCustomPrompt="1"/>
          </p:nvPr>
        </p:nvSpPr>
        <p:spPr>
          <a:xfrm>
            <a:off x="710880" y="1002119"/>
            <a:ext cx="10749599" cy="517190"/>
          </a:xfrm>
          <a:prstGeom prst="rect">
            <a:avLst/>
          </a:prstGeom>
        </p:spPr>
        <p:txBody>
          <a:bodyPr anchor="ctr" anchorCtr="0"/>
          <a:lstStyle>
            <a:lvl1pPr>
              <a:defRPr lang="zh-CN" altLang="en-US" sz="2000" b="0" i="0" dirty="0">
                <a:solidFill>
                  <a:srgbClr val="AD2A26"/>
                </a:solidFill>
                <a:latin typeface="Alibaba PuHuiTi Medium" pitchFamily="18" charset="-122"/>
                <a:ea typeface="Alibaba PuHuiTi Medium" pitchFamily="18" charset="-122"/>
                <a:cs typeface="Alibaba PuHuiTi Medium" pitchFamily="18" charset="-122"/>
              </a:defRPr>
            </a:lvl1pPr>
          </a:lstStyle>
          <a:p>
            <a:pPr lvl="0"/>
            <a:r>
              <a:rPr lang="zh-CN" altLang="en-US" dirty="0"/>
              <a:t>正文一级标题</a:t>
            </a:r>
            <a:r>
              <a:rPr lang="en-US" altLang="zh-CN" dirty="0"/>
              <a:t>-</a:t>
            </a:r>
            <a:r>
              <a:rPr lang="zh-CN" altLang="en-US" dirty="0"/>
              <a:t>阿里巴巴普惠体</a:t>
            </a:r>
            <a:r>
              <a:rPr lang="en-US" altLang="zh-CN" dirty="0"/>
              <a:t>20</a:t>
            </a:r>
            <a:r>
              <a:rPr lang="zh-CN" altLang="en-US" dirty="0"/>
              <a:t>号</a:t>
            </a:r>
            <a:endParaRPr lang="zh-CN" altLang="en-US" dirty="0"/>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二级标题+正文内容（数字编号）">
    <p:spTree>
      <p:nvGrpSpPr>
        <p:cNvPr id="1" name=""/>
        <p:cNvGrpSpPr/>
        <p:nvPr/>
      </p:nvGrpSpPr>
      <p:grpSpPr>
        <a:xfrm>
          <a:off x="0" y="0"/>
          <a:ext cx="0" cy="0"/>
          <a:chOff x="0" y="0"/>
          <a:chExt cx="0" cy="0"/>
        </a:xfrm>
      </p:grpSpPr>
      <p:sp>
        <p:nvSpPr>
          <p:cNvPr id="4" name="文本占位符 11"/>
          <p:cNvSpPr>
            <a:spLocks noGrp="1"/>
          </p:cNvSpPr>
          <p:nvPr>
            <p:ph type="body" sz="quarter" idx="11" hasCustomPrompt="1"/>
          </p:nvPr>
        </p:nvSpPr>
        <p:spPr>
          <a:xfrm>
            <a:off x="710879" y="1603185"/>
            <a:ext cx="10719120" cy="3819718"/>
          </a:xfrm>
          <a:prstGeom prst="rect">
            <a:avLst/>
          </a:prstGeom>
        </p:spPr>
        <p:txBody>
          <a:bodyPr/>
          <a:lstStyle>
            <a:lvl1pPr marL="360045" indent="-360045">
              <a:lnSpc>
                <a:spcPct val="150000"/>
              </a:lnSpc>
              <a:buClr>
                <a:srgbClr val="404040"/>
              </a:buClr>
              <a:buSzPct val="85000"/>
              <a:buFont typeface="+mj-lt"/>
              <a:buAutoNum type="arabicPeriod"/>
              <a:defRPr lang="en-US" altLang="zh-CN"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90" indent="-360045">
              <a:lnSpc>
                <a:spcPct val="150000"/>
              </a:lnSpc>
              <a:buFont typeface="+mj-lt"/>
              <a:buAutoNum type="arabicPeriod"/>
              <a:defRPr lang="en-US" altLang="zh-CN" sz="1400" b="0" i="0" dirty="0">
                <a:latin typeface="Alibaba PuHuiTi R" pitchFamily="18" charset="-122"/>
                <a:ea typeface="Alibaba PuHuiTi R" pitchFamily="18" charset="-122"/>
                <a:cs typeface="Alibaba PuHuiTi R" pitchFamily="18" charset="-122"/>
              </a:defRPr>
            </a:lvl2pPr>
            <a:lvl3pPr marL="1079500" indent="-358775">
              <a:lnSpc>
                <a:spcPct val="150000"/>
              </a:lnSpc>
              <a:buFont typeface="+mj-ea"/>
              <a:buAutoNum type="circleNumDbPlain"/>
              <a:defRPr lang="zh-CN" altLang="en-US" sz="1400" b="0" i="0" dirty="0"/>
            </a:lvl3pPr>
          </a:lstStyle>
          <a:p>
            <a:pPr marL="0" lvl="0" indent="0">
              <a:lnSpc>
                <a:spcPct val="150000"/>
              </a:lnSpc>
              <a:buNone/>
            </a:pPr>
            <a:r>
              <a:rPr lang="zh-CN" altLang="en-US" dirty="0"/>
              <a:t>此处以罗列的方式表达</a:t>
            </a:r>
            <a:r>
              <a:rPr lang="en-US" altLang="zh-CN" dirty="0"/>
              <a:t>XXX</a:t>
            </a:r>
            <a:r>
              <a:rPr lang="zh-CN" altLang="en-US" dirty="0"/>
              <a:t>技术特性</a:t>
            </a:r>
            <a:r>
              <a:rPr lang="en-US" altLang="zh-CN" dirty="0"/>
              <a:t>/</a:t>
            </a:r>
            <a:r>
              <a:rPr lang="zh-CN" altLang="en-US" dirty="0"/>
              <a:t>要点等</a:t>
            </a:r>
            <a:endParaRPr lang="en-US" altLang="zh-CN" dirty="0"/>
          </a:p>
          <a:p>
            <a:pPr lvl="1"/>
            <a:r>
              <a:rPr lang="zh-CN" altLang="en-US" dirty="0"/>
              <a:t>技术特性</a:t>
            </a:r>
            <a:r>
              <a:rPr lang="en-US" altLang="zh-CN" dirty="0"/>
              <a:t>1</a:t>
            </a:r>
            <a:endParaRPr lang="en-US" altLang="zh-CN" dirty="0"/>
          </a:p>
          <a:p>
            <a:pPr lvl="1"/>
            <a:r>
              <a:rPr lang="zh-CN" altLang="en-US" dirty="0"/>
              <a:t>技术特性</a:t>
            </a:r>
            <a:r>
              <a:rPr lang="en-US" altLang="zh-CN" dirty="0"/>
              <a:t>2</a:t>
            </a:r>
            <a:endParaRPr lang="en-US" altLang="zh-CN" dirty="0"/>
          </a:p>
          <a:p>
            <a:pPr lvl="2"/>
            <a:r>
              <a:rPr lang="zh-CN" altLang="en-US" dirty="0"/>
              <a:t>要点</a:t>
            </a:r>
            <a:r>
              <a:rPr lang="en-US" altLang="zh-CN" dirty="0"/>
              <a:t>1</a:t>
            </a:r>
            <a:endParaRPr lang="en-US" altLang="zh-CN" dirty="0"/>
          </a:p>
          <a:p>
            <a:pPr lvl="2"/>
            <a:r>
              <a:rPr lang="zh-CN" altLang="en-US" dirty="0"/>
              <a:t>要点</a:t>
            </a:r>
            <a:r>
              <a:rPr lang="en-US" altLang="zh-CN" dirty="0"/>
              <a:t>2</a:t>
            </a:r>
            <a:endParaRPr lang="zh-CN" altLang="en-US" dirty="0"/>
          </a:p>
        </p:txBody>
      </p:sp>
      <p:sp>
        <p:nvSpPr>
          <p:cNvPr id="5" name="标题 1"/>
          <p:cNvSpPr>
            <a:spLocks noGrp="1"/>
          </p:cNvSpPr>
          <p:nvPr>
            <p:ph type="title" hasCustomPrompt="1"/>
          </p:nvPr>
        </p:nvSpPr>
        <p:spPr>
          <a:xfrm>
            <a:off x="710880" y="1002233"/>
            <a:ext cx="10719119" cy="517190"/>
          </a:xfrm>
          <a:prstGeom prst="rect">
            <a:avLst/>
          </a:prstGeom>
        </p:spPr>
        <p:txBody>
          <a:bodyPr anchor="ctr" anchorCtr="0"/>
          <a:lstStyle>
            <a:lvl1pPr>
              <a:defRPr lang="zh-CN" altLang="en-US" sz="2000" b="0" i="0" dirty="0">
                <a:solidFill>
                  <a:srgbClr val="AD2A26"/>
                </a:solidFill>
                <a:latin typeface="Alibaba PuHuiTi Medium" pitchFamily="18" charset="-122"/>
                <a:ea typeface="Alibaba PuHuiTi Medium" pitchFamily="18" charset="-122"/>
                <a:cs typeface="Alibaba PuHuiTi Medium" pitchFamily="18" charset="-122"/>
              </a:defRPr>
            </a:lvl1pPr>
          </a:lstStyle>
          <a:p>
            <a:pPr lvl="0"/>
            <a:r>
              <a:rPr lang="zh-CN" altLang="en-US" dirty="0"/>
              <a:t>正文一级标题</a:t>
            </a:r>
            <a:r>
              <a:rPr lang="en-US" altLang="zh-CN" dirty="0"/>
              <a:t>-</a:t>
            </a:r>
            <a:r>
              <a:rPr lang="zh-CN" altLang="en-US" dirty="0"/>
              <a:t>阿里巴巴普惠体</a:t>
            </a:r>
            <a:r>
              <a:rPr lang="en-US" altLang="zh-CN" dirty="0"/>
              <a:t>20</a:t>
            </a:r>
            <a:r>
              <a:rPr lang="zh-CN" altLang="en-US" dirty="0"/>
              <a:t>号</a:t>
            </a:r>
            <a:endParaRPr lang="zh-CN" altLang="en-US" dirty="0"/>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二级标题">
    <p:spTree>
      <p:nvGrpSpPr>
        <p:cNvPr id="1" name=""/>
        <p:cNvGrpSpPr/>
        <p:nvPr/>
      </p:nvGrpSpPr>
      <p:grpSpPr>
        <a:xfrm>
          <a:off x="0" y="0"/>
          <a:ext cx="0" cy="0"/>
          <a:chOff x="0" y="0"/>
          <a:chExt cx="0" cy="0"/>
        </a:xfrm>
      </p:grpSpPr>
      <p:sp>
        <p:nvSpPr>
          <p:cNvPr id="4" name="标题 1"/>
          <p:cNvSpPr>
            <a:spLocks noGrp="1"/>
          </p:cNvSpPr>
          <p:nvPr>
            <p:ph type="title" hasCustomPrompt="1"/>
          </p:nvPr>
        </p:nvSpPr>
        <p:spPr>
          <a:xfrm>
            <a:off x="710880" y="1002232"/>
            <a:ext cx="10748056" cy="517190"/>
          </a:xfrm>
          <a:prstGeom prst="rect">
            <a:avLst/>
          </a:prstGeom>
        </p:spPr>
        <p:txBody>
          <a:bodyPr anchor="ctr" anchorCtr="0"/>
          <a:lstStyle>
            <a:lvl1pPr>
              <a:defRPr lang="zh-CN" altLang="en-US" sz="2000" b="0" i="0" dirty="0">
                <a:solidFill>
                  <a:srgbClr val="AD2A26"/>
                </a:solidFill>
                <a:latin typeface="Alibaba PuHuiTi Medium" pitchFamily="18" charset="-122"/>
                <a:ea typeface="Alibaba PuHuiTi Medium" pitchFamily="18" charset="-122"/>
                <a:cs typeface="Alibaba PuHuiTi Medium" pitchFamily="18" charset="-122"/>
              </a:defRPr>
            </a:lvl1pPr>
          </a:lstStyle>
          <a:p>
            <a:pPr lvl="0"/>
            <a:r>
              <a:rPr lang="zh-CN" altLang="en-US" dirty="0"/>
              <a:t>正文一级标题</a:t>
            </a:r>
            <a:r>
              <a:rPr lang="en-US" altLang="zh-CN" dirty="0"/>
              <a:t>-</a:t>
            </a:r>
            <a:r>
              <a:rPr lang="zh-CN" altLang="en-US" dirty="0"/>
              <a:t>阿里巴巴普惠体</a:t>
            </a:r>
            <a:r>
              <a:rPr lang="en-US" altLang="zh-CN" dirty="0"/>
              <a:t>20</a:t>
            </a:r>
            <a:r>
              <a:rPr lang="zh-CN" altLang="en-US" dirty="0"/>
              <a:t>号</a:t>
            </a:r>
            <a:endParaRPr lang="zh-CN" altLang="en-US" dirty="0"/>
          </a:p>
        </p:txBody>
      </p:sp>
      <p:sp>
        <p:nvSpPr>
          <p:cNvPr id="6" name="文本占位符 11"/>
          <p:cNvSpPr>
            <a:spLocks noGrp="1"/>
          </p:cNvSpPr>
          <p:nvPr>
            <p:ph type="body" sz="quarter" idx="11" hasCustomPrompt="1"/>
          </p:nvPr>
        </p:nvSpPr>
        <p:spPr>
          <a:xfrm>
            <a:off x="710880" y="1628517"/>
            <a:ext cx="10748057" cy="3922461"/>
          </a:xfrm>
          <a:prstGeom prst="rect">
            <a:avLst/>
          </a:prstGeom>
        </p:spPr>
        <p:txBody>
          <a:bodyPr/>
          <a:lstStyle>
            <a:lvl1pPr marL="360045" indent="-360045">
              <a:lnSpc>
                <a:spcPct val="150000"/>
              </a:lnSpc>
              <a:buClr>
                <a:srgbClr val="404040"/>
              </a:buClr>
              <a:buSzPct val="85000"/>
              <a:buFont typeface="Wingdings" panose="05000000000000000000" pitchFamily="2" charset="2"/>
              <a:buChar char="l"/>
              <a:defRPr lang="zh-CN" altLang="en-US" sz="16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1pPr>
            <a:lvl2pPr marL="719455" indent="-358775">
              <a:buFont typeface="Wingdings" panose="05000000000000000000" pitchFamily="2" charset="2"/>
              <a:buChar char="l"/>
              <a:defRPr lang="en-US" altLang="zh-CN" sz="14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2pPr>
            <a:lvl3pPr marL="1079500" indent="-358775">
              <a:buFont typeface="Wingdings" panose="05000000000000000000" pitchFamily="2" charset="2"/>
              <a:buChar char="l"/>
              <a:defRPr lang="zh-CN" altLang="en-US" sz="14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3pPr>
          </a:lstStyle>
          <a:p>
            <a:pPr lvl="0"/>
            <a:r>
              <a:rPr lang="zh-CN" altLang="en-US" dirty="0"/>
              <a:t>此处以罗列的方式表达</a:t>
            </a:r>
            <a:r>
              <a:rPr lang="en-US" altLang="zh-CN" dirty="0"/>
              <a:t>XXX</a:t>
            </a:r>
            <a:r>
              <a:rPr lang="zh-CN" altLang="en-US" dirty="0"/>
              <a:t>技术特性</a:t>
            </a:r>
            <a:r>
              <a:rPr lang="en-US" altLang="zh-CN" dirty="0"/>
              <a:t>/</a:t>
            </a:r>
            <a:r>
              <a:rPr lang="zh-CN" altLang="en-US" dirty="0"/>
              <a:t>要点等</a:t>
            </a:r>
            <a:endParaRPr lang="en-US" altLang="zh-CN" dirty="0"/>
          </a:p>
          <a:p>
            <a:pPr marL="720090" lvl="1" indent="-360045" algn="l" rtl="0" eaLnBrk="0" fontAlgn="base" hangingPunct="0">
              <a:lnSpc>
                <a:spcPct val="150000"/>
              </a:lnSpc>
              <a:spcBef>
                <a:spcPct val="20000"/>
              </a:spcBef>
              <a:spcAft>
                <a:spcPct val="0"/>
              </a:spcAft>
              <a:buClr>
                <a:srgbClr val="404040"/>
              </a:buClr>
              <a:buSzPct val="85000"/>
              <a:buFont typeface="Wingdings" panose="05000000000000000000" pitchFamily="2" charset="2"/>
              <a:buChar char="p"/>
            </a:pPr>
            <a:r>
              <a:rPr lang="zh-CN" altLang="en-US" dirty="0"/>
              <a:t>技术特性</a:t>
            </a:r>
            <a:r>
              <a:rPr lang="en-US" altLang="zh-CN" dirty="0"/>
              <a:t>1</a:t>
            </a:r>
            <a:endParaRPr lang="en-US" altLang="zh-CN" dirty="0"/>
          </a:p>
          <a:p>
            <a:pPr marL="720090" lvl="1" indent="-360045" algn="l" rtl="0" eaLnBrk="0" fontAlgn="base" hangingPunct="0">
              <a:lnSpc>
                <a:spcPct val="150000"/>
              </a:lnSpc>
              <a:spcBef>
                <a:spcPct val="20000"/>
              </a:spcBef>
              <a:spcAft>
                <a:spcPct val="0"/>
              </a:spcAft>
              <a:buClr>
                <a:srgbClr val="404040"/>
              </a:buClr>
              <a:buSzPct val="85000"/>
              <a:buFont typeface="Wingdings" panose="05000000000000000000" pitchFamily="2" charset="2"/>
              <a:buChar char="p"/>
            </a:pPr>
            <a:r>
              <a:rPr lang="zh-CN" altLang="en-US" dirty="0"/>
              <a:t>技术特性</a:t>
            </a:r>
            <a:r>
              <a:rPr lang="en-US" altLang="zh-CN" dirty="0"/>
              <a:t>2</a:t>
            </a:r>
            <a:endParaRPr lang="en-US" altLang="zh-CN" dirty="0"/>
          </a:p>
          <a:p>
            <a:pPr marL="1079500" lvl="2" indent="-358775" algn="l" rtl="0" eaLnBrk="0" fontAlgn="base" hangingPunct="0">
              <a:lnSpc>
                <a:spcPct val="150000"/>
              </a:lnSpc>
              <a:spcBef>
                <a:spcPct val="20000"/>
              </a:spcBef>
              <a:spcAft>
                <a:spcPct val="0"/>
              </a:spcAft>
              <a:buClr>
                <a:srgbClr val="404040"/>
              </a:buClr>
              <a:buSzPct val="85000"/>
            </a:pPr>
            <a:r>
              <a:rPr lang="zh-CN" altLang="en-US" dirty="0"/>
              <a:t>要点</a:t>
            </a:r>
            <a:r>
              <a:rPr lang="en-US" altLang="zh-CN" dirty="0"/>
              <a:t>1</a:t>
            </a:r>
            <a:endParaRPr lang="en-US" altLang="zh-CN" dirty="0"/>
          </a:p>
          <a:p>
            <a:pPr marL="1079500" lvl="2" indent="-358775" algn="l" rtl="0" eaLnBrk="0" fontAlgn="base" hangingPunct="0">
              <a:lnSpc>
                <a:spcPct val="150000"/>
              </a:lnSpc>
              <a:spcBef>
                <a:spcPct val="20000"/>
              </a:spcBef>
              <a:spcAft>
                <a:spcPct val="0"/>
              </a:spcAft>
              <a:buClr>
                <a:srgbClr val="404040"/>
              </a:buClr>
              <a:buSzPct val="85000"/>
            </a:pPr>
            <a:r>
              <a:rPr lang="zh-CN" altLang="en-US" dirty="0"/>
              <a:t>要点</a:t>
            </a:r>
            <a:r>
              <a:rPr lang="en-US" altLang="zh-CN" dirty="0"/>
              <a:t>2</a:t>
            </a:r>
            <a:endParaRPr lang="zh-CN" altLang="en-US" dirty="0"/>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正文内容（无编号）">
    <p:spTree>
      <p:nvGrpSpPr>
        <p:cNvPr id="1" name=""/>
        <p:cNvGrpSpPr/>
        <p:nvPr/>
      </p:nvGrpSpPr>
      <p:grpSpPr>
        <a:xfrm>
          <a:off x="0" y="0"/>
          <a:ext cx="0" cy="0"/>
          <a:chOff x="0" y="0"/>
          <a:chExt cx="0" cy="0"/>
        </a:xfrm>
      </p:grpSpPr>
      <p:sp>
        <p:nvSpPr>
          <p:cNvPr id="12" name="文本占位符 11"/>
          <p:cNvSpPr>
            <a:spLocks noGrp="1"/>
          </p:cNvSpPr>
          <p:nvPr>
            <p:ph type="body" sz="quarter" idx="11" hasCustomPrompt="1"/>
          </p:nvPr>
        </p:nvSpPr>
        <p:spPr>
          <a:xfrm>
            <a:off x="710880" y="1612212"/>
            <a:ext cx="9845675" cy="4547802"/>
          </a:xfrm>
          <a:prstGeom prst="rect">
            <a:avLst/>
          </a:prstGeom>
        </p:spPr>
        <p:txBody>
          <a:bodyPr/>
          <a:lstStyle>
            <a:lvl1pPr marL="0" indent="0">
              <a:lnSpc>
                <a:spcPct val="150000"/>
              </a:lnSpc>
              <a:buNone/>
              <a:defRPr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此为正文内容，字体不可改，阿里巴巴普惠体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endParaRPr lang="zh-CN" altLang="en-US" dirty="0"/>
          </a:p>
        </p:txBody>
      </p:sp>
      <p:sp>
        <p:nvSpPr>
          <p:cNvPr id="4" name="标题 1"/>
          <p:cNvSpPr>
            <a:spLocks noGrp="1"/>
          </p:cNvSpPr>
          <p:nvPr>
            <p:ph type="title" hasCustomPrompt="1"/>
          </p:nvPr>
        </p:nvSpPr>
        <p:spPr>
          <a:xfrm>
            <a:off x="710880" y="1000749"/>
            <a:ext cx="9845675" cy="517190"/>
          </a:xfrm>
          <a:prstGeom prst="rect">
            <a:avLst/>
          </a:prstGeom>
        </p:spPr>
        <p:txBody>
          <a:bodyPr anchor="ctr" anchorCtr="0"/>
          <a:lstStyle>
            <a:lvl1pPr>
              <a:defRPr lang="zh-CN" altLang="en-US" sz="2000" b="0" i="0" dirty="0">
                <a:solidFill>
                  <a:srgbClr val="AD2A26"/>
                </a:solidFill>
                <a:latin typeface="Alibaba PuHuiTi Medium" pitchFamily="18" charset="-122"/>
                <a:ea typeface="Alibaba PuHuiTi Medium" pitchFamily="18" charset="-122"/>
                <a:cs typeface="Alibaba PuHuiTi Medium" pitchFamily="18" charset="-122"/>
              </a:defRPr>
            </a:lvl1pPr>
          </a:lstStyle>
          <a:p>
            <a:pPr lvl="0"/>
            <a:r>
              <a:rPr lang="zh-CN" altLang="en-US" dirty="0"/>
              <a:t>正文一级标题</a:t>
            </a:r>
            <a:r>
              <a:rPr lang="en-US" altLang="zh-CN" dirty="0"/>
              <a:t>-</a:t>
            </a:r>
            <a:r>
              <a:rPr lang="zh-CN" altLang="en-US" dirty="0"/>
              <a:t>阿里巴巴普惠体</a:t>
            </a:r>
            <a:r>
              <a:rPr lang="en-US" altLang="zh-CN" dirty="0"/>
              <a:t>20</a:t>
            </a:r>
            <a:r>
              <a:rPr lang="zh-CN" altLang="en-US" dirty="0"/>
              <a:t>号</a:t>
            </a:r>
            <a:endParaRPr lang="zh-CN" altLang="en-US" dirty="0"/>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正文内容（数字符号）">
    <p:spTree>
      <p:nvGrpSpPr>
        <p:cNvPr id="1" name=""/>
        <p:cNvGrpSpPr/>
        <p:nvPr/>
      </p:nvGrpSpPr>
      <p:grpSpPr>
        <a:xfrm>
          <a:off x="0" y="0"/>
          <a:ext cx="0" cy="0"/>
          <a:chOff x="0" y="0"/>
          <a:chExt cx="0" cy="0"/>
        </a:xfrm>
      </p:grpSpPr>
      <p:sp>
        <p:nvSpPr>
          <p:cNvPr id="5" name="标题 1"/>
          <p:cNvSpPr>
            <a:spLocks noGrp="1"/>
          </p:cNvSpPr>
          <p:nvPr>
            <p:ph type="title" hasCustomPrompt="1"/>
          </p:nvPr>
        </p:nvSpPr>
        <p:spPr>
          <a:xfrm>
            <a:off x="710880" y="1002232"/>
            <a:ext cx="10719119" cy="517190"/>
          </a:xfrm>
          <a:prstGeom prst="rect">
            <a:avLst/>
          </a:prstGeom>
        </p:spPr>
        <p:txBody>
          <a:bodyPr anchor="ctr" anchorCtr="0"/>
          <a:lstStyle>
            <a:lvl1pPr>
              <a:defRPr lang="zh-CN" altLang="en-US" sz="2000" b="0" i="0" dirty="0">
                <a:solidFill>
                  <a:srgbClr val="AD2A26"/>
                </a:solidFill>
                <a:latin typeface="Alibaba PuHuiTi Medium" pitchFamily="18" charset="-122"/>
                <a:ea typeface="Alibaba PuHuiTi Medium" pitchFamily="18" charset="-122"/>
                <a:cs typeface="Alibaba PuHuiTi Medium" pitchFamily="18" charset="-122"/>
              </a:defRPr>
            </a:lvl1pPr>
          </a:lstStyle>
          <a:p>
            <a:pPr lvl="0"/>
            <a:r>
              <a:rPr lang="zh-CN" altLang="en-US" dirty="0"/>
              <a:t>正文一级标题</a:t>
            </a:r>
            <a:r>
              <a:rPr lang="en-US" altLang="zh-CN" dirty="0"/>
              <a:t>-</a:t>
            </a:r>
            <a:r>
              <a:rPr lang="zh-CN" altLang="en-US" dirty="0"/>
              <a:t>阿里巴巴普惠体</a:t>
            </a:r>
            <a:r>
              <a:rPr lang="en-US" altLang="zh-CN" dirty="0"/>
              <a:t>20</a:t>
            </a:r>
            <a:r>
              <a:rPr lang="zh-CN" altLang="en-US" dirty="0"/>
              <a:t>号</a:t>
            </a:r>
            <a:endParaRPr lang="zh-CN" altLang="en-US" dirty="0"/>
          </a:p>
        </p:txBody>
      </p:sp>
      <p:sp>
        <p:nvSpPr>
          <p:cNvPr id="3" name="文本占位符 11"/>
          <p:cNvSpPr>
            <a:spLocks noGrp="1"/>
          </p:cNvSpPr>
          <p:nvPr>
            <p:ph type="body" sz="quarter" idx="11" hasCustomPrompt="1"/>
          </p:nvPr>
        </p:nvSpPr>
        <p:spPr>
          <a:xfrm>
            <a:off x="710879" y="1598036"/>
            <a:ext cx="10719120" cy="4219575"/>
          </a:xfrm>
          <a:prstGeom prst="rect">
            <a:avLst/>
          </a:prstGeom>
        </p:spPr>
        <p:txBody>
          <a:bodyPr/>
          <a:lstStyle>
            <a:lvl1pPr marL="360045" indent="-360045">
              <a:lnSpc>
                <a:spcPct val="150000"/>
              </a:lnSpc>
              <a:buClr>
                <a:srgbClr val="404040"/>
              </a:buClr>
              <a:buSzPct val="85000"/>
              <a:buFont typeface="+mj-lt"/>
              <a:buAutoNum type="arabicPeriod"/>
              <a:defRPr lang="en-US" altLang="zh-CN"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90" indent="-360045">
              <a:lnSpc>
                <a:spcPct val="150000"/>
              </a:lnSpc>
              <a:buFont typeface="+mj-lt"/>
              <a:buAutoNum type="arabicPeriod"/>
              <a:defRPr lang="en-US" altLang="zh-CN" sz="1400" b="0" i="0" dirty="0">
                <a:latin typeface="Alibaba PuHuiTi R" pitchFamily="18" charset="-122"/>
                <a:ea typeface="Alibaba PuHuiTi R" pitchFamily="18" charset="-122"/>
                <a:cs typeface="Alibaba PuHuiTi R" pitchFamily="18" charset="-122"/>
              </a:defRPr>
            </a:lvl2pPr>
            <a:lvl3pPr marL="1079500" indent="-358775">
              <a:lnSpc>
                <a:spcPct val="150000"/>
              </a:lnSpc>
              <a:buFont typeface="+mj-ea"/>
              <a:buAutoNum type="circleNumDbPlain"/>
              <a:defRPr lang="zh-CN" altLang="en-US" sz="1400" b="0" i="0" dirty="0"/>
            </a:lvl3pPr>
          </a:lstStyle>
          <a:p>
            <a:pPr marL="0" lvl="0" indent="0">
              <a:lnSpc>
                <a:spcPct val="150000"/>
              </a:lnSpc>
              <a:buNone/>
            </a:pPr>
            <a:r>
              <a:rPr lang="zh-CN" altLang="en-US" dirty="0"/>
              <a:t>此处以罗列的方式表达</a:t>
            </a:r>
            <a:r>
              <a:rPr lang="en-US" altLang="zh-CN" dirty="0"/>
              <a:t>XXX</a:t>
            </a:r>
            <a:r>
              <a:rPr lang="zh-CN" altLang="en-US" dirty="0"/>
              <a:t>技术特性</a:t>
            </a:r>
            <a:r>
              <a:rPr lang="en-US" altLang="zh-CN" dirty="0"/>
              <a:t>/</a:t>
            </a:r>
            <a:r>
              <a:rPr lang="zh-CN" altLang="en-US" dirty="0"/>
              <a:t>要点等</a:t>
            </a:r>
            <a:endParaRPr lang="en-US" altLang="zh-CN" dirty="0"/>
          </a:p>
          <a:p>
            <a:pPr lvl="1"/>
            <a:r>
              <a:rPr lang="zh-CN" altLang="en-US" dirty="0"/>
              <a:t>技术特性</a:t>
            </a:r>
            <a:r>
              <a:rPr lang="en-US" altLang="zh-CN" dirty="0"/>
              <a:t>1</a:t>
            </a:r>
            <a:endParaRPr lang="en-US" altLang="zh-CN" dirty="0"/>
          </a:p>
          <a:p>
            <a:pPr lvl="1"/>
            <a:r>
              <a:rPr lang="zh-CN" altLang="en-US" dirty="0"/>
              <a:t>技术特性</a:t>
            </a:r>
            <a:r>
              <a:rPr lang="en-US" altLang="zh-CN" dirty="0"/>
              <a:t>2</a:t>
            </a:r>
            <a:endParaRPr lang="en-US" altLang="zh-CN" dirty="0"/>
          </a:p>
          <a:p>
            <a:pPr lvl="2"/>
            <a:r>
              <a:rPr lang="zh-CN" altLang="en-US" dirty="0"/>
              <a:t>要点</a:t>
            </a:r>
            <a:r>
              <a:rPr lang="en-US" altLang="zh-CN" dirty="0"/>
              <a:t>1</a:t>
            </a:r>
            <a:endParaRPr lang="en-US" altLang="zh-CN" dirty="0"/>
          </a:p>
          <a:p>
            <a:pPr lvl="2"/>
            <a:r>
              <a:rPr lang="zh-CN" altLang="en-US" dirty="0"/>
              <a:t>要点</a:t>
            </a:r>
            <a:r>
              <a:rPr lang="en-US" altLang="zh-CN" dirty="0"/>
              <a:t>2</a:t>
            </a:r>
            <a:endParaRPr lang="zh-CN" altLang="en-US" dirty="0"/>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正文内容+项目编号">
    <p:spTree>
      <p:nvGrpSpPr>
        <p:cNvPr id="1" name=""/>
        <p:cNvGrpSpPr/>
        <p:nvPr/>
      </p:nvGrpSpPr>
      <p:grpSpPr>
        <a:xfrm>
          <a:off x="0" y="0"/>
          <a:ext cx="0" cy="0"/>
          <a:chOff x="0" y="0"/>
          <a:chExt cx="0" cy="0"/>
        </a:xfrm>
      </p:grpSpPr>
      <p:sp>
        <p:nvSpPr>
          <p:cNvPr id="4" name="标题 1"/>
          <p:cNvSpPr>
            <a:spLocks noGrp="1"/>
          </p:cNvSpPr>
          <p:nvPr>
            <p:ph type="title" hasCustomPrompt="1"/>
          </p:nvPr>
        </p:nvSpPr>
        <p:spPr>
          <a:xfrm>
            <a:off x="710880" y="1002233"/>
            <a:ext cx="10748057" cy="517190"/>
          </a:xfrm>
          <a:prstGeom prst="rect">
            <a:avLst/>
          </a:prstGeom>
        </p:spPr>
        <p:txBody>
          <a:bodyPr anchor="ctr" anchorCtr="0"/>
          <a:lstStyle>
            <a:lvl1pPr>
              <a:defRPr lang="zh-CN" altLang="en-US" sz="2000" b="0" i="0" dirty="0">
                <a:solidFill>
                  <a:srgbClr val="AD2A26"/>
                </a:solidFill>
                <a:latin typeface="Alibaba PuHuiTi Medium" pitchFamily="18" charset="-122"/>
                <a:ea typeface="Alibaba PuHuiTi Medium" pitchFamily="18" charset="-122"/>
                <a:cs typeface="Alibaba PuHuiTi Medium" pitchFamily="18" charset="-122"/>
              </a:defRPr>
            </a:lvl1pPr>
          </a:lstStyle>
          <a:p>
            <a:pPr lvl="0"/>
            <a:r>
              <a:rPr lang="zh-CN" altLang="en-US" dirty="0"/>
              <a:t>正文一级标题</a:t>
            </a:r>
            <a:r>
              <a:rPr lang="en-US" altLang="zh-CN" dirty="0"/>
              <a:t>-</a:t>
            </a:r>
            <a:r>
              <a:rPr lang="zh-CN" altLang="en-US" dirty="0"/>
              <a:t>阿里巴巴普惠体</a:t>
            </a:r>
            <a:r>
              <a:rPr lang="en-US" altLang="zh-CN" dirty="0"/>
              <a:t>20</a:t>
            </a:r>
            <a:r>
              <a:rPr lang="zh-CN" altLang="en-US" dirty="0"/>
              <a:t>号</a:t>
            </a:r>
            <a:endParaRPr lang="zh-CN" altLang="en-US" dirty="0"/>
          </a:p>
        </p:txBody>
      </p:sp>
      <p:sp>
        <p:nvSpPr>
          <p:cNvPr id="3" name="文本占位符 11"/>
          <p:cNvSpPr>
            <a:spLocks noGrp="1"/>
          </p:cNvSpPr>
          <p:nvPr>
            <p:ph type="body" sz="quarter" idx="11" hasCustomPrompt="1"/>
          </p:nvPr>
        </p:nvSpPr>
        <p:spPr>
          <a:xfrm>
            <a:off x="710880" y="1618707"/>
            <a:ext cx="10748057" cy="4219575"/>
          </a:xfrm>
          <a:prstGeom prst="rect">
            <a:avLst/>
          </a:prstGeom>
        </p:spPr>
        <p:txBody>
          <a:bodyPr/>
          <a:lstStyle>
            <a:lvl1pPr marL="360045" indent="-360045">
              <a:lnSpc>
                <a:spcPct val="150000"/>
              </a:lnSpc>
              <a:buClr>
                <a:srgbClr val="404040"/>
              </a:buClr>
              <a:buSzPct val="85000"/>
              <a:buFont typeface="Wingdings" panose="05000000000000000000" pitchFamily="2" charset="2"/>
              <a:buChar char="l"/>
              <a:defRPr lang="zh-CN" altLang="en-US" sz="16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1pPr>
            <a:lvl2pPr marL="719455" indent="-358775">
              <a:buFont typeface="Wingdings" panose="05000000000000000000" pitchFamily="2" charset="2"/>
              <a:buChar char="l"/>
              <a:defRPr lang="en-US" altLang="zh-CN" sz="14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2pPr>
            <a:lvl3pPr marL="1079500" indent="-358775">
              <a:buFont typeface="Wingdings" panose="05000000000000000000" pitchFamily="2" charset="2"/>
              <a:buChar char="l"/>
              <a:defRPr lang="zh-CN" altLang="en-US" sz="14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3pPr>
          </a:lstStyle>
          <a:p>
            <a:pPr lvl="0"/>
            <a:r>
              <a:rPr lang="zh-CN" altLang="en-US" dirty="0"/>
              <a:t>此处以罗列的方式表达</a:t>
            </a:r>
            <a:r>
              <a:rPr lang="en-US" altLang="zh-CN" dirty="0"/>
              <a:t>XXX</a:t>
            </a:r>
            <a:r>
              <a:rPr lang="zh-CN" altLang="en-US" dirty="0"/>
              <a:t>技术特性</a:t>
            </a:r>
            <a:r>
              <a:rPr lang="en-US" altLang="zh-CN" dirty="0"/>
              <a:t>/</a:t>
            </a:r>
            <a:r>
              <a:rPr lang="zh-CN" altLang="en-US" dirty="0"/>
              <a:t>要点等</a:t>
            </a:r>
            <a:endParaRPr lang="en-US" altLang="zh-CN" dirty="0"/>
          </a:p>
          <a:p>
            <a:pPr marL="720090" lvl="1" indent="-360045" algn="l" rtl="0" eaLnBrk="0" fontAlgn="base" hangingPunct="0">
              <a:lnSpc>
                <a:spcPct val="150000"/>
              </a:lnSpc>
              <a:spcBef>
                <a:spcPct val="20000"/>
              </a:spcBef>
              <a:spcAft>
                <a:spcPct val="0"/>
              </a:spcAft>
              <a:buClr>
                <a:srgbClr val="404040"/>
              </a:buClr>
              <a:buSzPct val="85000"/>
              <a:buFont typeface="Wingdings" panose="05000000000000000000" pitchFamily="2" charset="2"/>
              <a:buChar char="p"/>
            </a:pPr>
            <a:r>
              <a:rPr lang="zh-CN" altLang="en-US" dirty="0"/>
              <a:t>技术特性</a:t>
            </a:r>
            <a:r>
              <a:rPr lang="en-US" altLang="zh-CN" dirty="0"/>
              <a:t>1</a:t>
            </a:r>
            <a:endParaRPr lang="en-US" altLang="zh-CN" dirty="0"/>
          </a:p>
          <a:p>
            <a:pPr marL="720090" lvl="1" indent="-360045" algn="l" rtl="0" eaLnBrk="0" fontAlgn="base" hangingPunct="0">
              <a:lnSpc>
                <a:spcPct val="150000"/>
              </a:lnSpc>
              <a:spcBef>
                <a:spcPct val="20000"/>
              </a:spcBef>
              <a:spcAft>
                <a:spcPct val="0"/>
              </a:spcAft>
              <a:buClr>
                <a:srgbClr val="404040"/>
              </a:buClr>
              <a:buSzPct val="85000"/>
              <a:buFont typeface="Wingdings" panose="05000000000000000000" pitchFamily="2" charset="2"/>
              <a:buChar char="p"/>
            </a:pPr>
            <a:r>
              <a:rPr lang="zh-CN" altLang="en-US" dirty="0"/>
              <a:t>技术特性</a:t>
            </a:r>
            <a:r>
              <a:rPr lang="en-US" altLang="zh-CN" dirty="0"/>
              <a:t>2</a:t>
            </a:r>
            <a:endParaRPr lang="en-US" altLang="zh-CN" dirty="0"/>
          </a:p>
          <a:p>
            <a:pPr marL="1079500" lvl="2" indent="-358775" algn="l" rtl="0" eaLnBrk="0" fontAlgn="base" hangingPunct="0">
              <a:lnSpc>
                <a:spcPct val="150000"/>
              </a:lnSpc>
              <a:spcBef>
                <a:spcPct val="20000"/>
              </a:spcBef>
              <a:spcAft>
                <a:spcPct val="0"/>
              </a:spcAft>
              <a:buClr>
                <a:srgbClr val="404040"/>
              </a:buClr>
              <a:buSzPct val="85000"/>
            </a:pPr>
            <a:r>
              <a:rPr lang="zh-CN" altLang="en-US" dirty="0"/>
              <a:t>要点</a:t>
            </a:r>
            <a:r>
              <a:rPr lang="en-US" altLang="zh-CN" dirty="0"/>
              <a:t>1</a:t>
            </a:r>
            <a:endParaRPr lang="en-US" altLang="zh-CN" dirty="0"/>
          </a:p>
          <a:p>
            <a:pPr marL="1079500" lvl="2" indent="-358775" algn="l" rtl="0" eaLnBrk="0" fontAlgn="base" hangingPunct="0">
              <a:lnSpc>
                <a:spcPct val="150000"/>
              </a:lnSpc>
              <a:spcBef>
                <a:spcPct val="20000"/>
              </a:spcBef>
              <a:spcAft>
                <a:spcPct val="0"/>
              </a:spcAft>
              <a:buClr>
                <a:srgbClr val="404040"/>
              </a:buClr>
              <a:buSzPct val="85000"/>
            </a:pPr>
            <a:r>
              <a:rPr lang="zh-CN" altLang="en-US" dirty="0"/>
              <a:t>要点</a:t>
            </a:r>
            <a:r>
              <a:rPr lang="en-US" altLang="zh-CN" dirty="0"/>
              <a:t>2</a:t>
            </a:r>
            <a:endParaRPr lang="zh-CN" altLang="en-US" dirty="0"/>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自由发挥">
    <p:spTree>
      <p:nvGrpSpPr>
        <p:cNvPr id="1" name=""/>
        <p:cNvGrpSpPr/>
        <p:nvPr/>
      </p:nvGrpSpPr>
      <p:grpSpPr>
        <a:xfrm>
          <a:off x="0" y="0"/>
          <a:ext cx="0" cy="0"/>
          <a:chOff x="0" y="0"/>
          <a:chExt cx="0" cy="0"/>
        </a:xfrm>
      </p:grpSpPr>
      <p:sp>
        <p:nvSpPr>
          <p:cNvPr id="4" name="标题 1"/>
          <p:cNvSpPr>
            <a:spLocks noGrp="1"/>
          </p:cNvSpPr>
          <p:nvPr>
            <p:ph type="title" hasCustomPrompt="1"/>
          </p:nvPr>
        </p:nvSpPr>
        <p:spPr>
          <a:xfrm>
            <a:off x="710880" y="1002232"/>
            <a:ext cx="10744805" cy="517190"/>
          </a:xfrm>
          <a:prstGeom prst="rect">
            <a:avLst/>
          </a:prstGeom>
        </p:spPr>
        <p:txBody>
          <a:bodyPr anchor="ctr" anchorCtr="0"/>
          <a:lstStyle>
            <a:lvl1pPr>
              <a:defRPr lang="zh-CN" altLang="en-US" sz="2000" b="0" i="0" dirty="0">
                <a:solidFill>
                  <a:srgbClr val="AD2A26"/>
                </a:solidFill>
                <a:latin typeface="Alibaba PuHuiTi Medium" pitchFamily="18" charset="-122"/>
                <a:ea typeface="Alibaba PuHuiTi Medium" pitchFamily="18" charset="-122"/>
                <a:cs typeface="Alibaba PuHuiTi Medium" pitchFamily="18" charset="-122"/>
              </a:defRPr>
            </a:lvl1pPr>
          </a:lstStyle>
          <a:p>
            <a:pPr lvl="0"/>
            <a:r>
              <a:rPr lang="zh-CN" altLang="en-US" dirty="0"/>
              <a:t>正文一级标题</a:t>
            </a:r>
            <a:r>
              <a:rPr lang="en-US" altLang="zh-CN" dirty="0"/>
              <a:t>-</a:t>
            </a:r>
            <a:r>
              <a:rPr lang="zh-CN" altLang="en-US" dirty="0"/>
              <a:t>阿里巴巴普惠体</a:t>
            </a:r>
            <a:r>
              <a:rPr lang="en-US" altLang="zh-CN" dirty="0"/>
              <a:t>20</a:t>
            </a:r>
            <a:r>
              <a:rPr lang="zh-CN" altLang="en-US" dirty="0"/>
              <a:t>号</a:t>
            </a:r>
            <a:endParaRPr lang="zh-CN"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学习目标">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4866958" y="1087755"/>
            <a:ext cx="6298881" cy="4855845"/>
          </a:xfrm>
          <a:prstGeom prst="rect">
            <a:avLst/>
          </a:prstGeom>
        </p:spPr>
        <p:txBody>
          <a:bodyPr anchor="ctr"/>
          <a:lstStyle>
            <a:lvl1pPr>
              <a:lnSpc>
                <a:spcPct val="200000"/>
              </a:lnSpc>
              <a:buFont typeface="+mj-lt"/>
              <a:buAutoNum type="arabicPeriod"/>
              <a:defRPr sz="1800">
                <a:solidFill>
                  <a:schemeClr val="tx1">
                    <a:lumMod val="75000"/>
                    <a:lumOff val="25000"/>
                  </a:schemeClr>
                </a:solidFill>
              </a:defRPr>
            </a:lvl1pPr>
          </a:lstStyle>
          <a:p>
            <a:pPr lvl="0"/>
            <a:r>
              <a:rPr kumimoji="1" lang="zh-CN" altLang="en-US" dirty="0"/>
              <a:t>单击此处编辑母版文本样式</a:t>
            </a:r>
            <a:endParaRPr kumimoji="1" lang="en-US" altLang="zh-CN" dirty="0"/>
          </a:p>
          <a:p>
            <a:pPr lvl="0"/>
            <a:r>
              <a:rPr kumimoji="1" lang="zh-CN" altLang="en-US" dirty="0"/>
              <a:t>根据实际内容可调整文字高低的位置</a:t>
            </a:r>
            <a:endParaRPr kumimoji="1" lang="en-US" altLang="zh-CN" dirty="0"/>
          </a:p>
          <a:p>
            <a:pPr lvl="0"/>
            <a:r>
              <a:rPr kumimoji="1" lang="zh-CN" altLang="en-US" dirty="0"/>
              <a:t>此内容上下居中对齐，可根据实际情况微调位置和字体大小</a:t>
            </a:r>
            <a:endParaRPr kumimoji="1" lang="zh-CN" altLang="en-US" dirty="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案例">
    <p:spTree>
      <p:nvGrpSpPr>
        <p:cNvPr id="1" name=""/>
        <p:cNvGrpSpPr/>
        <p:nvPr/>
      </p:nvGrpSpPr>
      <p:grpSpPr>
        <a:xfrm>
          <a:off x="0" y="0"/>
          <a:ext cx="0" cy="0"/>
          <a:chOff x="0" y="0"/>
          <a:chExt cx="0" cy="0"/>
        </a:xfrm>
      </p:grpSpPr>
      <p:grpSp>
        <p:nvGrpSpPr>
          <p:cNvPr id="6" name="组合 5"/>
          <p:cNvGrpSpPr/>
          <p:nvPr userDrawn="1"/>
        </p:nvGrpSpPr>
        <p:grpSpPr>
          <a:xfrm>
            <a:off x="806306" y="1056254"/>
            <a:ext cx="1228476" cy="528956"/>
            <a:chOff x="852891" y="1026849"/>
            <a:chExt cx="1228476" cy="528956"/>
          </a:xfrm>
        </p:grpSpPr>
        <p:sp>
          <p:nvSpPr>
            <p:cNvPr id="7" name="矩形 6"/>
            <p:cNvSpPr/>
            <p:nvPr/>
          </p:nvSpPr>
          <p:spPr>
            <a:xfrm>
              <a:off x="1047050" y="1144435"/>
              <a:ext cx="1000826" cy="376390"/>
            </a:xfrm>
            <a:prstGeom prst="rect">
              <a:avLst/>
            </a:prstGeom>
            <a:noFill/>
            <a:ln w="127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六边形 7"/>
            <p:cNvSpPr/>
            <p:nvPr/>
          </p:nvSpPr>
          <p:spPr>
            <a:xfrm rot="5400000">
              <a:off x="821086" y="1126435"/>
              <a:ext cx="461175" cy="397565"/>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TextBox 2"/>
            <p:cNvSpPr txBox="1">
              <a:spLocks noChangeArrowheads="1"/>
            </p:cNvSpPr>
            <p:nvPr/>
          </p:nvSpPr>
          <p:spPr bwMode="auto">
            <a:xfrm>
              <a:off x="1306172" y="1026849"/>
              <a:ext cx="775195" cy="510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nSpc>
                  <a:spcPct val="150000"/>
                </a:lnSpc>
                <a:defRPr sz="2000">
                  <a:solidFill>
                    <a:srgbClr val="B60206"/>
                  </a:solidFill>
                  <a:latin typeface="Alibaba PuHuiTi M" pitchFamily="18" charset="-122"/>
                  <a:ea typeface="Alibaba PuHuiTi M" pitchFamily="18" charset="-122"/>
                  <a:cs typeface="Alibaba PuHuiTi M" pitchFamily="18"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latin typeface="Calibri" panose="020F0502020204030204" pitchFamily="34" charset="0"/>
                  <a:ea typeface="宋体" panose="02010600030101010101" pitchFamily="2" charset="-122"/>
                </a:defRPr>
              </a:lvl9pPr>
            </a:lstStyle>
            <a:p>
              <a:r>
                <a:rPr lang="zh-CN" altLang="en-US" dirty="0">
                  <a:solidFill>
                    <a:srgbClr val="AD2B26"/>
                  </a:solidFill>
                  <a:latin typeface="Alibaba PuHuiTi B" pitchFamily="18" charset="-122"/>
                  <a:ea typeface="Alibaba PuHuiTi B" pitchFamily="18" charset="-122"/>
                  <a:cs typeface="Alibaba PuHuiTi B" pitchFamily="18" charset="-122"/>
                </a:rPr>
                <a:t>案例</a:t>
              </a:r>
              <a:endParaRPr lang="zh-CN" altLang="en-US" dirty="0">
                <a:solidFill>
                  <a:srgbClr val="AD2B26"/>
                </a:solidFill>
                <a:latin typeface="Alibaba PuHuiTi B" pitchFamily="18" charset="-122"/>
                <a:ea typeface="Alibaba PuHuiTi B" pitchFamily="18" charset="-122"/>
                <a:cs typeface="Alibaba PuHuiTi B" pitchFamily="18" charset="-122"/>
              </a:endParaRPr>
            </a:p>
          </p:txBody>
        </p:sp>
      </p:grpSp>
      <p:sp>
        <p:nvSpPr>
          <p:cNvPr id="11" name="文本占位符 9"/>
          <p:cNvSpPr>
            <a:spLocks noGrp="1"/>
          </p:cNvSpPr>
          <p:nvPr>
            <p:ph type="body" sz="quarter" idx="10" hasCustomPrompt="1"/>
          </p:nvPr>
        </p:nvSpPr>
        <p:spPr>
          <a:xfrm>
            <a:off x="2195450" y="1103440"/>
            <a:ext cx="9214230" cy="517190"/>
          </a:xfrm>
          <a:prstGeom prst="rect">
            <a:avLst/>
          </a:prstGeom>
        </p:spPr>
        <p:txBody>
          <a:bodyPr anchor="ctr" anchorCtr="0"/>
          <a:lstStyle>
            <a:lvl1pPr marL="0" indent="0">
              <a:buNone/>
              <a:defRPr lang="zh-CN" altLang="en-US" sz="2000" b="0" i="0" dirty="0">
                <a:solidFill>
                  <a:srgbClr val="AD2A26"/>
                </a:solidFill>
                <a:latin typeface="Alibaba PuHuiTi Medium" pitchFamily="18" charset="-122"/>
                <a:ea typeface="Alibaba PuHuiTi Medium" pitchFamily="18" charset="-122"/>
                <a:cs typeface="Alibaba PuHuiTi Medium" pitchFamily="18" charset="-122"/>
              </a:defRPr>
            </a:lvl1pPr>
          </a:lstStyle>
          <a:p>
            <a:pPr lvl="0">
              <a:spcBef>
                <a:spcPct val="0"/>
              </a:spcBef>
            </a:pPr>
            <a:r>
              <a:rPr lang="zh-CN" altLang="en-US" dirty="0"/>
              <a:t>案例标题</a:t>
            </a:r>
            <a:r>
              <a:rPr lang="en-US" altLang="zh-CN" dirty="0"/>
              <a:t>-</a:t>
            </a:r>
            <a:r>
              <a:rPr lang="zh-CN" altLang="en-US" dirty="0"/>
              <a:t>阿里巴巴普惠体</a:t>
            </a:r>
            <a:r>
              <a:rPr lang="en-US" altLang="zh-CN" dirty="0"/>
              <a:t>20</a:t>
            </a:r>
            <a:r>
              <a:rPr lang="zh-CN" altLang="en-US" dirty="0"/>
              <a:t>号</a:t>
            </a:r>
            <a:endParaRPr lang="zh-CN" altLang="en-US" dirty="0"/>
          </a:p>
        </p:txBody>
      </p:sp>
      <p:sp>
        <p:nvSpPr>
          <p:cNvPr id="12" name="文本占位符 11"/>
          <p:cNvSpPr>
            <a:spLocks noGrp="1"/>
          </p:cNvSpPr>
          <p:nvPr>
            <p:ph type="body" sz="quarter" idx="11" hasCustomPrompt="1"/>
          </p:nvPr>
        </p:nvSpPr>
        <p:spPr>
          <a:xfrm>
            <a:off x="2195450" y="1743280"/>
            <a:ext cx="9214230" cy="3762373"/>
          </a:xfrm>
          <a:prstGeom prst="rect">
            <a:avLst/>
          </a:prstGeom>
        </p:spPr>
        <p:txBody>
          <a:bodyPr/>
          <a:lstStyle>
            <a:lvl1pPr marL="0" indent="0">
              <a:lnSpc>
                <a:spcPct val="150000"/>
              </a:lnSpc>
              <a:buNone/>
              <a:defRPr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此为案例内容，字体不可改，阿里巴巴普惠体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endParaRPr lang="zh-CN" altLang="en-US" dirty="0"/>
          </a:p>
        </p:txBody>
      </p:sp>
      <p:pic>
        <p:nvPicPr>
          <p:cNvPr id="13" name="图形 12"/>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99623" y="1246948"/>
            <a:ext cx="201682" cy="201682"/>
          </a:xfrm>
          <a:prstGeom prst="rect">
            <a:avLst/>
          </a:prstGeom>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步骤">
    <p:spTree>
      <p:nvGrpSpPr>
        <p:cNvPr id="1" name=""/>
        <p:cNvGrpSpPr/>
        <p:nvPr/>
      </p:nvGrpSpPr>
      <p:grpSpPr>
        <a:xfrm>
          <a:off x="0" y="0"/>
          <a:ext cx="0" cy="0"/>
          <a:chOff x="0" y="0"/>
          <a:chExt cx="0" cy="0"/>
        </a:xfrm>
      </p:grpSpPr>
      <p:grpSp>
        <p:nvGrpSpPr>
          <p:cNvPr id="6" name="组合 5"/>
          <p:cNvGrpSpPr/>
          <p:nvPr userDrawn="1"/>
        </p:nvGrpSpPr>
        <p:grpSpPr>
          <a:xfrm>
            <a:off x="806306" y="1060146"/>
            <a:ext cx="1228476" cy="528956"/>
            <a:chOff x="852891" y="1026849"/>
            <a:chExt cx="1228476" cy="528956"/>
          </a:xfrm>
        </p:grpSpPr>
        <p:sp>
          <p:nvSpPr>
            <p:cNvPr id="7" name="矩形 6"/>
            <p:cNvSpPr/>
            <p:nvPr/>
          </p:nvSpPr>
          <p:spPr>
            <a:xfrm>
              <a:off x="1047050" y="1144435"/>
              <a:ext cx="1000826" cy="376390"/>
            </a:xfrm>
            <a:prstGeom prst="rect">
              <a:avLst/>
            </a:prstGeom>
            <a:noFill/>
            <a:ln w="127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六边形 7"/>
            <p:cNvSpPr/>
            <p:nvPr/>
          </p:nvSpPr>
          <p:spPr>
            <a:xfrm rot="5400000">
              <a:off x="821086" y="1126435"/>
              <a:ext cx="461175" cy="397565"/>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TextBox 2"/>
            <p:cNvSpPr txBox="1">
              <a:spLocks noChangeArrowheads="1"/>
            </p:cNvSpPr>
            <p:nvPr/>
          </p:nvSpPr>
          <p:spPr bwMode="auto">
            <a:xfrm>
              <a:off x="1306172" y="1026849"/>
              <a:ext cx="775195" cy="510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nSpc>
                  <a:spcPct val="150000"/>
                </a:lnSpc>
                <a:defRPr sz="2000">
                  <a:solidFill>
                    <a:srgbClr val="B60206"/>
                  </a:solidFill>
                  <a:latin typeface="Alibaba PuHuiTi M" pitchFamily="18" charset="-122"/>
                  <a:ea typeface="Alibaba PuHuiTi M" pitchFamily="18" charset="-122"/>
                  <a:cs typeface="Alibaba PuHuiTi M" pitchFamily="18"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latin typeface="Calibri" panose="020F0502020204030204" pitchFamily="34" charset="0"/>
                  <a:ea typeface="宋体" panose="02010600030101010101" pitchFamily="2" charset="-122"/>
                </a:defRPr>
              </a:lvl9pPr>
            </a:lstStyle>
            <a:p>
              <a:r>
                <a:rPr lang="zh-CN" altLang="en-US" dirty="0">
                  <a:solidFill>
                    <a:srgbClr val="AD2B26"/>
                  </a:solidFill>
                  <a:latin typeface="Alibaba PuHuiTi B" pitchFamily="18" charset="-122"/>
                  <a:ea typeface="Alibaba PuHuiTi B" pitchFamily="18" charset="-122"/>
                  <a:cs typeface="Alibaba PuHuiTi B" pitchFamily="18" charset="-122"/>
                </a:rPr>
                <a:t>步骤</a:t>
              </a:r>
              <a:endParaRPr lang="zh-CN" altLang="en-US" dirty="0">
                <a:solidFill>
                  <a:srgbClr val="AD2B26"/>
                </a:solidFill>
                <a:latin typeface="Alibaba PuHuiTi B" pitchFamily="18" charset="-122"/>
                <a:ea typeface="Alibaba PuHuiTi B" pitchFamily="18" charset="-122"/>
                <a:cs typeface="Alibaba PuHuiTi B" pitchFamily="18" charset="-122"/>
              </a:endParaRPr>
            </a:p>
          </p:txBody>
        </p:sp>
      </p:grpSp>
      <p:sp>
        <p:nvSpPr>
          <p:cNvPr id="11" name="文本占位符 9"/>
          <p:cNvSpPr>
            <a:spLocks noGrp="1"/>
          </p:cNvSpPr>
          <p:nvPr>
            <p:ph type="body" sz="quarter" idx="10" hasCustomPrompt="1"/>
          </p:nvPr>
        </p:nvSpPr>
        <p:spPr>
          <a:xfrm>
            <a:off x="2195450" y="1107332"/>
            <a:ext cx="9214230" cy="517190"/>
          </a:xfrm>
          <a:prstGeom prst="rect">
            <a:avLst/>
          </a:prstGeom>
        </p:spPr>
        <p:txBody>
          <a:bodyPr anchor="ctr" anchorCtr="0"/>
          <a:lstStyle>
            <a:lvl1pPr>
              <a:defRPr lang="zh-CN" altLang="en-US" sz="2000" b="0" i="0" dirty="0">
                <a:solidFill>
                  <a:srgbClr val="AD2A26"/>
                </a:solidFill>
                <a:latin typeface="Alibaba PuHuiTi Medium" pitchFamily="18" charset="-122"/>
                <a:ea typeface="Alibaba PuHuiTi Medium" pitchFamily="18" charset="-122"/>
                <a:cs typeface="Alibaba PuHuiTi Medium" pitchFamily="18" charset="-122"/>
              </a:defRPr>
            </a:lvl1pPr>
          </a:lstStyle>
          <a:p>
            <a:pPr marL="0" lvl="0" indent="0">
              <a:spcBef>
                <a:spcPct val="0"/>
              </a:spcBef>
              <a:buNone/>
            </a:pPr>
            <a:r>
              <a:rPr lang="zh-CN" altLang="en-US" dirty="0"/>
              <a:t>步骤标题</a:t>
            </a:r>
            <a:r>
              <a:rPr lang="en-US" altLang="zh-CN" dirty="0"/>
              <a:t>-</a:t>
            </a:r>
            <a:r>
              <a:rPr lang="zh-CN" altLang="en-US" dirty="0"/>
              <a:t>阿里巴巴普惠体</a:t>
            </a:r>
            <a:r>
              <a:rPr lang="en-US" altLang="zh-CN" dirty="0"/>
              <a:t>20</a:t>
            </a:r>
            <a:r>
              <a:rPr lang="zh-CN" altLang="en-US" dirty="0"/>
              <a:t>号</a:t>
            </a:r>
            <a:endParaRPr lang="zh-CN" altLang="en-US" dirty="0"/>
          </a:p>
        </p:txBody>
      </p:sp>
      <p:sp>
        <p:nvSpPr>
          <p:cNvPr id="12" name="文本占位符 11"/>
          <p:cNvSpPr>
            <a:spLocks noGrp="1"/>
          </p:cNvSpPr>
          <p:nvPr>
            <p:ph type="body" sz="quarter" idx="11" hasCustomPrompt="1"/>
          </p:nvPr>
        </p:nvSpPr>
        <p:spPr>
          <a:xfrm>
            <a:off x="2195450" y="1747172"/>
            <a:ext cx="9214230" cy="4219575"/>
          </a:xfrm>
          <a:prstGeom prst="rect">
            <a:avLst/>
          </a:prstGeom>
        </p:spPr>
        <p:txBody>
          <a:bodyPr/>
          <a:lstStyle>
            <a:lvl1pPr marL="0" indent="0">
              <a:lnSpc>
                <a:spcPct val="150000"/>
              </a:lnSpc>
              <a:buNone/>
              <a:defRPr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此为案例内容，字体不可改，阿里巴巴普惠体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endParaRPr lang="zh-CN" altLang="en-US" dirty="0"/>
          </a:p>
        </p:txBody>
      </p:sp>
      <p:pic>
        <p:nvPicPr>
          <p:cNvPr id="13" name="图形 12"/>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99623" y="1250840"/>
            <a:ext cx="201682" cy="201682"/>
          </a:xfrm>
          <a:prstGeom prst="rect">
            <a:avLst/>
          </a:prstGeom>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练习">
    <p:spTree>
      <p:nvGrpSpPr>
        <p:cNvPr id="1" name=""/>
        <p:cNvGrpSpPr/>
        <p:nvPr/>
      </p:nvGrpSpPr>
      <p:grpSpPr>
        <a:xfrm>
          <a:off x="0" y="0"/>
          <a:ext cx="0" cy="0"/>
          <a:chOff x="0" y="0"/>
          <a:chExt cx="0" cy="0"/>
        </a:xfrm>
      </p:grpSpPr>
      <p:grpSp>
        <p:nvGrpSpPr>
          <p:cNvPr id="6" name="组合 5"/>
          <p:cNvGrpSpPr/>
          <p:nvPr userDrawn="1"/>
        </p:nvGrpSpPr>
        <p:grpSpPr>
          <a:xfrm>
            <a:off x="806306" y="1054782"/>
            <a:ext cx="1228476" cy="528956"/>
            <a:chOff x="852891" y="1026849"/>
            <a:chExt cx="1228476" cy="528956"/>
          </a:xfrm>
        </p:grpSpPr>
        <p:sp>
          <p:nvSpPr>
            <p:cNvPr id="7" name="矩形 6"/>
            <p:cNvSpPr/>
            <p:nvPr/>
          </p:nvSpPr>
          <p:spPr>
            <a:xfrm>
              <a:off x="1047050" y="1144435"/>
              <a:ext cx="1000826" cy="376390"/>
            </a:xfrm>
            <a:prstGeom prst="rect">
              <a:avLst/>
            </a:prstGeom>
            <a:noFill/>
            <a:ln w="127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六边形 7"/>
            <p:cNvSpPr/>
            <p:nvPr/>
          </p:nvSpPr>
          <p:spPr>
            <a:xfrm rot="5400000">
              <a:off x="821086" y="1126435"/>
              <a:ext cx="461175" cy="397565"/>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TextBox 2"/>
            <p:cNvSpPr txBox="1">
              <a:spLocks noChangeArrowheads="1"/>
            </p:cNvSpPr>
            <p:nvPr/>
          </p:nvSpPr>
          <p:spPr bwMode="auto">
            <a:xfrm>
              <a:off x="1306172" y="1026849"/>
              <a:ext cx="775195" cy="510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nSpc>
                  <a:spcPct val="150000"/>
                </a:lnSpc>
                <a:defRPr sz="2000">
                  <a:solidFill>
                    <a:srgbClr val="B60206"/>
                  </a:solidFill>
                  <a:latin typeface="Alibaba PuHuiTi M" pitchFamily="18" charset="-122"/>
                  <a:ea typeface="Alibaba PuHuiTi M" pitchFamily="18" charset="-122"/>
                  <a:cs typeface="Alibaba PuHuiTi M" pitchFamily="18"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latin typeface="Calibri" panose="020F0502020204030204" pitchFamily="34" charset="0"/>
                  <a:ea typeface="宋体" panose="02010600030101010101" pitchFamily="2" charset="-122"/>
                </a:defRPr>
              </a:lvl9pPr>
            </a:lstStyle>
            <a:p>
              <a:r>
                <a:rPr lang="zh-CN" altLang="en-US" dirty="0">
                  <a:solidFill>
                    <a:srgbClr val="AD2B26"/>
                  </a:solidFill>
                  <a:latin typeface="Alibaba PuHuiTi B" pitchFamily="18" charset="-122"/>
                  <a:ea typeface="Alibaba PuHuiTi B" pitchFamily="18" charset="-122"/>
                  <a:cs typeface="Alibaba PuHuiTi B" pitchFamily="18" charset="-122"/>
                </a:rPr>
                <a:t>练习</a:t>
              </a:r>
              <a:endParaRPr lang="zh-CN" altLang="en-US" dirty="0">
                <a:solidFill>
                  <a:srgbClr val="AD2B26"/>
                </a:solidFill>
                <a:latin typeface="Alibaba PuHuiTi B" pitchFamily="18" charset="-122"/>
                <a:ea typeface="Alibaba PuHuiTi B" pitchFamily="18" charset="-122"/>
                <a:cs typeface="Alibaba PuHuiTi B" pitchFamily="18" charset="-122"/>
              </a:endParaRPr>
            </a:p>
          </p:txBody>
        </p:sp>
      </p:grpSp>
      <p:sp>
        <p:nvSpPr>
          <p:cNvPr id="11" name="文本占位符 9"/>
          <p:cNvSpPr>
            <a:spLocks noGrp="1"/>
          </p:cNvSpPr>
          <p:nvPr>
            <p:ph type="body" sz="quarter" idx="10" hasCustomPrompt="1"/>
          </p:nvPr>
        </p:nvSpPr>
        <p:spPr>
          <a:xfrm>
            <a:off x="2195450" y="1101968"/>
            <a:ext cx="9214230" cy="517190"/>
          </a:xfrm>
          <a:prstGeom prst="rect">
            <a:avLst/>
          </a:prstGeom>
        </p:spPr>
        <p:txBody>
          <a:bodyPr anchor="ctr" anchorCtr="0"/>
          <a:lstStyle>
            <a:lvl1pPr>
              <a:defRPr lang="zh-CN" altLang="en-US" sz="2000" b="0" i="0" dirty="0">
                <a:solidFill>
                  <a:srgbClr val="AD2A26"/>
                </a:solidFill>
                <a:latin typeface="Alibaba PuHuiTi Medium" pitchFamily="18" charset="-122"/>
                <a:ea typeface="Alibaba PuHuiTi Medium" pitchFamily="18" charset="-122"/>
                <a:cs typeface="Alibaba PuHuiTi Medium" pitchFamily="18" charset="-122"/>
              </a:defRPr>
            </a:lvl1pPr>
          </a:lstStyle>
          <a:p>
            <a:pPr marL="0" lvl="0" indent="0">
              <a:spcBef>
                <a:spcPct val="0"/>
              </a:spcBef>
              <a:buNone/>
            </a:pPr>
            <a:r>
              <a:rPr lang="zh-CN" altLang="en-US" dirty="0"/>
              <a:t>练习标题</a:t>
            </a:r>
            <a:r>
              <a:rPr lang="en-US" altLang="zh-CN" dirty="0"/>
              <a:t>-</a:t>
            </a:r>
            <a:r>
              <a:rPr lang="zh-CN" altLang="en-US" dirty="0"/>
              <a:t>阿里巴巴普惠体</a:t>
            </a:r>
            <a:r>
              <a:rPr lang="en-US" altLang="zh-CN" dirty="0"/>
              <a:t>20</a:t>
            </a:r>
            <a:r>
              <a:rPr lang="zh-CN" altLang="en-US" dirty="0"/>
              <a:t>号</a:t>
            </a:r>
            <a:endParaRPr lang="zh-CN" altLang="en-US" dirty="0"/>
          </a:p>
        </p:txBody>
      </p:sp>
      <p:sp>
        <p:nvSpPr>
          <p:cNvPr id="12" name="文本占位符 11"/>
          <p:cNvSpPr>
            <a:spLocks noGrp="1"/>
          </p:cNvSpPr>
          <p:nvPr>
            <p:ph type="body" sz="quarter" idx="11" hasCustomPrompt="1"/>
          </p:nvPr>
        </p:nvSpPr>
        <p:spPr>
          <a:xfrm>
            <a:off x="2195450" y="1741808"/>
            <a:ext cx="9214230" cy="4219575"/>
          </a:xfrm>
          <a:prstGeom prst="rect">
            <a:avLst/>
          </a:prstGeom>
        </p:spPr>
        <p:txBody>
          <a:bodyPr/>
          <a:lstStyle>
            <a:lvl1pPr marL="0" indent="0">
              <a:lnSpc>
                <a:spcPct val="150000"/>
              </a:lnSpc>
              <a:buNone/>
              <a:defRPr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此为练习内容，字体不可改，阿里巴巴普惠体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endParaRPr lang="zh-CN" altLang="en-US" dirty="0"/>
          </a:p>
        </p:txBody>
      </p:sp>
      <p:pic>
        <p:nvPicPr>
          <p:cNvPr id="13" name="图形 12"/>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99623" y="1245476"/>
            <a:ext cx="201682" cy="201682"/>
          </a:xfrm>
          <a:prstGeom prst="rect">
            <a:avLst/>
          </a:prstGeom>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思考页">
    <p:spTree>
      <p:nvGrpSpPr>
        <p:cNvPr id="1" name=""/>
        <p:cNvGrpSpPr/>
        <p:nvPr/>
      </p:nvGrpSpPr>
      <p:grpSpPr>
        <a:xfrm>
          <a:off x="0" y="0"/>
          <a:ext cx="0" cy="0"/>
          <a:chOff x="0" y="0"/>
          <a:chExt cx="0" cy="0"/>
        </a:xfrm>
      </p:grpSpPr>
      <p:sp>
        <p:nvSpPr>
          <p:cNvPr id="28" name="六边形 27"/>
          <p:cNvSpPr/>
          <p:nvPr userDrawn="1"/>
        </p:nvSpPr>
        <p:spPr>
          <a:xfrm rot="5400000">
            <a:off x="941355" y="3506918"/>
            <a:ext cx="1225219" cy="1056223"/>
          </a:xfrm>
          <a:prstGeom prst="hexagon">
            <a:avLst/>
          </a:prstGeom>
          <a:noFill/>
          <a:ln w="12700">
            <a:solidFill>
              <a:srgbClr val="51515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23" name="六边形 22"/>
          <p:cNvSpPr/>
          <p:nvPr userDrawn="1"/>
        </p:nvSpPr>
        <p:spPr>
          <a:xfrm rot="5400000">
            <a:off x="1484022" y="2527438"/>
            <a:ext cx="1944550" cy="1676336"/>
          </a:xfrm>
          <a:prstGeom prst="hexagon">
            <a:avLst/>
          </a:prstGeom>
          <a:solidFill>
            <a:schemeClr val="bg1"/>
          </a:solidFill>
          <a:ln w="1143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文本占位符 3"/>
          <p:cNvSpPr>
            <a:spLocks noGrp="1"/>
          </p:cNvSpPr>
          <p:nvPr>
            <p:ph type="body" sz="quarter" idx="10" hasCustomPrompt="1"/>
          </p:nvPr>
        </p:nvSpPr>
        <p:spPr>
          <a:xfrm>
            <a:off x="5126584" y="1436556"/>
            <a:ext cx="5760538" cy="4710244"/>
          </a:xfrm>
          <a:prstGeom prst="rect">
            <a:avLst/>
          </a:prstGeom>
        </p:spPr>
        <p:txBody>
          <a:bodyPr anchor="ctr"/>
          <a:lstStyle>
            <a:lvl1pPr marL="342900" marR="0" indent="-342900" algn="l" defTabSz="914400" rtl="0" eaLnBrk="0" fontAlgn="base" latinLnBrk="0" hangingPunct="0">
              <a:lnSpc>
                <a:spcPct val="200000"/>
              </a:lnSpc>
              <a:spcBef>
                <a:spcPct val="20000"/>
              </a:spcBef>
              <a:spcAft>
                <a:spcPct val="0"/>
              </a:spcAft>
              <a:buClrTx/>
              <a:buSzTx/>
              <a:buFont typeface="+mj-lt"/>
              <a:buAutoNum type="arabicPeriod"/>
              <a:defRPr sz="18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609600" indent="0">
              <a:buNone/>
              <a:defRPr/>
            </a:lvl2pPr>
            <a:lvl3pPr marL="1219200" indent="0">
              <a:buNone/>
              <a:defRPr/>
            </a:lvl3pPr>
            <a:lvl4pPr marL="1828800" indent="0">
              <a:buNone/>
              <a:defRPr/>
            </a:lvl4pPr>
          </a:lstStyle>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endParaRPr lang="zh-CN" altLang="en-US" dirty="0"/>
          </a:p>
        </p:txBody>
      </p:sp>
      <p:sp>
        <p:nvSpPr>
          <p:cNvPr id="17" name="标题占位符 1"/>
          <p:cNvSpPr txBox="1">
            <a:spLocks noChangeArrowheads="1"/>
          </p:cNvSpPr>
          <p:nvPr userDrawn="1"/>
        </p:nvSpPr>
        <p:spPr bwMode="auto">
          <a:xfrm>
            <a:off x="1695420" y="2882670"/>
            <a:ext cx="1567542" cy="107950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lgn="ctr"/>
            <a:r>
              <a:rPr lang="zh-CN" altLang="en-US" sz="4000" dirty="0">
                <a:latin typeface="阿里巴巴普惠体" panose="00020600040101010101" pitchFamily="18" charset="-122"/>
                <a:ea typeface="阿里巴巴普惠体" panose="00020600040101010101" pitchFamily="18" charset="-122"/>
                <a:cs typeface="阿里巴巴普惠体" panose="00020600040101010101" pitchFamily="18" charset="-122"/>
              </a:rPr>
              <a:t>思考</a:t>
            </a:r>
            <a:endParaRPr lang="zh-CN" altLang="en-US" sz="400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24" name="六边形 23"/>
          <p:cNvSpPr/>
          <p:nvPr userDrawn="1"/>
        </p:nvSpPr>
        <p:spPr>
          <a:xfrm rot="5400000">
            <a:off x="3294074" y="2149103"/>
            <a:ext cx="566610" cy="488457"/>
          </a:xfrm>
          <a:prstGeom prst="hexagon">
            <a:avLst/>
          </a:prstGeom>
          <a:solidFill>
            <a:srgbClr val="AD2B26"/>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 name="六边形 24"/>
          <p:cNvSpPr/>
          <p:nvPr userDrawn="1"/>
        </p:nvSpPr>
        <p:spPr>
          <a:xfrm rot="5400000">
            <a:off x="1198356" y="4126436"/>
            <a:ext cx="298934" cy="257702"/>
          </a:xfrm>
          <a:prstGeom prst="hexagon">
            <a:avLst/>
          </a:prstGeom>
          <a:solidFill>
            <a:srgbClr val="495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26" name="六边形 25"/>
          <p:cNvSpPr/>
          <p:nvPr userDrawn="1"/>
        </p:nvSpPr>
        <p:spPr>
          <a:xfrm rot="5400000">
            <a:off x="3642476" y="4385265"/>
            <a:ext cx="566612" cy="488459"/>
          </a:xfrm>
          <a:prstGeom prst="hexagon">
            <a:avLst/>
          </a:prstGeom>
          <a:noFill/>
          <a:ln w="1905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0" name="六边形 29"/>
          <p:cNvSpPr/>
          <p:nvPr userDrawn="1"/>
        </p:nvSpPr>
        <p:spPr>
          <a:xfrm rot="5400000">
            <a:off x="1190641" y="1715050"/>
            <a:ext cx="854974" cy="737047"/>
          </a:xfrm>
          <a:prstGeom prst="hexagon">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总结页">
    <p:spTree>
      <p:nvGrpSpPr>
        <p:cNvPr id="1" name=""/>
        <p:cNvGrpSpPr/>
        <p:nvPr/>
      </p:nvGrpSpPr>
      <p:grpSpPr>
        <a:xfrm>
          <a:off x="0" y="0"/>
          <a:ext cx="0" cy="0"/>
          <a:chOff x="0" y="0"/>
          <a:chExt cx="0" cy="0"/>
        </a:xfrm>
      </p:grpSpPr>
      <p:sp>
        <p:nvSpPr>
          <p:cNvPr id="8" name="文本占位符 3"/>
          <p:cNvSpPr>
            <a:spLocks noGrp="1"/>
          </p:cNvSpPr>
          <p:nvPr>
            <p:ph type="body" sz="quarter" idx="10" hasCustomPrompt="1"/>
          </p:nvPr>
        </p:nvSpPr>
        <p:spPr>
          <a:xfrm>
            <a:off x="5126584" y="1463040"/>
            <a:ext cx="5760538" cy="4511040"/>
          </a:xfrm>
          <a:prstGeom prst="rect">
            <a:avLst/>
          </a:prstGeom>
        </p:spPr>
        <p:txBody>
          <a:bodyPr anchor="ctr"/>
          <a:lstStyle>
            <a:lvl1pPr marL="342900" marR="0" indent="-342900" algn="l" defTabSz="914400" rtl="0" eaLnBrk="0" fontAlgn="base" latinLnBrk="0" hangingPunct="0">
              <a:lnSpc>
                <a:spcPct val="200000"/>
              </a:lnSpc>
              <a:spcBef>
                <a:spcPct val="20000"/>
              </a:spcBef>
              <a:spcAft>
                <a:spcPct val="0"/>
              </a:spcAft>
              <a:buClrTx/>
              <a:buSzTx/>
              <a:buFont typeface="+mj-lt"/>
              <a:buAutoNum type="arabicPeriod"/>
              <a:defRPr sz="1800">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609600" indent="0">
              <a:buNone/>
              <a:defRPr/>
            </a:lvl2pPr>
            <a:lvl3pPr marL="1219200" indent="0">
              <a:buNone/>
              <a:defRPr/>
            </a:lvl3pPr>
            <a:lvl4pPr marL="1828800" indent="0">
              <a:buNone/>
              <a:defRPr/>
            </a:lvl4pPr>
          </a:lstStyle>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endParaRPr lang="zh-CN" altLang="en-US" dirty="0"/>
          </a:p>
        </p:txBody>
      </p:sp>
      <p:sp>
        <p:nvSpPr>
          <p:cNvPr id="10" name="标题占位符 1"/>
          <p:cNvSpPr txBox="1">
            <a:spLocks noChangeArrowheads="1"/>
          </p:cNvSpPr>
          <p:nvPr userDrawn="1"/>
        </p:nvSpPr>
        <p:spPr bwMode="auto">
          <a:xfrm>
            <a:off x="0" y="2889250"/>
            <a:ext cx="5105400" cy="107950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lgn="ctr">
              <a:defRPr/>
            </a:pPr>
            <a:r>
              <a:rPr lang="zh-CN" altLang="en-US" sz="4800" kern="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总结</a:t>
            </a:r>
            <a:endParaRPr lang="zh-TW" altLang="zh-CN" sz="4800" kern="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grpSp>
        <p:nvGrpSpPr>
          <p:cNvPr id="9" name="组合 8"/>
          <p:cNvGrpSpPr/>
          <p:nvPr userDrawn="1"/>
        </p:nvGrpSpPr>
        <p:grpSpPr>
          <a:xfrm>
            <a:off x="710880" y="1813092"/>
            <a:ext cx="3587349" cy="3036721"/>
            <a:chOff x="864135" y="2246295"/>
            <a:chExt cx="3587349" cy="3036721"/>
          </a:xfrm>
        </p:grpSpPr>
        <p:sp>
          <p:nvSpPr>
            <p:cNvPr id="12" name="椭圆 11"/>
            <p:cNvSpPr/>
            <p:nvPr userDrawn="1"/>
          </p:nvSpPr>
          <p:spPr>
            <a:xfrm>
              <a:off x="1348310" y="4694927"/>
              <a:ext cx="588089" cy="588089"/>
            </a:xfrm>
            <a:prstGeom prst="ellipse">
              <a:avLst/>
            </a:prstGeom>
            <a:noFill/>
            <a:ln w="1270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userDrawn="1"/>
          </p:nvSpPr>
          <p:spPr>
            <a:xfrm>
              <a:off x="2962055" y="4101828"/>
              <a:ext cx="926888" cy="926888"/>
            </a:xfrm>
            <a:prstGeom prst="ellipse">
              <a:avLst/>
            </a:prstGeom>
            <a:solidFill>
              <a:srgbClr val="515151">
                <a:alpha val="6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userDrawn="1"/>
          </p:nvSpPr>
          <p:spPr>
            <a:xfrm>
              <a:off x="2860808" y="2695667"/>
              <a:ext cx="1590676" cy="1590676"/>
            </a:xfrm>
            <a:prstGeom prst="ellipse">
              <a:avLst/>
            </a:prstGeom>
            <a:noFill/>
            <a:ln w="12700">
              <a:solidFill>
                <a:srgbClr val="51515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userDrawn="1"/>
          </p:nvSpPr>
          <p:spPr>
            <a:xfrm>
              <a:off x="1642355" y="2871191"/>
              <a:ext cx="1924945" cy="1895739"/>
            </a:xfrm>
            <a:prstGeom prst="ellipse">
              <a:avLst/>
            </a:prstGeom>
            <a:solidFill>
              <a:schemeClr val="bg1"/>
            </a:solidFill>
            <a:ln w="1143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椭圆 15"/>
            <p:cNvSpPr/>
            <p:nvPr userDrawn="1"/>
          </p:nvSpPr>
          <p:spPr>
            <a:xfrm>
              <a:off x="864135" y="2246295"/>
              <a:ext cx="804338" cy="804338"/>
            </a:xfrm>
            <a:prstGeom prst="ellipse">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userDrawn="1"/>
          </p:nvSpPr>
          <p:spPr>
            <a:xfrm>
              <a:off x="3257550" y="2352674"/>
              <a:ext cx="314325" cy="314325"/>
            </a:xfrm>
            <a:prstGeom prst="ellipse">
              <a:avLst/>
            </a:prstGeom>
            <a:solidFill>
              <a:srgbClr val="495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标题占位符 1"/>
            <p:cNvSpPr txBox="1">
              <a:spLocks noChangeArrowheads="1"/>
            </p:cNvSpPr>
            <p:nvPr userDrawn="1"/>
          </p:nvSpPr>
          <p:spPr bwMode="auto">
            <a:xfrm>
              <a:off x="1822066" y="3328761"/>
              <a:ext cx="1567542" cy="107950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lgn="ctr"/>
              <a:r>
                <a:rPr lang="zh-CN" altLang="en-US" sz="4000" dirty="0">
                  <a:latin typeface="阿里巴巴普惠体" panose="00020600040101010101" pitchFamily="18" charset="-122"/>
                  <a:ea typeface="阿里巴巴普惠体" panose="00020600040101010101" pitchFamily="18" charset="-122"/>
                  <a:cs typeface="阿里巴巴普惠体" panose="00020600040101010101" pitchFamily="18" charset="-122"/>
                </a:rPr>
                <a:t>总结</a:t>
              </a:r>
              <a:endParaRPr lang="zh-CN" altLang="en-US" sz="400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gr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思路">
    <p:spTree>
      <p:nvGrpSpPr>
        <p:cNvPr id="1" name=""/>
        <p:cNvGrpSpPr/>
        <p:nvPr/>
      </p:nvGrpSpPr>
      <p:grpSpPr>
        <a:xfrm>
          <a:off x="0" y="0"/>
          <a:ext cx="0" cy="0"/>
          <a:chOff x="0" y="0"/>
          <a:chExt cx="0" cy="0"/>
        </a:xfrm>
      </p:grpSpPr>
      <p:sp>
        <p:nvSpPr>
          <p:cNvPr id="8" name="文本占位符 3"/>
          <p:cNvSpPr>
            <a:spLocks noGrp="1"/>
          </p:cNvSpPr>
          <p:nvPr>
            <p:ph type="body" sz="quarter" idx="10" hasCustomPrompt="1"/>
          </p:nvPr>
        </p:nvSpPr>
        <p:spPr>
          <a:xfrm>
            <a:off x="5126584" y="1463040"/>
            <a:ext cx="5760538" cy="4511040"/>
          </a:xfrm>
          <a:prstGeom prst="rect">
            <a:avLst/>
          </a:prstGeom>
        </p:spPr>
        <p:txBody>
          <a:bodyPr anchor="ctr"/>
          <a:lstStyle>
            <a:lvl1pPr marL="342900" marR="0" indent="-342900" algn="l" defTabSz="914400" rtl="0" eaLnBrk="0" fontAlgn="base" latinLnBrk="0" hangingPunct="0">
              <a:lnSpc>
                <a:spcPct val="200000"/>
              </a:lnSpc>
              <a:spcBef>
                <a:spcPct val="20000"/>
              </a:spcBef>
              <a:spcAft>
                <a:spcPct val="0"/>
              </a:spcAft>
              <a:buClrTx/>
              <a:buSzTx/>
              <a:buFont typeface="+mj-lt"/>
              <a:buAutoNum type="arabicPeriod"/>
              <a:defRPr sz="1800">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609600" indent="0">
              <a:buNone/>
              <a:defRPr/>
            </a:lvl2pPr>
            <a:lvl3pPr marL="1219200" indent="0">
              <a:buNone/>
              <a:defRPr/>
            </a:lvl3pPr>
            <a:lvl4pPr marL="1828800" indent="0">
              <a:buNone/>
              <a:defRPr/>
            </a:lvl4pPr>
          </a:lstStyle>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endParaRPr lang="zh-CN" altLang="en-US" dirty="0"/>
          </a:p>
        </p:txBody>
      </p:sp>
      <p:sp>
        <p:nvSpPr>
          <p:cNvPr id="10" name="标题占位符 1"/>
          <p:cNvSpPr txBox="1">
            <a:spLocks noChangeArrowheads="1"/>
          </p:cNvSpPr>
          <p:nvPr userDrawn="1"/>
        </p:nvSpPr>
        <p:spPr bwMode="auto">
          <a:xfrm>
            <a:off x="0" y="2889250"/>
            <a:ext cx="5105400" cy="107950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lgn="ctr">
              <a:defRPr/>
            </a:pPr>
            <a:r>
              <a:rPr lang="zh-CN" altLang="en-US" sz="4800" kern="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总结</a:t>
            </a:r>
            <a:endParaRPr lang="zh-TW" altLang="zh-CN" sz="4800" kern="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15" name="泪珠形 14"/>
          <p:cNvSpPr/>
          <p:nvPr userDrawn="1"/>
        </p:nvSpPr>
        <p:spPr>
          <a:xfrm>
            <a:off x="1013943" y="3138371"/>
            <a:ext cx="1399001" cy="1399001"/>
          </a:xfrm>
          <a:prstGeom prst="teardrop">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20" name="泪珠形 19"/>
          <p:cNvSpPr/>
          <p:nvPr userDrawn="1"/>
        </p:nvSpPr>
        <p:spPr>
          <a:xfrm>
            <a:off x="1645363" y="2308178"/>
            <a:ext cx="2017950" cy="2017950"/>
          </a:xfrm>
          <a:prstGeom prst="teardrop">
            <a:avLst/>
          </a:prstGeom>
          <a:solidFill>
            <a:schemeClr val="bg1"/>
          </a:solidFill>
          <a:ln w="114300">
            <a:solidFill>
              <a:srgbClr val="B6020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22" name="标题占位符 1"/>
          <p:cNvSpPr txBox="1">
            <a:spLocks noChangeArrowheads="1"/>
          </p:cNvSpPr>
          <p:nvPr userDrawn="1"/>
        </p:nvSpPr>
        <p:spPr bwMode="auto">
          <a:xfrm>
            <a:off x="1938193" y="2553627"/>
            <a:ext cx="1567542" cy="154657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lgn="ctr"/>
            <a:r>
              <a:rPr lang="zh-CN" altLang="en-US" sz="3600" dirty="0">
                <a:latin typeface="阿里巴巴普惠体" panose="00020600040101010101" pitchFamily="18" charset="-122"/>
                <a:ea typeface="阿里巴巴普惠体" panose="00020600040101010101" pitchFamily="18" charset="-122"/>
                <a:cs typeface="阿里巴巴普惠体" panose="00020600040101010101" pitchFamily="18" charset="-122"/>
              </a:rPr>
              <a:t>思路</a:t>
            </a:r>
            <a:endParaRPr lang="en-US" altLang="zh-CN" sz="360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23" name="泪珠形 22"/>
          <p:cNvSpPr/>
          <p:nvPr userDrawn="1"/>
        </p:nvSpPr>
        <p:spPr>
          <a:xfrm>
            <a:off x="3663313" y="3963112"/>
            <a:ext cx="439924" cy="439924"/>
          </a:xfrm>
          <a:prstGeom prst="teardrop">
            <a:avLst/>
          </a:prstGeom>
          <a:solidFill>
            <a:srgbClr val="515151">
              <a:alpha val="6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24" name="泪珠形 23"/>
          <p:cNvSpPr/>
          <p:nvPr userDrawn="1"/>
        </p:nvSpPr>
        <p:spPr>
          <a:xfrm>
            <a:off x="2152487" y="1924996"/>
            <a:ext cx="260457" cy="260457"/>
          </a:xfrm>
          <a:prstGeom prst="teardrop">
            <a:avLst/>
          </a:prstGeom>
          <a:solidFill>
            <a:srgbClr val="495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25" name="泪珠形 24"/>
          <p:cNvSpPr/>
          <p:nvPr userDrawn="1"/>
        </p:nvSpPr>
        <p:spPr>
          <a:xfrm>
            <a:off x="844996" y="3255023"/>
            <a:ext cx="562210" cy="562210"/>
          </a:xfrm>
          <a:prstGeom prst="teardrop">
            <a:avLst/>
          </a:prstGeom>
          <a:noFill/>
          <a:ln w="12700">
            <a:solidFill>
              <a:srgbClr val="DE0014"/>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今日作业">
    <p:spTree>
      <p:nvGrpSpPr>
        <p:cNvPr id="1" name=""/>
        <p:cNvGrpSpPr/>
        <p:nvPr/>
      </p:nvGrpSpPr>
      <p:grpSpPr>
        <a:xfrm>
          <a:off x="0" y="0"/>
          <a:ext cx="0" cy="0"/>
          <a:chOff x="0" y="0"/>
          <a:chExt cx="0" cy="0"/>
        </a:xfrm>
      </p:grpSpPr>
      <p:sp>
        <p:nvSpPr>
          <p:cNvPr id="43" name="矩形 42"/>
          <p:cNvSpPr/>
          <p:nvPr userDrawn="1"/>
        </p:nvSpPr>
        <p:spPr>
          <a:xfrm rot="2700000">
            <a:off x="3564412" y="2953096"/>
            <a:ext cx="936368" cy="936368"/>
          </a:xfrm>
          <a:prstGeom prst="rect">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39" name="矩形 38"/>
          <p:cNvSpPr/>
          <p:nvPr userDrawn="1"/>
        </p:nvSpPr>
        <p:spPr>
          <a:xfrm rot="2700000">
            <a:off x="3711024" y="3896183"/>
            <a:ext cx="643144" cy="643144"/>
          </a:xfrm>
          <a:prstGeom prst="rect">
            <a:avLst/>
          </a:prstGeom>
          <a:noFill/>
          <a:ln w="12700">
            <a:solidFill>
              <a:srgbClr val="51515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1" name="矩形 40"/>
          <p:cNvSpPr/>
          <p:nvPr userDrawn="1"/>
        </p:nvSpPr>
        <p:spPr>
          <a:xfrm rot="2700000">
            <a:off x="1595908" y="2003998"/>
            <a:ext cx="219635" cy="219635"/>
          </a:xfrm>
          <a:prstGeom prst="rect">
            <a:avLst/>
          </a:prstGeom>
          <a:solidFill>
            <a:srgbClr val="495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2" name="矩形 41"/>
          <p:cNvSpPr/>
          <p:nvPr userDrawn="1"/>
        </p:nvSpPr>
        <p:spPr>
          <a:xfrm rot="2700000">
            <a:off x="1559312" y="4111232"/>
            <a:ext cx="494750" cy="494750"/>
          </a:xfrm>
          <a:prstGeom prst="rect">
            <a:avLst/>
          </a:prstGeom>
          <a:solidFill>
            <a:srgbClr val="515151">
              <a:alpha val="6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4" name="矩形 43"/>
          <p:cNvSpPr/>
          <p:nvPr userDrawn="1"/>
        </p:nvSpPr>
        <p:spPr>
          <a:xfrm rot="2700000">
            <a:off x="986540" y="2025081"/>
            <a:ext cx="361655" cy="361655"/>
          </a:xfrm>
          <a:prstGeom prst="rect">
            <a:avLst/>
          </a:prstGeom>
          <a:noFill/>
          <a:ln w="12700">
            <a:solidFill>
              <a:srgbClr val="51515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0" name="矩形 39"/>
          <p:cNvSpPr/>
          <p:nvPr userDrawn="1"/>
        </p:nvSpPr>
        <p:spPr>
          <a:xfrm rot="2700000">
            <a:off x="1815645" y="2401118"/>
            <a:ext cx="1828800" cy="1828800"/>
          </a:xfrm>
          <a:prstGeom prst="rect">
            <a:avLst/>
          </a:prstGeom>
          <a:solidFill>
            <a:schemeClr val="bg1"/>
          </a:solidFill>
          <a:ln w="1143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8" name="文本占位符 3"/>
          <p:cNvSpPr>
            <a:spLocks noGrp="1"/>
          </p:cNvSpPr>
          <p:nvPr>
            <p:ph type="body" sz="quarter" idx="10" hasCustomPrompt="1"/>
          </p:nvPr>
        </p:nvSpPr>
        <p:spPr>
          <a:xfrm>
            <a:off x="5126584" y="1371600"/>
            <a:ext cx="5760538" cy="4673600"/>
          </a:xfrm>
          <a:prstGeom prst="rect">
            <a:avLst/>
          </a:prstGeom>
        </p:spPr>
        <p:txBody>
          <a:bodyPr anchor="ctr"/>
          <a:lstStyle>
            <a:lvl1pPr marL="342900" marR="0" indent="-342900" algn="l" defTabSz="914400" rtl="0" eaLnBrk="0" fontAlgn="base" latinLnBrk="0" hangingPunct="0">
              <a:lnSpc>
                <a:spcPct val="200000"/>
              </a:lnSpc>
              <a:spcBef>
                <a:spcPct val="20000"/>
              </a:spcBef>
              <a:spcAft>
                <a:spcPct val="0"/>
              </a:spcAft>
              <a:buClrTx/>
              <a:buSzTx/>
              <a:buFont typeface="+mj-lt"/>
              <a:buAutoNum type="arabicPeriod"/>
              <a:defRPr sz="1800">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609600" indent="0">
              <a:buNone/>
              <a:defRPr/>
            </a:lvl2pPr>
            <a:lvl3pPr marL="1219200" indent="0">
              <a:buNone/>
              <a:defRPr/>
            </a:lvl3pPr>
            <a:lvl4pPr marL="1828800" indent="0">
              <a:buNone/>
              <a:defRPr/>
            </a:lvl4pPr>
          </a:lstStyle>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endParaRPr lang="zh-CN" altLang="en-US" dirty="0"/>
          </a:p>
        </p:txBody>
      </p:sp>
      <p:sp>
        <p:nvSpPr>
          <p:cNvPr id="33" name="标题占位符 1"/>
          <p:cNvSpPr txBox="1">
            <a:spLocks noChangeArrowheads="1"/>
          </p:cNvSpPr>
          <p:nvPr userDrawn="1"/>
        </p:nvSpPr>
        <p:spPr bwMode="auto">
          <a:xfrm>
            <a:off x="1938193" y="2543117"/>
            <a:ext cx="1567542" cy="154657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lgn="ctr"/>
            <a:r>
              <a:rPr lang="zh-CN" altLang="en-US" sz="3600" dirty="0">
                <a:latin typeface="阿里巴巴普惠体" panose="00020600040101010101" pitchFamily="18" charset="-122"/>
                <a:ea typeface="阿里巴巴普惠体" panose="00020600040101010101" pitchFamily="18" charset="-122"/>
                <a:cs typeface="阿里巴巴普惠体" panose="00020600040101010101" pitchFamily="18" charset="-122"/>
              </a:rPr>
              <a:t>今日</a:t>
            </a:r>
            <a:endParaRPr lang="en-US" altLang="zh-CN" sz="360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algn="ctr"/>
            <a:r>
              <a:rPr lang="zh-CN" altLang="en-US" sz="3600" dirty="0">
                <a:latin typeface="阿里巴巴普惠体" panose="00020600040101010101" pitchFamily="18" charset="-122"/>
                <a:ea typeface="阿里巴巴普惠体" panose="00020600040101010101" pitchFamily="18" charset="-122"/>
                <a:cs typeface="阿里巴巴普惠体" panose="00020600040101010101" pitchFamily="18" charset="-122"/>
              </a:rPr>
              <a:t>作业</a:t>
            </a:r>
            <a:endParaRPr lang="zh-CN" altLang="en-US" sz="360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45" name="矩形 44"/>
          <p:cNvSpPr/>
          <p:nvPr userDrawn="1"/>
        </p:nvSpPr>
        <p:spPr>
          <a:xfrm rot="2700000">
            <a:off x="4273426" y="2329809"/>
            <a:ext cx="263657" cy="263657"/>
          </a:xfrm>
          <a:prstGeom prst="rect">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章节页版式（一级+二级标题）">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5273040" y="2398078"/>
            <a:ext cx="6725920" cy="548322"/>
          </a:xfrm>
          <a:prstGeom prst="rect">
            <a:avLst/>
          </a:prstGeom>
        </p:spPr>
        <p:txBody>
          <a:bodyPr anchor="t">
            <a:normAutofit/>
          </a:bodyPr>
          <a:lstStyle>
            <a:lvl1pPr algn="l">
              <a:defRPr sz="3600" b="0" i="0">
                <a:solidFill>
                  <a:schemeClr val="tx1">
                    <a:lumMod val="85000"/>
                    <a:lumOff val="15000"/>
                  </a:schemeClr>
                </a:solidFill>
                <a:latin typeface="Alibaba PuHuiTi B" pitchFamily="18" charset="-122"/>
                <a:ea typeface="Alibaba PuHuiTi B" pitchFamily="18" charset="-122"/>
                <a:cs typeface="Alibaba PuHuiTi B" pitchFamily="18" charset="-122"/>
              </a:defRPr>
            </a:lvl1pPr>
          </a:lstStyle>
          <a:p>
            <a:r>
              <a:rPr kumimoji="1" lang="zh-CN" altLang="en-US" dirty="0"/>
              <a:t>标题，右侧章节自行设置，如</a:t>
            </a:r>
            <a:r>
              <a:rPr kumimoji="1" lang="en-US" altLang="zh-CN" dirty="0"/>
              <a:t>01</a:t>
            </a:r>
            <a:endParaRPr kumimoji="1" lang="zh-CN" altLang="en-US" dirty="0"/>
          </a:p>
        </p:txBody>
      </p:sp>
      <p:sp>
        <p:nvSpPr>
          <p:cNvPr id="16" name="文本占位符 15"/>
          <p:cNvSpPr>
            <a:spLocks noGrp="1"/>
          </p:cNvSpPr>
          <p:nvPr>
            <p:ph type="body" idx="10" hasCustomPrompt="1"/>
          </p:nvPr>
        </p:nvSpPr>
        <p:spPr>
          <a:xfrm>
            <a:off x="5273040" y="3069272"/>
            <a:ext cx="5466080" cy="2031047"/>
          </a:xfrm>
          <a:prstGeom prst="rect">
            <a:avLst/>
          </a:prstGeom>
        </p:spPr>
        <p:txBody>
          <a:bodyPr/>
          <a:lstStyle>
            <a:lvl1pPr>
              <a:lnSpc>
                <a:spcPct val="150000"/>
              </a:lnSpc>
              <a:defRPr sz="1600" b="0" i="0">
                <a:solidFill>
                  <a:schemeClr val="tx1">
                    <a:lumMod val="65000"/>
                    <a:lumOff val="35000"/>
                  </a:schemeClr>
                </a:solidFill>
                <a:latin typeface="Alibaba PuHuiTi R" pitchFamily="18" charset="-122"/>
                <a:ea typeface="Alibaba PuHuiTi R" pitchFamily="18" charset="-122"/>
                <a:cs typeface="Alibaba PuHuiTi R" pitchFamily="18" charset="-122"/>
              </a:defRPr>
            </a:lvl1pPr>
            <a:lvl2pPr>
              <a:buNone/>
              <a:defRPr b="0" i="0">
                <a:latin typeface="Alibaba PuHuiTi R" pitchFamily="18" charset="-122"/>
                <a:ea typeface="Alibaba PuHuiTi R" pitchFamily="18" charset="-122"/>
                <a:cs typeface="Alibaba PuHuiTi R" pitchFamily="18" charset="-122"/>
              </a:defRPr>
            </a:lvl2pPr>
            <a:lvl3pPr>
              <a:defRPr b="0" i="0">
                <a:latin typeface="Alibaba PuHuiTi R" pitchFamily="18" charset="-122"/>
                <a:ea typeface="Alibaba PuHuiTi R" pitchFamily="18" charset="-122"/>
                <a:cs typeface="Alibaba PuHuiTi R" pitchFamily="18" charset="-122"/>
              </a:defRPr>
            </a:lvl3pPr>
            <a:lvl4pPr>
              <a:defRPr b="0" i="0">
                <a:latin typeface="Alibaba PuHuiTi R" pitchFamily="18" charset="-122"/>
                <a:ea typeface="Alibaba PuHuiTi R" pitchFamily="18" charset="-122"/>
                <a:cs typeface="Alibaba PuHuiTi R" pitchFamily="18" charset="-122"/>
              </a:defRPr>
            </a:lvl4pPr>
            <a:lvl5pPr>
              <a:defRPr b="0" i="0">
                <a:latin typeface="Alibaba PuHuiTi R" pitchFamily="18" charset="-122"/>
                <a:ea typeface="Alibaba PuHuiTi R" pitchFamily="18" charset="-122"/>
                <a:cs typeface="Alibaba PuHuiTi R" pitchFamily="18" charset="-122"/>
              </a:defRPr>
            </a:lvl5pPr>
          </a:lstStyle>
          <a:p>
            <a:pPr lvl="0"/>
            <a:r>
              <a:rPr kumimoji="1" lang="zh-CN" altLang="en-US" dirty="0"/>
              <a:t>输入具体主讲内容</a:t>
            </a:r>
            <a:endParaRPr kumimoji="1" lang="en-US" altLang="zh-CN" dirty="0"/>
          </a:p>
          <a:p>
            <a:pPr lvl="0"/>
            <a:r>
              <a:rPr kumimoji="1" lang="zh-CN" altLang="en-US" dirty="0"/>
              <a:t>可根据标题数量调整字体大小</a:t>
            </a:r>
            <a:endParaRPr kumimoji="1" lang="zh-CN" altLang="en-US" dirty="0"/>
          </a:p>
        </p:txBody>
      </p:sp>
      <p:sp>
        <p:nvSpPr>
          <p:cNvPr id="17" name="文本占位符 13"/>
          <p:cNvSpPr>
            <a:spLocks noGrp="1"/>
          </p:cNvSpPr>
          <p:nvPr>
            <p:ph type="body" sz="quarter" idx="11" hasCustomPrompt="1"/>
          </p:nvPr>
        </p:nvSpPr>
        <p:spPr>
          <a:xfrm>
            <a:off x="3881755" y="2468880"/>
            <a:ext cx="1127125" cy="1148080"/>
          </a:xfrm>
          <a:prstGeom prst="rect">
            <a:avLst/>
          </a:prstGeom>
        </p:spPr>
        <p:txBody>
          <a:bodyPr anchor="ctr"/>
          <a:lstStyle>
            <a:lvl1pPr algn="ctr">
              <a:buNone/>
              <a:defRPr sz="4000" b="1" i="0">
                <a:solidFill>
                  <a:srgbClr val="FFFFFF"/>
                </a:solidFill>
                <a:latin typeface="Alibaba PuHuiTi B" pitchFamily="18" charset="-122"/>
                <a:ea typeface="Alibaba PuHuiTi B" pitchFamily="18" charset="-122"/>
                <a:cs typeface="Alibaba PuHuiTi B" pitchFamily="18" charset="-122"/>
              </a:defRPr>
            </a:lvl1pPr>
            <a:lvl2pPr>
              <a:buNone/>
              <a:defRPr/>
            </a:lvl2pPr>
            <a:lvl3pPr>
              <a:buNone/>
              <a:defRPr/>
            </a:lvl3pPr>
            <a:lvl4pPr>
              <a:buNone/>
              <a:defRPr/>
            </a:lvl4pPr>
            <a:lvl5pPr>
              <a:buNone/>
              <a:defRPr/>
            </a:lvl5pPr>
          </a:lstStyle>
          <a:p>
            <a:pPr lvl="0"/>
            <a:r>
              <a:rPr kumimoji="1" lang="zh-CN" altLang="en-US" dirty="0"/>
              <a:t>章</a:t>
            </a:r>
            <a:endParaRPr kumimoji="1" lang="zh-CN" alt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章节页版式（一级标题）">
    <p:spTree>
      <p:nvGrpSpPr>
        <p:cNvPr id="1" name=""/>
        <p:cNvGrpSpPr/>
        <p:nvPr/>
      </p:nvGrpSpPr>
      <p:grpSpPr>
        <a:xfrm>
          <a:off x="0" y="0"/>
          <a:ext cx="0" cy="0"/>
          <a:chOff x="0" y="0"/>
          <a:chExt cx="0" cy="0"/>
        </a:xfrm>
      </p:grpSpPr>
      <p:sp>
        <p:nvSpPr>
          <p:cNvPr id="12" name="标题 11"/>
          <p:cNvSpPr>
            <a:spLocks noGrp="1"/>
          </p:cNvSpPr>
          <p:nvPr>
            <p:ph type="title" hasCustomPrompt="1"/>
          </p:nvPr>
        </p:nvSpPr>
        <p:spPr>
          <a:xfrm>
            <a:off x="5232400" y="2766218"/>
            <a:ext cx="6654800" cy="1325563"/>
          </a:xfrm>
          <a:prstGeom prst="rect">
            <a:avLst/>
          </a:prstGeom>
        </p:spPr>
        <p:txBody>
          <a:bodyPr/>
          <a:lstStyle>
            <a:lvl1pPr>
              <a:defRPr sz="3200" b="0" i="0">
                <a:solidFill>
                  <a:schemeClr val="tx1">
                    <a:lumMod val="85000"/>
                    <a:lumOff val="15000"/>
                  </a:schemeClr>
                </a:solidFill>
                <a:latin typeface="Alibaba PuHuiTi B" pitchFamily="18" charset="-122"/>
                <a:ea typeface="Alibaba PuHuiTi B" pitchFamily="18" charset="-122"/>
                <a:cs typeface="Alibaba PuHuiTi B" pitchFamily="18" charset="-122"/>
              </a:defRPr>
            </a:lvl1pPr>
          </a:lstStyle>
          <a:p>
            <a:r>
              <a:rPr kumimoji="1" lang="zh-CN" altLang="en-US" dirty="0"/>
              <a:t>章节标题，右侧章节数字需自行设置</a:t>
            </a:r>
            <a:endParaRPr kumimoji="1" lang="zh-CN" altLang="en-US" dirty="0"/>
          </a:p>
        </p:txBody>
      </p:sp>
      <p:sp>
        <p:nvSpPr>
          <p:cNvPr id="14" name="文本占位符 13"/>
          <p:cNvSpPr>
            <a:spLocks noGrp="1"/>
          </p:cNvSpPr>
          <p:nvPr>
            <p:ph type="body" sz="quarter" idx="10" hasCustomPrompt="1"/>
          </p:nvPr>
        </p:nvSpPr>
        <p:spPr>
          <a:xfrm>
            <a:off x="3881755" y="2468880"/>
            <a:ext cx="1127125" cy="1148080"/>
          </a:xfrm>
          <a:prstGeom prst="rect">
            <a:avLst/>
          </a:prstGeom>
        </p:spPr>
        <p:txBody>
          <a:bodyPr anchor="ctr"/>
          <a:lstStyle>
            <a:lvl1pPr algn="ctr">
              <a:buNone/>
              <a:defRPr sz="4000" b="1" i="0">
                <a:solidFill>
                  <a:srgbClr val="FFFFFF"/>
                </a:solidFill>
                <a:latin typeface="Alibaba PuHuiTi B" pitchFamily="18" charset="-122"/>
                <a:ea typeface="Alibaba PuHuiTi B" pitchFamily="18" charset="-122"/>
                <a:cs typeface="Alibaba PuHuiTi B" pitchFamily="18" charset="-122"/>
              </a:defRPr>
            </a:lvl1pPr>
            <a:lvl2pPr>
              <a:buNone/>
              <a:defRPr/>
            </a:lvl2pPr>
            <a:lvl3pPr>
              <a:buNone/>
              <a:defRPr/>
            </a:lvl3pPr>
            <a:lvl4pPr>
              <a:buNone/>
              <a:defRPr/>
            </a:lvl4pPr>
            <a:lvl5pPr>
              <a:buNone/>
              <a:defRPr/>
            </a:lvl5pPr>
          </a:lstStyle>
          <a:p>
            <a:pPr lvl="0"/>
            <a:r>
              <a:rPr kumimoji="1" lang="zh-CN" altLang="en-US" dirty="0"/>
              <a:t>章</a:t>
            </a:r>
            <a:endParaRPr kumimoji="1" lang="zh-CN" alt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二级标题+正文内容（无编号）">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710880" y="1002232"/>
            <a:ext cx="10698800" cy="517190"/>
          </a:xfrm>
          <a:prstGeom prst="rect">
            <a:avLst/>
          </a:prstGeom>
        </p:spPr>
        <p:txBody>
          <a:bodyPr anchor="ctr" anchorCtr="0"/>
          <a:lstStyle>
            <a:lvl1pPr>
              <a:defRPr lang="zh-CN" altLang="en-US" sz="2000" b="0" i="0" dirty="0">
                <a:solidFill>
                  <a:srgbClr val="AD2A26"/>
                </a:solidFill>
                <a:latin typeface="Alibaba PuHuiTi Medium" pitchFamily="18" charset="-122"/>
                <a:ea typeface="Alibaba PuHuiTi Medium" pitchFamily="18" charset="-122"/>
                <a:cs typeface="Alibaba PuHuiTi Medium" pitchFamily="18" charset="-122"/>
              </a:defRPr>
            </a:lvl1pPr>
          </a:lstStyle>
          <a:p>
            <a:pPr lvl="0"/>
            <a:r>
              <a:rPr lang="zh-CN" altLang="en-US" dirty="0"/>
              <a:t>正文一级标题</a:t>
            </a:r>
            <a:r>
              <a:rPr lang="en-US" altLang="zh-CN" dirty="0"/>
              <a:t>-</a:t>
            </a:r>
            <a:r>
              <a:rPr lang="zh-CN" altLang="en-US" dirty="0"/>
              <a:t>阿里巴巴普惠体</a:t>
            </a:r>
            <a:r>
              <a:rPr lang="en-US" altLang="zh-CN" dirty="0"/>
              <a:t>20</a:t>
            </a:r>
            <a:r>
              <a:rPr lang="zh-CN" altLang="en-US" dirty="0"/>
              <a:t>号</a:t>
            </a:r>
            <a:endParaRPr lang="zh-CN" altLang="en-US" dirty="0"/>
          </a:p>
        </p:txBody>
      </p:sp>
      <p:sp>
        <p:nvSpPr>
          <p:cNvPr id="12" name="文本占位符 11"/>
          <p:cNvSpPr>
            <a:spLocks noGrp="1"/>
          </p:cNvSpPr>
          <p:nvPr>
            <p:ph type="body" sz="quarter" idx="11" hasCustomPrompt="1"/>
          </p:nvPr>
        </p:nvSpPr>
        <p:spPr>
          <a:xfrm>
            <a:off x="710880" y="1624204"/>
            <a:ext cx="10698800" cy="3861223"/>
          </a:xfrm>
          <a:prstGeom prst="rect">
            <a:avLst/>
          </a:prstGeom>
        </p:spPr>
        <p:txBody>
          <a:bodyPr/>
          <a:lstStyle>
            <a:lvl1pPr marL="0" indent="0">
              <a:lnSpc>
                <a:spcPct val="150000"/>
              </a:lnSpc>
              <a:buNone/>
              <a:defRPr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此为正文内容，字体不可改，阿里巴巴普惠体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endParaRPr lang="zh-CN" alt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二级标题+正文内容（项目符号）">
    <p:spTree>
      <p:nvGrpSpPr>
        <p:cNvPr id="1" name=""/>
        <p:cNvGrpSpPr/>
        <p:nvPr/>
      </p:nvGrpSpPr>
      <p:grpSpPr>
        <a:xfrm>
          <a:off x="0" y="0"/>
          <a:ext cx="0" cy="0"/>
          <a:chOff x="0" y="0"/>
          <a:chExt cx="0" cy="0"/>
        </a:xfrm>
      </p:grpSpPr>
      <p:sp>
        <p:nvSpPr>
          <p:cNvPr id="4" name="文本占位符 11"/>
          <p:cNvSpPr>
            <a:spLocks noGrp="1"/>
          </p:cNvSpPr>
          <p:nvPr>
            <p:ph type="body" sz="quarter" idx="11" hasCustomPrompt="1"/>
          </p:nvPr>
        </p:nvSpPr>
        <p:spPr>
          <a:xfrm>
            <a:off x="710881" y="1590102"/>
            <a:ext cx="10749598" cy="3850540"/>
          </a:xfrm>
          <a:prstGeom prst="rect">
            <a:avLst/>
          </a:prstGeom>
        </p:spPr>
        <p:txBody>
          <a:bodyPr/>
          <a:lstStyle>
            <a:lvl1pPr marL="360045" indent="-360045">
              <a:lnSpc>
                <a:spcPct val="150000"/>
              </a:lnSpc>
              <a:buClr>
                <a:srgbClr val="404040"/>
              </a:buClr>
              <a:buSzPct val="85000"/>
              <a:buFont typeface="Wingdings" panose="05000000000000000000" pitchFamily="2" charset="2"/>
              <a:buChar char="l"/>
              <a:defRPr lang="en-US" altLang="zh-CN" sz="1600" b="0" i="0" dirty="0">
                <a:solidFill>
                  <a:schemeClr val="tx1">
                    <a:lumMod val="85000"/>
                    <a:lumOff val="15000"/>
                  </a:schemeClr>
                </a:solidFill>
                <a:latin typeface="Alibaba PuHuiTi R" pitchFamily="18" charset="-122"/>
                <a:ea typeface="Alibaba PuHuiTi R" pitchFamily="18" charset="-122"/>
                <a:cs typeface="Alibaba PuHuiTi R" pitchFamily="18" charset="-122"/>
              </a:defRPr>
            </a:lvl1pPr>
            <a:lvl2pPr marL="719455" indent="-358775">
              <a:lnSpc>
                <a:spcPct val="150000"/>
              </a:lnSpc>
              <a:buFont typeface="Wingdings" panose="05000000000000000000" pitchFamily="2" charset="2"/>
              <a:buChar char="l"/>
              <a:defRPr lang="en-US" altLang="zh-CN" sz="1400" b="0" i="0" dirty="0">
                <a:latin typeface="Alibaba PuHuiTi R" pitchFamily="18" charset="-122"/>
                <a:ea typeface="Alibaba PuHuiTi R" pitchFamily="18" charset="-122"/>
                <a:cs typeface="Alibaba PuHuiTi R" pitchFamily="18" charset="-122"/>
              </a:defRPr>
            </a:lvl2pPr>
            <a:lvl3pPr marL="1079500" indent="-358775">
              <a:lnSpc>
                <a:spcPct val="150000"/>
              </a:lnSpc>
              <a:buFont typeface="Arial" panose="020B0604020202020204" pitchFamily="34" charset="0"/>
              <a:buChar char="•"/>
              <a:defRPr lang="zh-CN" altLang="en-US" sz="1400" b="0" i="0" dirty="0"/>
            </a:lvl3pPr>
          </a:lstStyle>
          <a:p>
            <a:pPr marL="0" lvl="0" indent="0">
              <a:lnSpc>
                <a:spcPct val="150000"/>
              </a:lnSpc>
              <a:buNone/>
            </a:pPr>
            <a:r>
              <a:rPr lang="zh-CN" altLang="en-US" dirty="0"/>
              <a:t>此处以罗列的方式表达</a:t>
            </a:r>
            <a:r>
              <a:rPr lang="en-US" altLang="zh-CN" dirty="0"/>
              <a:t>XXX</a:t>
            </a:r>
            <a:r>
              <a:rPr lang="zh-CN" altLang="en-US" dirty="0"/>
              <a:t>技术特性</a:t>
            </a:r>
            <a:r>
              <a:rPr lang="en-US" altLang="zh-CN" dirty="0"/>
              <a:t>/</a:t>
            </a:r>
            <a:r>
              <a:rPr lang="zh-CN" altLang="en-US" dirty="0"/>
              <a:t>要点等</a:t>
            </a:r>
            <a:endParaRPr lang="en-US" altLang="zh-CN" dirty="0"/>
          </a:p>
          <a:p>
            <a:pPr lvl="1"/>
            <a:r>
              <a:rPr lang="zh-CN" altLang="en-US" dirty="0"/>
              <a:t>技术特性</a:t>
            </a:r>
            <a:r>
              <a:rPr lang="en-US" altLang="zh-CN" dirty="0"/>
              <a:t>1</a:t>
            </a:r>
            <a:endParaRPr lang="en-US" altLang="zh-CN" dirty="0"/>
          </a:p>
          <a:p>
            <a:pPr lvl="1"/>
            <a:r>
              <a:rPr lang="zh-CN" altLang="en-US" dirty="0"/>
              <a:t>技术特性</a:t>
            </a:r>
            <a:r>
              <a:rPr lang="en-US" altLang="zh-CN" dirty="0"/>
              <a:t>2</a:t>
            </a:r>
            <a:endParaRPr lang="en-US" altLang="zh-CN" dirty="0"/>
          </a:p>
          <a:p>
            <a:pPr lvl="2"/>
            <a:r>
              <a:rPr lang="zh-CN" altLang="en-US" dirty="0"/>
              <a:t>要点</a:t>
            </a:r>
            <a:r>
              <a:rPr lang="en-US" altLang="zh-CN" dirty="0"/>
              <a:t>1</a:t>
            </a:r>
            <a:endParaRPr lang="en-US" altLang="zh-CN" dirty="0"/>
          </a:p>
          <a:p>
            <a:pPr lvl="2"/>
            <a:r>
              <a:rPr lang="zh-CN" altLang="en-US" dirty="0"/>
              <a:t>要点</a:t>
            </a:r>
            <a:r>
              <a:rPr lang="en-US" altLang="zh-CN" dirty="0"/>
              <a:t>2</a:t>
            </a:r>
            <a:endParaRPr lang="zh-CN" altLang="en-US" dirty="0"/>
          </a:p>
        </p:txBody>
      </p:sp>
      <p:sp>
        <p:nvSpPr>
          <p:cNvPr id="5" name="标题 1"/>
          <p:cNvSpPr>
            <a:spLocks noGrp="1"/>
          </p:cNvSpPr>
          <p:nvPr>
            <p:ph type="title" hasCustomPrompt="1"/>
          </p:nvPr>
        </p:nvSpPr>
        <p:spPr>
          <a:xfrm>
            <a:off x="710880" y="1002119"/>
            <a:ext cx="10749599" cy="517190"/>
          </a:xfrm>
          <a:prstGeom prst="rect">
            <a:avLst/>
          </a:prstGeom>
        </p:spPr>
        <p:txBody>
          <a:bodyPr anchor="ctr" anchorCtr="0"/>
          <a:lstStyle>
            <a:lvl1pPr>
              <a:defRPr lang="zh-CN" altLang="en-US" sz="2000" b="0" i="0" dirty="0">
                <a:solidFill>
                  <a:srgbClr val="AD2A26"/>
                </a:solidFill>
                <a:latin typeface="Alibaba PuHuiTi Medium" pitchFamily="18" charset="-122"/>
                <a:ea typeface="Alibaba PuHuiTi Medium" pitchFamily="18" charset="-122"/>
                <a:cs typeface="Alibaba PuHuiTi Medium" pitchFamily="18" charset="-122"/>
              </a:defRPr>
            </a:lvl1pPr>
          </a:lstStyle>
          <a:p>
            <a:pPr lvl="0"/>
            <a:r>
              <a:rPr lang="zh-CN" altLang="en-US" dirty="0"/>
              <a:t>正文一级标题</a:t>
            </a:r>
            <a:r>
              <a:rPr lang="en-US" altLang="zh-CN" dirty="0"/>
              <a:t>-</a:t>
            </a:r>
            <a:r>
              <a:rPr lang="zh-CN" altLang="en-US" dirty="0"/>
              <a:t>阿里巴巴普惠体</a:t>
            </a:r>
            <a:r>
              <a:rPr lang="en-US" altLang="zh-CN" dirty="0"/>
              <a:t>20</a:t>
            </a:r>
            <a:r>
              <a:rPr lang="zh-CN" altLang="en-US" dirty="0"/>
              <a:t>号</a:t>
            </a:r>
            <a:endParaRPr lang="zh-CN" alt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二级标题+正文内容（数字编号）">
    <p:spTree>
      <p:nvGrpSpPr>
        <p:cNvPr id="1" name=""/>
        <p:cNvGrpSpPr/>
        <p:nvPr/>
      </p:nvGrpSpPr>
      <p:grpSpPr>
        <a:xfrm>
          <a:off x="0" y="0"/>
          <a:ext cx="0" cy="0"/>
          <a:chOff x="0" y="0"/>
          <a:chExt cx="0" cy="0"/>
        </a:xfrm>
      </p:grpSpPr>
      <p:sp>
        <p:nvSpPr>
          <p:cNvPr id="4" name="文本占位符 11"/>
          <p:cNvSpPr>
            <a:spLocks noGrp="1"/>
          </p:cNvSpPr>
          <p:nvPr>
            <p:ph type="body" sz="quarter" idx="11" hasCustomPrompt="1"/>
          </p:nvPr>
        </p:nvSpPr>
        <p:spPr>
          <a:xfrm>
            <a:off x="710879" y="1603185"/>
            <a:ext cx="10719120" cy="3819718"/>
          </a:xfrm>
          <a:prstGeom prst="rect">
            <a:avLst/>
          </a:prstGeom>
        </p:spPr>
        <p:txBody>
          <a:bodyPr/>
          <a:lstStyle>
            <a:lvl1pPr marL="360045" indent="-360045">
              <a:lnSpc>
                <a:spcPct val="150000"/>
              </a:lnSpc>
              <a:buClr>
                <a:srgbClr val="404040"/>
              </a:buClr>
              <a:buSzPct val="85000"/>
              <a:buFont typeface="+mj-lt"/>
              <a:buAutoNum type="arabicPeriod"/>
              <a:defRPr lang="en-US" altLang="zh-CN"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90" indent="-360045">
              <a:lnSpc>
                <a:spcPct val="150000"/>
              </a:lnSpc>
              <a:buFont typeface="+mj-lt"/>
              <a:buAutoNum type="arabicPeriod"/>
              <a:defRPr lang="en-US" altLang="zh-CN" sz="1400" b="0" i="0" dirty="0">
                <a:latin typeface="Alibaba PuHuiTi R" pitchFamily="18" charset="-122"/>
                <a:ea typeface="Alibaba PuHuiTi R" pitchFamily="18" charset="-122"/>
                <a:cs typeface="Alibaba PuHuiTi R" pitchFamily="18" charset="-122"/>
              </a:defRPr>
            </a:lvl2pPr>
            <a:lvl3pPr marL="1079500" indent="-358775">
              <a:lnSpc>
                <a:spcPct val="150000"/>
              </a:lnSpc>
              <a:buFont typeface="+mj-ea"/>
              <a:buAutoNum type="circleNumDbPlain"/>
              <a:defRPr lang="zh-CN" altLang="en-US" sz="1400" b="0" i="0" dirty="0"/>
            </a:lvl3pPr>
          </a:lstStyle>
          <a:p>
            <a:pPr marL="0" lvl="0" indent="0">
              <a:lnSpc>
                <a:spcPct val="150000"/>
              </a:lnSpc>
              <a:buNone/>
            </a:pPr>
            <a:r>
              <a:rPr lang="zh-CN" altLang="en-US" dirty="0"/>
              <a:t>此处以罗列的方式表达</a:t>
            </a:r>
            <a:r>
              <a:rPr lang="en-US" altLang="zh-CN" dirty="0"/>
              <a:t>XXX</a:t>
            </a:r>
            <a:r>
              <a:rPr lang="zh-CN" altLang="en-US" dirty="0"/>
              <a:t>技术特性</a:t>
            </a:r>
            <a:r>
              <a:rPr lang="en-US" altLang="zh-CN" dirty="0"/>
              <a:t>/</a:t>
            </a:r>
            <a:r>
              <a:rPr lang="zh-CN" altLang="en-US" dirty="0"/>
              <a:t>要点等</a:t>
            </a:r>
            <a:endParaRPr lang="en-US" altLang="zh-CN" dirty="0"/>
          </a:p>
          <a:p>
            <a:pPr lvl="1"/>
            <a:r>
              <a:rPr lang="zh-CN" altLang="en-US" dirty="0"/>
              <a:t>技术特性</a:t>
            </a:r>
            <a:r>
              <a:rPr lang="en-US" altLang="zh-CN" dirty="0"/>
              <a:t>1</a:t>
            </a:r>
            <a:endParaRPr lang="en-US" altLang="zh-CN" dirty="0"/>
          </a:p>
          <a:p>
            <a:pPr lvl="1"/>
            <a:r>
              <a:rPr lang="zh-CN" altLang="en-US" dirty="0"/>
              <a:t>技术特性</a:t>
            </a:r>
            <a:r>
              <a:rPr lang="en-US" altLang="zh-CN" dirty="0"/>
              <a:t>2</a:t>
            </a:r>
            <a:endParaRPr lang="en-US" altLang="zh-CN" dirty="0"/>
          </a:p>
          <a:p>
            <a:pPr lvl="2"/>
            <a:r>
              <a:rPr lang="zh-CN" altLang="en-US" dirty="0"/>
              <a:t>要点</a:t>
            </a:r>
            <a:r>
              <a:rPr lang="en-US" altLang="zh-CN" dirty="0"/>
              <a:t>1</a:t>
            </a:r>
            <a:endParaRPr lang="en-US" altLang="zh-CN" dirty="0"/>
          </a:p>
          <a:p>
            <a:pPr lvl="2"/>
            <a:r>
              <a:rPr lang="zh-CN" altLang="en-US" dirty="0"/>
              <a:t>要点</a:t>
            </a:r>
            <a:r>
              <a:rPr lang="en-US" altLang="zh-CN" dirty="0"/>
              <a:t>2</a:t>
            </a:r>
            <a:endParaRPr lang="zh-CN" altLang="en-US" dirty="0"/>
          </a:p>
        </p:txBody>
      </p:sp>
      <p:sp>
        <p:nvSpPr>
          <p:cNvPr id="5" name="标题 1"/>
          <p:cNvSpPr>
            <a:spLocks noGrp="1"/>
          </p:cNvSpPr>
          <p:nvPr>
            <p:ph type="title" hasCustomPrompt="1"/>
          </p:nvPr>
        </p:nvSpPr>
        <p:spPr>
          <a:xfrm>
            <a:off x="710880" y="1002233"/>
            <a:ext cx="10719119" cy="517190"/>
          </a:xfrm>
          <a:prstGeom prst="rect">
            <a:avLst/>
          </a:prstGeom>
        </p:spPr>
        <p:txBody>
          <a:bodyPr anchor="ctr" anchorCtr="0"/>
          <a:lstStyle>
            <a:lvl1pPr>
              <a:defRPr lang="zh-CN" altLang="en-US" sz="2000" b="0" i="0" dirty="0">
                <a:solidFill>
                  <a:srgbClr val="AD2A26"/>
                </a:solidFill>
                <a:latin typeface="Alibaba PuHuiTi Medium" pitchFamily="18" charset="-122"/>
                <a:ea typeface="Alibaba PuHuiTi Medium" pitchFamily="18" charset="-122"/>
                <a:cs typeface="Alibaba PuHuiTi Medium" pitchFamily="18" charset="-122"/>
              </a:defRPr>
            </a:lvl1pPr>
          </a:lstStyle>
          <a:p>
            <a:pPr lvl="0"/>
            <a:r>
              <a:rPr lang="zh-CN" altLang="en-US" dirty="0"/>
              <a:t>正文一级标题</a:t>
            </a:r>
            <a:r>
              <a:rPr lang="en-US" altLang="zh-CN" dirty="0"/>
              <a:t>-</a:t>
            </a:r>
            <a:r>
              <a:rPr lang="zh-CN" altLang="en-US" dirty="0"/>
              <a:t>阿里巴巴普惠体</a:t>
            </a:r>
            <a:r>
              <a:rPr lang="en-US" altLang="zh-CN" dirty="0"/>
              <a:t>20</a:t>
            </a:r>
            <a:r>
              <a:rPr lang="zh-CN" altLang="en-US" dirty="0"/>
              <a:t>号</a:t>
            </a:r>
            <a:endParaRPr lang="zh-CN" alt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二级标题">
    <p:spTree>
      <p:nvGrpSpPr>
        <p:cNvPr id="1" name=""/>
        <p:cNvGrpSpPr/>
        <p:nvPr/>
      </p:nvGrpSpPr>
      <p:grpSpPr>
        <a:xfrm>
          <a:off x="0" y="0"/>
          <a:ext cx="0" cy="0"/>
          <a:chOff x="0" y="0"/>
          <a:chExt cx="0" cy="0"/>
        </a:xfrm>
      </p:grpSpPr>
      <p:sp>
        <p:nvSpPr>
          <p:cNvPr id="4" name="标题 1"/>
          <p:cNvSpPr>
            <a:spLocks noGrp="1"/>
          </p:cNvSpPr>
          <p:nvPr>
            <p:ph type="title" hasCustomPrompt="1"/>
          </p:nvPr>
        </p:nvSpPr>
        <p:spPr>
          <a:xfrm>
            <a:off x="710880" y="1002232"/>
            <a:ext cx="10748056" cy="517190"/>
          </a:xfrm>
          <a:prstGeom prst="rect">
            <a:avLst/>
          </a:prstGeom>
        </p:spPr>
        <p:txBody>
          <a:bodyPr anchor="ctr" anchorCtr="0"/>
          <a:lstStyle>
            <a:lvl1pPr>
              <a:defRPr lang="zh-CN" altLang="en-US" sz="2000" b="0" i="0" dirty="0">
                <a:solidFill>
                  <a:srgbClr val="AD2A26"/>
                </a:solidFill>
                <a:latin typeface="Alibaba PuHuiTi Medium" pitchFamily="18" charset="-122"/>
                <a:ea typeface="Alibaba PuHuiTi Medium" pitchFamily="18" charset="-122"/>
                <a:cs typeface="Alibaba PuHuiTi Medium" pitchFamily="18" charset="-122"/>
              </a:defRPr>
            </a:lvl1pPr>
          </a:lstStyle>
          <a:p>
            <a:pPr lvl="0"/>
            <a:r>
              <a:rPr lang="zh-CN" altLang="en-US" dirty="0"/>
              <a:t>正文一级标题</a:t>
            </a:r>
            <a:r>
              <a:rPr lang="en-US" altLang="zh-CN" dirty="0"/>
              <a:t>-</a:t>
            </a:r>
            <a:r>
              <a:rPr lang="zh-CN" altLang="en-US" dirty="0"/>
              <a:t>阿里巴巴普惠体</a:t>
            </a:r>
            <a:r>
              <a:rPr lang="en-US" altLang="zh-CN" dirty="0"/>
              <a:t>20</a:t>
            </a:r>
            <a:r>
              <a:rPr lang="zh-CN" altLang="en-US" dirty="0"/>
              <a:t>号</a:t>
            </a:r>
            <a:endParaRPr lang="zh-CN" altLang="en-US" dirty="0"/>
          </a:p>
        </p:txBody>
      </p:sp>
      <p:sp>
        <p:nvSpPr>
          <p:cNvPr id="6" name="文本占位符 11"/>
          <p:cNvSpPr>
            <a:spLocks noGrp="1"/>
          </p:cNvSpPr>
          <p:nvPr>
            <p:ph type="body" sz="quarter" idx="11" hasCustomPrompt="1"/>
          </p:nvPr>
        </p:nvSpPr>
        <p:spPr>
          <a:xfrm>
            <a:off x="710880" y="1628517"/>
            <a:ext cx="10748057" cy="3922461"/>
          </a:xfrm>
          <a:prstGeom prst="rect">
            <a:avLst/>
          </a:prstGeom>
        </p:spPr>
        <p:txBody>
          <a:bodyPr/>
          <a:lstStyle>
            <a:lvl1pPr marL="360045" indent="-360045">
              <a:lnSpc>
                <a:spcPct val="150000"/>
              </a:lnSpc>
              <a:buClr>
                <a:srgbClr val="404040"/>
              </a:buClr>
              <a:buSzPct val="85000"/>
              <a:buFont typeface="Wingdings" panose="05000000000000000000" pitchFamily="2" charset="2"/>
              <a:buChar char="l"/>
              <a:defRPr lang="zh-CN" altLang="en-US" sz="16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1pPr>
            <a:lvl2pPr marL="719455" indent="-358775">
              <a:buFont typeface="Wingdings" panose="05000000000000000000" pitchFamily="2" charset="2"/>
              <a:buChar char="l"/>
              <a:defRPr lang="en-US" altLang="zh-CN" sz="14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2pPr>
            <a:lvl3pPr marL="1079500" indent="-358775">
              <a:buFont typeface="Wingdings" panose="05000000000000000000" pitchFamily="2" charset="2"/>
              <a:buChar char="l"/>
              <a:defRPr lang="zh-CN" altLang="en-US" sz="14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3pPr>
          </a:lstStyle>
          <a:p>
            <a:pPr lvl="0"/>
            <a:r>
              <a:rPr lang="zh-CN" altLang="en-US" dirty="0"/>
              <a:t>此处以罗列的方式表达</a:t>
            </a:r>
            <a:r>
              <a:rPr lang="en-US" altLang="zh-CN" dirty="0"/>
              <a:t>XXX</a:t>
            </a:r>
            <a:r>
              <a:rPr lang="zh-CN" altLang="en-US" dirty="0"/>
              <a:t>技术特性</a:t>
            </a:r>
            <a:r>
              <a:rPr lang="en-US" altLang="zh-CN" dirty="0"/>
              <a:t>/</a:t>
            </a:r>
            <a:r>
              <a:rPr lang="zh-CN" altLang="en-US" dirty="0"/>
              <a:t>要点等</a:t>
            </a:r>
            <a:endParaRPr lang="en-US" altLang="zh-CN" dirty="0"/>
          </a:p>
          <a:p>
            <a:pPr marL="720090" lvl="1" indent="-360045" algn="l" rtl="0" eaLnBrk="0" fontAlgn="base" hangingPunct="0">
              <a:lnSpc>
                <a:spcPct val="150000"/>
              </a:lnSpc>
              <a:spcBef>
                <a:spcPct val="20000"/>
              </a:spcBef>
              <a:spcAft>
                <a:spcPct val="0"/>
              </a:spcAft>
              <a:buClr>
                <a:srgbClr val="404040"/>
              </a:buClr>
              <a:buSzPct val="85000"/>
              <a:buFont typeface="Wingdings" panose="05000000000000000000" pitchFamily="2" charset="2"/>
              <a:buChar char="p"/>
            </a:pPr>
            <a:r>
              <a:rPr lang="zh-CN" altLang="en-US" dirty="0"/>
              <a:t>技术特性</a:t>
            </a:r>
            <a:r>
              <a:rPr lang="en-US" altLang="zh-CN" dirty="0"/>
              <a:t>1</a:t>
            </a:r>
            <a:endParaRPr lang="en-US" altLang="zh-CN" dirty="0"/>
          </a:p>
          <a:p>
            <a:pPr marL="720090" lvl="1" indent="-360045" algn="l" rtl="0" eaLnBrk="0" fontAlgn="base" hangingPunct="0">
              <a:lnSpc>
                <a:spcPct val="150000"/>
              </a:lnSpc>
              <a:spcBef>
                <a:spcPct val="20000"/>
              </a:spcBef>
              <a:spcAft>
                <a:spcPct val="0"/>
              </a:spcAft>
              <a:buClr>
                <a:srgbClr val="404040"/>
              </a:buClr>
              <a:buSzPct val="85000"/>
              <a:buFont typeface="Wingdings" panose="05000000000000000000" pitchFamily="2" charset="2"/>
              <a:buChar char="p"/>
            </a:pPr>
            <a:r>
              <a:rPr lang="zh-CN" altLang="en-US" dirty="0"/>
              <a:t>技术特性</a:t>
            </a:r>
            <a:r>
              <a:rPr lang="en-US" altLang="zh-CN" dirty="0"/>
              <a:t>2</a:t>
            </a:r>
            <a:endParaRPr lang="en-US" altLang="zh-CN" dirty="0"/>
          </a:p>
          <a:p>
            <a:pPr marL="1079500" lvl="2" indent="-358775" algn="l" rtl="0" eaLnBrk="0" fontAlgn="base" hangingPunct="0">
              <a:lnSpc>
                <a:spcPct val="150000"/>
              </a:lnSpc>
              <a:spcBef>
                <a:spcPct val="20000"/>
              </a:spcBef>
              <a:spcAft>
                <a:spcPct val="0"/>
              </a:spcAft>
              <a:buClr>
                <a:srgbClr val="404040"/>
              </a:buClr>
              <a:buSzPct val="85000"/>
            </a:pPr>
            <a:r>
              <a:rPr lang="zh-CN" altLang="en-US" dirty="0"/>
              <a:t>要点</a:t>
            </a:r>
            <a:r>
              <a:rPr lang="en-US" altLang="zh-CN" dirty="0"/>
              <a:t>1</a:t>
            </a:r>
            <a:endParaRPr lang="en-US" altLang="zh-CN" dirty="0"/>
          </a:p>
          <a:p>
            <a:pPr marL="1079500" lvl="2" indent="-358775" algn="l" rtl="0" eaLnBrk="0" fontAlgn="base" hangingPunct="0">
              <a:lnSpc>
                <a:spcPct val="150000"/>
              </a:lnSpc>
              <a:spcBef>
                <a:spcPct val="20000"/>
              </a:spcBef>
              <a:spcAft>
                <a:spcPct val="0"/>
              </a:spcAft>
              <a:buClr>
                <a:srgbClr val="404040"/>
              </a:buClr>
              <a:buSzPct val="85000"/>
            </a:pPr>
            <a:r>
              <a:rPr lang="zh-CN" altLang="en-US" dirty="0"/>
              <a:t>要点</a:t>
            </a:r>
            <a:r>
              <a:rPr lang="en-US" altLang="zh-CN" dirty="0"/>
              <a:t>2</a:t>
            </a:r>
            <a:endParaRPr lang="zh-CN"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image" Target="../media/image1.png"/><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_rels/slideMaster3.xml.rels><?xml version="1.0" encoding="UTF-8" standalone="yes"?>
<Relationships xmlns="http://schemas.openxmlformats.org/package/2006/relationships"><Relationship Id="rId4" Type="http://schemas.openxmlformats.org/officeDocument/2006/relationships/theme" Target="../theme/theme3.xml"/><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3.xml"/></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4.xml"/></Relationships>
</file>

<file path=ppt/slideMasters/_rels/slideMaster5.xml.rels><?xml version="1.0" encoding="UTF-8" standalone="yes"?>
<Relationships xmlns="http://schemas.openxmlformats.org/package/2006/relationships"><Relationship Id="rId2" Type="http://schemas.openxmlformats.org/officeDocument/2006/relationships/theme" Target="../theme/theme5.xml"/><Relationship Id="rId1" Type="http://schemas.openxmlformats.org/officeDocument/2006/relationships/slideLayout" Target="../slideLayouts/slideLayout5.xml"/></Relationships>
</file>

<file path=ppt/slideMasters/_rels/slideMaster6.xml.rels><?xml version="1.0" encoding="UTF-8" standalone="yes"?>
<Relationships xmlns="http://schemas.openxmlformats.org/package/2006/relationships"><Relationship Id="rId9" Type="http://schemas.openxmlformats.org/officeDocument/2006/relationships/slideLayout" Target="../slideLayouts/slideLayout14.xml"/><Relationship Id="rId8" Type="http://schemas.openxmlformats.org/officeDocument/2006/relationships/slideLayout" Target="../slideLayouts/slideLayout13.xml"/><Relationship Id="rId7" Type="http://schemas.openxmlformats.org/officeDocument/2006/relationships/slideLayout" Target="../slideLayouts/slideLayout12.xml"/><Relationship Id="rId6" Type="http://schemas.openxmlformats.org/officeDocument/2006/relationships/slideLayout" Target="../slideLayouts/slideLayout11.xml"/><Relationship Id="rId5" Type="http://schemas.openxmlformats.org/officeDocument/2006/relationships/slideLayout" Target="../slideLayouts/slideLayout10.xml"/><Relationship Id="rId4" Type="http://schemas.openxmlformats.org/officeDocument/2006/relationships/slideLayout" Target="../slideLayouts/slideLayout9.xml"/><Relationship Id="rId3" Type="http://schemas.openxmlformats.org/officeDocument/2006/relationships/slideLayout" Target="../slideLayouts/slideLayout8.xml"/><Relationship Id="rId2" Type="http://schemas.openxmlformats.org/officeDocument/2006/relationships/slideLayout" Target="../slideLayouts/slideLayout7.xml"/><Relationship Id="rId18" Type="http://schemas.openxmlformats.org/officeDocument/2006/relationships/theme" Target="../theme/theme6.xml"/><Relationship Id="rId17" Type="http://schemas.openxmlformats.org/officeDocument/2006/relationships/image" Target="../media/image7.svg"/><Relationship Id="rId16" Type="http://schemas.openxmlformats.org/officeDocument/2006/relationships/image" Target="../media/image6.png"/><Relationship Id="rId15" Type="http://schemas.openxmlformats.org/officeDocument/2006/relationships/slideLayout" Target="../slideLayouts/slideLayout20.xml"/><Relationship Id="rId14" Type="http://schemas.openxmlformats.org/officeDocument/2006/relationships/slideLayout" Target="../slideLayouts/slideLayout19.xml"/><Relationship Id="rId13" Type="http://schemas.openxmlformats.org/officeDocument/2006/relationships/slideLayout" Target="../slideLayouts/slideLayout18.xml"/><Relationship Id="rId12" Type="http://schemas.openxmlformats.org/officeDocument/2006/relationships/slideLayout" Target="../slideLayouts/slideLayout17.xml"/><Relationship Id="rId11" Type="http://schemas.openxmlformats.org/officeDocument/2006/relationships/slideLayout" Target="../slideLayouts/slideLayout16.xml"/><Relationship Id="rId10" Type="http://schemas.openxmlformats.org/officeDocument/2006/relationships/slideLayout" Target="../slideLayouts/slideLayout15.xml"/><Relationship Id="rId1" Type="http://schemas.openxmlformats.org/officeDocument/2006/relationships/slideLayout" Target="../slideLayouts/slideLayout6.xml"/></Relationships>
</file>

<file path=ppt/slideMasters/_rels/slideMaster7.xml.rels><?xml version="1.0" encoding="UTF-8" standalone="yes"?>
<Relationships xmlns="http://schemas.openxmlformats.org/package/2006/relationships"><Relationship Id="rId3" Type="http://schemas.openxmlformats.org/officeDocument/2006/relationships/theme" Target="../theme/theme7.xml"/><Relationship Id="rId2" Type="http://schemas.openxmlformats.org/officeDocument/2006/relationships/image" Target="../media/image8.png"/><Relationship Id="rId1" Type="http://schemas.openxmlformats.org/officeDocument/2006/relationships/slideLayout" Target="../slideLayouts/slideLayout21.xml"/></Relationships>
</file>

<file path=ppt/slideMasters/_rels/slideMaster8.xml.rels><?xml version="1.0" encoding="UTF-8" standalone="yes"?>
<Relationships xmlns="http://schemas.openxmlformats.org/package/2006/relationships"><Relationship Id="rId9" Type="http://schemas.openxmlformats.org/officeDocument/2006/relationships/slideLayout" Target="../slideLayouts/slideLayout30.xml"/><Relationship Id="rId8" Type="http://schemas.openxmlformats.org/officeDocument/2006/relationships/slideLayout" Target="../slideLayouts/slideLayout29.xml"/><Relationship Id="rId7" Type="http://schemas.openxmlformats.org/officeDocument/2006/relationships/slideLayout" Target="../slideLayouts/slideLayout28.xml"/><Relationship Id="rId6" Type="http://schemas.openxmlformats.org/officeDocument/2006/relationships/slideLayout" Target="../slideLayouts/slideLayout27.xml"/><Relationship Id="rId5" Type="http://schemas.openxmlformats.org/officeDocument/2006/relationships/slideLayout" Target="../slideLayouts/slideLayout26.xml"/><Relationship Id="rId4" Type="http://schemas.openxmlformats.org/officeDocument/2006/relationships/slideLayout" Target="../slideLayouts/slideLayout25.xml"/><Relationship Id="rId3" Type="http://schemas.openxmlformats.org/officeDocument/2006/relationships/slideLayout" Target="../slideLayouts/slideLayout24.xml"/><Relationship Id="rId2" Type="http://schemas.openxmlformats.org/officeDocument/2006/relationships/slideLayout" Target="../slideLayouts/slideLayout23.xml"/><Relationship Id="rId18" Type="http://schemas.openxmlformats.org/officeDocument/2006/relationships/theme" Target="../theme/theme8.xml"/><Relationship Id="rId17" Type="http://schemas.openxmlformats.org/officeDocument/2006/relationships/image" Target="../media/image7.svg"/><Relationship Id="rId16" Type="http://schemas.openxmlformats.org/officeDocument/2006/relationships/image" Target="../media/image6.png"/><Relationship Id="rId15" Type="http://schemas.openxmlformats.org/officeDocument/2006/relationships/slideLayout" Target="../slideLayouts/slideLayout36.xml"/><Relationship Id="rId14" Type="http://schemas.openxmlformats.org/officeDocument/2006/relationships/slideLayout" Target="../slideLayouts/slideLayout35.xml"/><Relationship Id="rId13" Type="http://schemas.openxmlformats.org/officeDocument/2006/relationships/slideLayout" Target="../slideLayouts/slideLayout34.xml"/><Relationship Id="rId12" Type="http://schemas.openxmlformats.org/officeDocument/2006/relationships/slideLayout" Target="../slideLayouts/slideLayout33.xml"/><Relationship Id="rId11" Type="http://schemas.openxmlformats.org/officeDocument/2006/relationships/slideLayout" Target="../slideLayouts/slideLayout32.xml"/><Relationship Id="rId10" Type="http://schemas.openxmlformats.org/officeDocument/2006/relationships/slideLayout" Target="../slideLayouts/slideLayout31.xml"/><Relationship Id="rId1"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 name="六边形 29"/>
          <p:cNvSpPr/>
          <p:nvPr userDrawn="1"/>
        </p:nvSpPr>
        <p:spPr>
          <a:xfrm rot="5400000">
            <a:off x="8672366" y="-244234"/>
            <a:ext cx="1034350" cy="1136649"/>
          </a:xfrm>
          <a:custGeom>
            <a:avLst/>
            <a:gdLst>
              <a:gd name="connsiteX0" fmla="*/ 0 w 1318512"/>
              <a:gd name="connsiteY0" fmla="*/ 568325 h 1136649"/>
              <a:gd name="connsiteX1" fmla="*/ 284162 w 1318512"/>
              <a:gd name="connsiteY1" fmla="*/ 0 h 1136649"/>
              <a:gd name="connsiteX2" fmla="*/ 1034350 w 1318512"/>
              <a:gd name="connsiteY2" fmla="*/ 0 h 1136649"/>
              <a:gd name="connsiteX3" fmla="*/ 1318512 w 1318512"/>
              <a:gd name="connsiteY3" fmla="*/ 568325 h 1136649"/>
              <a:gd name="connsiteX4" fmla="*/ 1034350 w 1318512"/>
              <a:gd name="connsiteY4" fmla="*/ 1136649 h 1136649"/>
              <a:gd name="connsiteX5" fmla="*/ 284162 w 1318512"/>
              <a:gd name="connsiteY5" fmla="*/ 1136649 h 1136649"/>
              <a:gd name="connsiteX6" fmla="*/ 0 w 1318512"/>
              <a:gd name="connsiteY6" fmla="*/ 568325 h 1136649"/>
              <a:gd name="connsiteX0-1" fmla="*/ 0 w 1034350"/>
              <a:gd name="connsiteY0-2" fmla="*/ 1136649 h 1136649"/>
              <a:gd name="connsiteX1-3" fmla="*/ 0 w 1034350"/>
              <a:gd name="connsiteY1-4" fmla="*/ 0 h 1136649"/>
              <a:gd name="connsiteX2-5" fmla="*/ 750188 w 1034350"/>
              <a:gd name="connsiteY2-6" fmla="*/ 0 h 1136649"/>
              <a:gd name="connsiteX3-7" fmla="*/ 1034350 w 1034350"/>
              <a:gd name="connsiteY3-8" fmla="*/ 568325 h 1136649"/>
              <a:gd name="connsiteX4-9" fmla="*/ 750188 w 1034350"/>
              <a:gd name="connsiteY4-10" fmla="*/ 1136649 h 1136649"/>
              <a:gd name="connsiteX5-11" fmla="*/ 0 w 1034350"/>
              <a:gd name="connsiteY5-12" fmla="*/ 1136649 h 113664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1034350" h="1136649">
                <a:moveTo>
                  <a:pt x="0" y="1136649"/>
                </a:moveTo>
                <a:lnTo>
                  <a:pt x="0" y="0"/>
                </a:lnTo>
                <a:lnTo>
                  <a:pt x="750188" y="0"/>
                </a:lnTo>
                <a:lnTo>
                  <a:pt x="1034350" y="568325"/>
                </a:lnTo>
                <a:lnTo>
                  <a:pt x="750188" y="1136649"/>
                </a:lnTo>
                <a:lnTo>
                  <a:pt x="0" y="1136649"/>
                </a:lnTo>
                <a:close/>
              </a:path>
            </a:pathLst>
          </a:cu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1" name="六边形 30"/>
          <p:cNvSpPr/>
          <p:nvPr userDrawn="1"/>
        </p:nvSpPr>
        <p:spPr>
          <a:xfrm rot="5400000">
            <a:off x="9521078" y="753888"/>
            <a:ext cx="523072" cy="450925"/>
          </a:xfrm>
          <a:prstGeom prst="hexagon">
            <a:avLst/>
          </a:prstGeom>
          <a:solidFill>
            <a:srgbClr val="49504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2" name="六边形 31"/>
          <p:cNvSpPr/>
          <p:nvPr userDrawn="1"/>
        </p:nvSpPr>
        <p:spPr>
          <a:xfrm rot="5400000">
            <a:off x="8027944" y="996957"/>
            <a:ext cx="523072" cy="450925"/>
          </a:xfrm>
          <a:prstGeom prst="hexagon">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3" name="六边形 32"/>
          <p:cNvSpPr/>
          <p:nvPr userDrawn="1"/>
        </p:nvSpPr>
        <p:spPr>
          <a:xfrm rot="5400000">
            <a:off x="10287577" y="140894"/>
            <a:ext cx="196767" cy="169627"/>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4" name="六边形 33"/>
          <p:cNvSpPr/>
          <p:nvPr userDrawn="1"/>
        </p:nvSpPr>
        <p:spPr>
          <a:xfrm rot="5400000">
            <a:off x="3684719" y="893697"/>
            <a:ext cx="886529" cy="764250"/>
          </a:xfrm>
          <a:prstGeom prst="hexagon">
            <a:avLst/>
          </a:prstGeom>
          <a:noFill/>
          <a:ln w="9525">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5" name="六边形 34"/>
          <p:cNvSpPr/>
          <p:nvPr userDrawn="1"/>
        </p:nvSpPr>
        <p:spPr>
          <a:xfrm rot="5400000">
            <a:off x="11266257" y="1225116"/>
            <a:ext cx="206955" cy="178410"/>
          </a:xfrm>
          <a:prstGeom prst="hexagon">
            <a:avLst/>
          </a:prstGeom>
          <a:noFill/>
          <a:ln w="9525">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6" name="六边形 35"/>
          <p:cNvSpPr/>
          <p:nvPr userDrawn="1"/>
        </p:nvSpPr>
        <p:spPr>
          <a:xfrm rot="5400000">
            <a:off x="918490" y="676500"/>
            <a:ext cx="206955" cy="178410"/>
          </a:xfrm>
          <a:prstGeom prst="hexagon">
            <a:avLst/>
          </a:prstGeom>
          <a:solidFill>
            <a:srgbClr val="AD2B2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7" name="六边形 36"/>
          <p:cNvSpPr/>
          <p:nvPr userDrawn="1"/>
        </p:nvSpPr>
        <p:spPr>
          <a:xfrm rot="5400000">
            <a:off x="4564916" y="775592"/>
            <a:ext cx="369001" cy="318105"/>
          </a:xfrm>
          <a:prstGeom prst="hexagon">
            <a:avLst/>
          </a:prstGeom>
          <a:solidFill>
            <a:schemeClr val="bg1">
              <a:lumMod val="9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3" name="直线连接符 2"/>
          <p:cNvCxnSpPr/>
          <p:nvPr userDrawn="1"/>
        </p:nvCxnSpPr>
        <p:spPr>
          <a:xfrm>
            <a:off x="9997213" y="1131213"/>
            <a:ext cx="647089" cy="39664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1" name="直线连接符 40"/>
          <p:cNvCxnSpPr/>
          <p:nvPr userDrawn="1"/>
        </p:nvCxnSpPr>
        <p:spPr>
          <a:xfrm>
            <a:off x="3898416" y="466240"/>
            <a:ext cx="691948" cy="36631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13" name="图片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3018" y="5296483"/>
            <a:ext cx="3565964" cy="582073"/>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Lst>
  <p:txStyles>
    <p:titleStyle>
      <a:lvl1pPr algn="ctr" rtl="0" eaLnBrk="0" fontAlgn="base" hangingPunct="0">
        <a:spcBef>
          <a:spcPct val="0"/>
        </a:spcBef>
        <a:spcAft>
          <a:spcPct val="0"/>
        </a:spcAft>
        <a:defRPr sz="5865" kern="1200">
          <a:solidFill>
            <a:schemeClr val="tx1"/>
          </a:solidFill>
          <a:latin typeface="+mj-lt"/>
          <a:ea typeface="+mj-ea"/>
          <a:cs typeface="+mj-cs"/>
        </a:defRPr>
      </a:lvl1pPr>
      <a:lvl2pPr algn="ctr" rtl="0" eaLnBrk="0" fontAlgn="base" hangingPunct="0">
        <a:spcBef>
          <a:spcPct val="0"/>
        </a:spcBef>
        <a:spcAft>
          <a:spcPct val="0"/>
        </a:spcAft>
        <a:defRPr sz="5865">
          <a:solidFill>
            <a:schemeClr val="tx1"/>
          </a:solidFill>
          <a:latin typeface="Calibri" panose="020F0502020204030204" pitchFamily="34" charset="0"/>
          <a:ea typeface="黑体" panose="02010609060101010101" pitchFamily="49" charset="-122"/>
        </a:defRPr>
      </a:lvl2pPr>
      <a:lvl3pPr algn="ctr" rtl="0" eaLnBrk="0" fontAlgn="base" hangingPunct="0">
        <a:spcBef>
          <a:spcPct val="0"/>
        </a:spcBef>
        <a:spcAft>
          <a:spcPct val="0"/>
        </a:spcAft>
        <a:defRPr sz="5865">
          <a:solidFill>
            <a:schemeClr val="tx1"/>
          </a:solidFill>
          <a:latin typeface="Calibri" panose="020F0502020204030204" pitchFamily="34" charset="0"/>
          <a:ea typeface="黑体" panose="02010609060101010101" pitchFamily="49" charset="-122"/>
        </a:defRPr>
      </a:lvl3pPr>
      <a:lvl4pPr algn="ctr" rtl="0" eaLnBrk="0" fontAlgn="base" hangingPunct="0">
        <a:spcBef>
          <a:spcPct val="0"/>
        </a:spcBef>
        <a:spcAft>
          <a:spcPct val="0"/>
        </a:spcAft>
        <a:defRPr sz="5865">
          <a:solidFill>
            <a:schemeClr val="tx1"/>
          </a:solidFill>
          <a:latin typeface="Calibri" panose="020F0502020204030204" pitchFamily="34" charset="0"/>
          <a:ea typeface="黑体" panose="02010609060101010101" pitchFamily="49" charset="-122"/>
        </a:defRPr>
      </a:lvl4pPr>
      <a:lvl5pPr algn="ctr" rtl="0" eaLnBrk="0" fontAlgn="base" hangingPunct="0">
        <a:spcBef>
          <a:spcPct val="0"/>
        </a:spcBef>
        <a:spcAft>
          <a:spcPct val="0"/>
        </a:spcAft>
        <a:defRPr sz="5865">
          <a:solidFill>
            <a:schemeClr val="tx1"/>
          </a:solidFill>
          <a:latin typeface="Calibri" panose="020F0502020204030204" pitchFamily="34" charset="0"/>
          <a:ea typeface="黑体" panose="02010609060101010101" pitchFamily="49" charset="-122"/>
        </a:defRPr>
      </a:lvl5pPr>
      <a:lvl6pPr marL="609600" algn="ctr" rtl="0" fontAlgn="base">
        <a:spcBef>
          <a:spcPct val="0"/>
        </a:spcBef>
        <a:spcAft>
          <a:spcPct val="0"/>
        </a:spcAft>
        <a:defRPr sz="5865">
          <a:solidFill>
            <a:schemeClr val="tx1"/>
          </a:solidFill>
          <a:latin typeface="Calibri" panose="020F0502020204030204" pitchFamily="34" charset="0"/>
          <a:ea typeface="宋体" panose="02010600030101010101" pitchFamily="2" charset="-122"/>
        </a:defRPr>
      </a:lvl6pPr>
      <a:lvl7pPr marL="1219200" algn="ctr" rtl="0" fontAlgn="base">
        <a:spcBef>
          <a:spcPct val="0"/>
        </a:spcBef>
        <a:spcAft>
          <a:spcPct val="0"/>
        </a:spcAft>
        <a:defRPr sz="5865">
          <a:solidFill>
            <a:schemeClr val="tx1"/>
          </a:solidFill>
          <a:latin typeface="Calibri" panose="020F0502020204030204" pitchFamily="34" charset="0"/>
          <a:ea typeface="宋体" panose="02010600030101010101" pitchFamily="2" charset="-122"/>
        </a:defRPr>
      </a:lvl7pPr>
      <a:lvl8pPr marL="1828800" algn="ctr" rtl="0" fontAlgn="base">
        <a:spcBef>
          <a:spcPct val="0"/>
        </a:spcBef>
        <a:spcAft>
          <a:spcPct val="0"/>
        </a:spcAft>
        <a:defRPr sz="5865">
          <a:solidFill>
            <a:schemeClr val="tx1"/>
          </a:solidFill>
          <a:latin typeface="Calibri" panose="020F0502020204030204" pitchFamily="34" charset="0"/>
          <a:ea typeface="宋体" panose="02010600030101010101" pitchFamily="2" charset="-122"/>
        </a:defRPr>
      </a:lvl8pPr>
      <a:lvl9pPr marL="2438400" algn="ctr" rtl="0" fontAlgn="base">
        <a:spcBef>
          <a:spcPct val="0"/>
        </a:spcBef>
        <a:spcAft>
          <a:spcPct val="0"/>
        </a:spcAft>
        <a:defRPr sz="5865">
          <a:solidFill>
            <a:schemeClr val="tx1"/>
          </a:solidFill>
          <a:latin typeface="Calibri" panose="020F0502020204030204" pitchFamily="34" charset="0"/>
          <a:ea typeface="宋体" panose="02010600030101010101" pitchFamily="2" charset="-122"/>
        </a:defRPr>
      </a:lvl9pPr>
    </p:titleStyle>
    <p:bodyStyle>
      <a:lvl1pPr marL="457200" indent="-457200" algn="l" rtl="0" eaLnBrk="0" fontAlgn="base" hangingPunct="0">
        <a:spcBef>
          <a:spcPct val="20000"/>
        </a:spcBef>
        <a:spcAft>
          <a:spcPct val="0"/>
        </a:spcAft>
        <a:buFont typeface="Arial" panose="020B0604020202020204" pitchFamily="34" charset="0"/>
        <a:buChar char="•"/>
        <a:defRPr sz="4265" kern="1200">
          <a:solidFill>
            <a:schemeClr val="tx1"/>
          </a:solidFill>
          <a:latin typeface="+mn-lt"/>
          <a:ea typeface="+mn-ea"/>
          <a:cs typeface="+mn-cs"/>
        </a:defRPr>
      </a:lvl1pPr>
      <a:lvl2pPr marL="990600" indent="-381000" algn="l" rtl="0" eaLnBrk="0" fontAlgn="base" hangingPunct="0">
        <a:spcBef>
          <a:spcPct val="20000"/>
        </a:spcBef>
        <a:spcAft>
          <a:spcPct val="0"/>
        </a:spcAft>
        <a:buFont typeface="Arial" panose="020B0604020202020204" pitchFamily="34" charset="0"/>
        <a:buChar char="–"/>
        <a:defRPr sz="3735" kern="1200">
          <a:solidFill>
            <a:schemeClr val="tx1"/>
          </a:solidFill>
          <a:latin typeface="+mn-lt"/>
          <a:ea typeface="+mn-ea"/>
          <a:cs typeface="+mn-cs"/>
        </a:defRPr>
      </a:lvl2pPr>
      <a:lvl3pPr marL="1524000" indent="-3048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p:bodyStyle>
    <p:other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1" name="矩形 10"/>
          <p:cNvSpPr/>
          <p:nvPr userDrawn="1"/>
        </p:nvSpPr>
        <p:spPr bwMode="auto">
          <a:xfrm>
            <a:off x="10890251" y="6786000"/>
            <a:ext cx="1301749" cy="72000"/>
          </a:xfrm>
          <a:prstGeom prst="rect">
            <a:avLst/>
          </a:prstGeom>
          <a:solidFill>
            <a:srgbClr val="49504F"/>
          </a:solidFill>
          <a:ln w="9525" cap="flat" cmpd="sng" algn="ctr">
            <a:noFill/>
            <a:prstDash val="solid"/>
            <a:round/>
            <a:headEnd type="none" w="med" len="med"/>
            <a:tailEnd type="none" w="med" len="med"/>
          </a:ln>
          <a:effectLst/>
        </p:spPr>
        <p:txBody>
          <a:bodyPr/>
          <a:lstStyle/>
          <a:p>
            <a:pPr>
              <a:buFont typeface="Arial" panose="020B0604020202020204" pitchFamily="34" charset="0"/>
              <a:buNone/>
              <a:defRPr/>
            </a:pPr>
            <a:endParaRPr lang="zh-CN" altLang="en-US" sz="2400">
              <a:latin typeface="Segoe UI" panose="020B0502040204020203" pitchFamily="34" charset="0"/>
              <a:ea typeface="微软雅黑" panose="020B0503020204020204" pitchFamily="34" charset="-122"/>
            </a:endParaRPr>
          </a:p>
        </p:txBody>
      </p:sp>
      <p:sp>
        <p:nvSpPr>
          <p:cNvPr id="22" name="矩形 22"/>
          <p:cNvSpPr>
            <a:spLocks noChangeArrowheads="1"/>
          </p:cNvSpPr>
          <p:nvPr userDrawn="1"/>
        </p:nvSpPr>
        <p:spPr bwMode="auto">
          <a:xfrm>
            <a:off x="1" y="6786000"/>
            <a:ext cx="10818284" cy="72000"/>
          </a:xfrm>
          <a:prstGeom prst="rect">
            <a:avLst/>
          </a:prstGeom>
          <a:solidFill>
            <a:srgbClr val="AD2B26"/>
          </a:solidFill>
          <a:ln>
            <a:noFill/>
          </a:ln>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defRPr/>
            </a:pPr>
            <a:endParaRPr lang="zh-CN" altLang="en-US" sz="2400" dirty="0">
              <a:latin typeface="Segoe UI" panose="020B0502040204020203" pitchFamily="34" charset="0"/>
              <a:ea typeface="微软雅黑" panose="020B0503020204020204" pitchFamily="34" charset="-122"/>
            </a:endParaRPr>
          </a:p>
        </p:txBody>
      </p:sp>
      <p:grpSp>
        <p:nvGrpSpPr>
          <p:cNvPr id="5" name="组合 4"/>
          <p:cNvGrpSpPr/>
          <p:nvPr userDrawn="1"/>
        </p:nvGrpSpPr>
        <p:grpSpPr>
          <a:xfrm>
            <a:off x="2126595" y="2260317"/>
            <a:ext cx="2280944" cy="1168683"/>
            <a:chOff x="1984355" y="1223746"/>
            <a:chExt cx="2280944" cy="1168683"/>
          </a:xfrm>
        </p:grpSpPr>
        <p:sp>
          <p:nvSpPr>
            <p:cNvPr id="20" name="文本框 19"/>
            <p:cNvSpPr txBox="1"/>
            <p:nvPr/>
          </p:nvSpPr>
          <p:spPr>
            <a:xfrm>
              <a:off x="2549296" y="1223746"/>
              <a:ext cx="1245854" cy="738664"/>
            </a:xfrm>
            <a:prstGeom prst="rect">
              <a:avLst/>
            </a:prstGeom>
            <a:noFill/>
            <a:ln>
              <a:noFill/>
            </a:ln>
          </p:spPr>
          <p:txBody>
            <a:bodyPr wrap="none" rtlCol="0">
              <a:spAutoFit/>
            </a:bodyPr>
            <a:lstStyle/>
            <a:p>
              <a:pPr algn="ctr"/>
              <a:r>
                <a:rPr lang="zh-CN" altLang="en-US" sz="4200" b="1" i="0" dirty="0">
                  <a:latin typeface="Alibaba PuHuiTi B" pitchFamily="18" charset="-122"/>
                  <a:ea typeface="Alibaba PuHuiTi B" pitchFamily="18" charset="-122"/>
                  <a:cs typeface="Alibaba PuHuiTi B" pitchFamily="18" charset="-122"/>
                </a:rPr>
                <a:t>目录</a:t>
              </a:r>
              <a:endParaRPr lang="zh-CN" altLang="en-US" sz="4200" b="1" i="0" dirty="0">
                <a:latin typeface="Alibaba PuHuiTi B" pitchFamily="18" charset="-122"/>
                <a:ea typeface="Alibaba PuHuiTi B" pitchFamily="18" charset="-122"/>
                <a:cs typeface="Alibaba PuHuiTi B" pitchFamily="18" charset="-122"/>
              </a:endParaRPr>
            </a:p>
          </p:txBody>
        </p:sp>
        <p:sp>
          <p:nvSpPr>
            <p:cNvPr id="21" name="文本框 20"/>
            <p:cNvSpPr txBox="1"/>
            <p:nvPr/>
          </p:nvSpPr>
          <p:spPr>
            <a:xfrm>
              <a:off x="1984355" y="1869209"/>
              <a:ext cx="1833941" cy="523220"/>
            </a:xfrm>
            <a:prstGeom prst="rect">
              <a:avLst/>
            </a:prstGeom>
            <a:noFill/>
            <a:ln>
              <a:noFill/>
            </a:ln>
          </p:spPr>
          <p:txBody>
            <a:bodyPr wrap="square" rtlCol="0">
              <a:spAutoFit/>
            </a:bodyPr>
            <a:lstStyle/>
            <a:p>
              <a:pPr algn="ctr"/>
              <a:r>
                <a:rPr lang="en-US" altLang="zh-CN" sz="2800" dirty="0">
                  <a:solidFill>
                    <a:schemeClr val="bg1">
                      <a:lumMod val="85000"/>
                    </a:schemeClr>
                  </a:solidFill>
                  <a:latin typeface="Verdana" panose="020B0604030504040204" pitchFamily="34" charset="0"/>
                  <a:ea typeface="Verdana" panose="020B0604030504040204" pitchFamily="34" charset="0"/>
                  <a:cs typeface="阿里巴巴普惠体" panose="00020600040101010101" pitchFamily="18" charset="-122"/>
                </a:rPr>
                <a:t>Contents</a:t>
              </a:r>
              <a:endParaRPr lang="zh-CN" altLang="en-US" sz="2800" dirty="0">
                <a:solidFill>
                  <a:schemeClr val="bg1">
                    <a:lumMod val="85000"/>
                  </a:schemeClr>
                </a:solidFill>
                <a:latin typeface="Verdana" panose="020B0604030504040204" pitchFamily="34" charset="0"/>
                <a:ea typeface="阿里巴巴普惠体" panose="00020600040101010101" pitchFamily="18" charset="-122"/>
                <a:cs typeface="阿里巴巴普惠体" panose="00020600040101010101" pitchFamily="18" charset="-122"/>
              </a:endParaRPr>
            </a:p>
          </p:txBody>
        </p:sp>
        <p:cxnSp>
          <p:nvCxnSpPr>
            <p:cNvPr id="23" name="直接连接符 2"/>
            <p:cNvCxnSpPr/>
            <p:nvPr/>
          </p:nvCxnSpPr>
          <p:spPr>
            <a:xfrm>
              <a:off x="4265299" y="1300145"/>
              <a:ext cx="0" cy="1062261"/>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5" name="六边形 24"/>
            <p:cNvSpPr/>
            <p:nvPr/>
          </p:nvSpPr>
          <p:spPr>
            <a:xfrm rot="5400000">
              <a:off x="2142134" y="1404577"/>
              <a:ext cx="437322" cy="377002"/>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6" name="六边形 25"/>
            <p:cNvSpPr/>
            <p:nvPr/>
          </p:nvSpPr>
          <p:spPr>
            <a:xfrm rot="5400000">
              <a:off x="2037082" y="1610051"/>
              <a:ext cx="246109" cy="212163"/>
            </a:xfrm>
            <a:prstGeom prst="hexagon">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Tree>
  </p:cSld>
  <p:clrMap bg1="lt1" tx1="dk1" bg2="lt2" tx2="dk2" accent1="accent1" accent2="accent2" accent3="accent3" accent4="accent4" accent5="accent5" accent6="accent6" hlink="hlink" folHlink="folHlink"/>
  <p:sldLayoutIdLst>
    <p:sldLayoutId id="2147483651" r:id="rId1"/>
  </p:sldLayoutIdLst>
  <p:txStyles>
    <p:titleStyle>
      <a:lvl1pPr algn="l" rtl="0" eaLnBrk="0" fontAlgn="base" hangingPunct="0">
        <a:spcBef>
          <a:spcPct val="0"/>
        </a:spcBef>
        <a:spcAft>
          <a:spcPct val="0"/>
        </a:spcAft>
        <a:defRPr sz="3200" b="1" kern="1200">
          <a:solidFill>
            <a:schemeClr val="tx1"/>
          </a:solidFill>
          <a:latin typeface="黑体" panose="02010609060101010101" pitchFamily="49" charset="-122"/>
          <a:ea typeface="黑体" panose="02010609060101010101" pitchFamily="49" charset="-122"/>
          <a:cs typeface="+mj-cs"/>
        </a:defRPr>
      </a:lvl1pPr>
      <a:lvl2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5pPr>
      <a:lvl6pPr marL="6096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12192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18288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24384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9pPr>
    </p:titleStyle>
    <p:bodyStyle>
      <a:lvl1pPr marL="457200" marR="0" indent="-457200" algn="l" defTabSz="914400" rtl="0" eaLnBrk="0" fontAlgn="base" latinLnBrk="0" hangingPunct="0">
        <a:lnSpc>
          <a:spcPct val="150000"/>
        </a:lnSpc>
        <a:spcBef>
          <a:spcPct val="20000"/>
        </a:spcBef>
        <a:spcAft>
          <a:spcPct val="0"/>
        </a:spcAft>
        <a:buClrTx/>
        <a:buSzTx/>
        <a:buFont typeface="Arial" panose="020B0604020202020204" pitchFamily="34" charset="0"/>
        <a:buChar char="•"/>
        <a:defRPr sz="2400" b="0" i="0" kern="1200">
          <a:solidFill>
            <a:schemeClr val="tx1">
              <a:lumMod val="75000"/>
              <a:lumOff val="25000"/>
            </a:schemeClr>
          </a:solidFill>
          <a:latin typeface="Alibaba PuHuiTi R" pitchFamily="18" charset="-122"/>
          <a:ea typeface="Alibaba PuHuiTi R" pitchFamily="18" charset="-122"/>
          <a:cs typeface="Alibaba PuHuiTi R" pitchFamily="18" charset="-122"/>
        </a:defRPr>
      </a:lvl1pPr>
      <a:lvl2pPr marL="609600" indent="0" algn="l" rtl="0" eaLnBrk="0" fontAlgn="base" hangingPunct="0">
        <a:spcBef>
          <a:spcPct val="20000"/>
        </a:spcBef>
        <a:spcAft>
          <a:spcPct val="0"/>
        </a:spcAft>
        <a:buFont typeface="Arial" panose="020B0604020202020204" pitchFamily="34" charset="0"/>
        <a:buNone/>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p:bodyStyle>
    <p:other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椭圆 3"/>
          <p:cNvSpPr/>
          <p:nvPr userDrawn="1"/>
        </p:nvSpPr>
        <p:spPr>
          <a:xfrm>
            <a:off x="1285029" y="2458684"/>
            <a:ext cx="474473" cy="474473"/>
          </a:xfrm>
          <a:prstGeom prst="ellipse">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11" name="矩形 10"/>
          <p:cNvSpPr/>
          <p:nvPr userDrawn="1"/>
        </p:nvSpPr>
        <p:spPr bwMode="auto">
          <a:xfrm>
            <a:off x="10890251" y="6786000"/>
            <a:ext cx="1301749" cy="72000"/>
          </a:xfrm>
          <a:prstGeom prst="rect">
            <a:avLst/>
          </a:prstGeom>
          <a:solidFill>
            <a:srgbClr val="49504F"/>
          </a:solidFill>
          <a:ln w="9525" cap="flat" cmpd="sng" algn="ctr">
            <a:noFill/>
            <a:prstDash val="solid"/>
            <a:round/>
            <a:headEnd type="none" w="med" len="med"/>
            <a:tailEnd type="none" w="med" len="med"/>
          </a:ln>
          <a:effectLst/>
        </p:spPr>
        <p:txBody>
          <a:bodyPr/>
          <a:lstStyle/>
          <a:p>
            <a:pPr>
              <a:buFont typeface="Arial" panose="020B0604020202020204" pitchFamily="34" charset="0"/>
              <a:buNone/>
              <a:defRPr/>
            </a:pPr>
            <a:endParaRPr lang="zh-CN" altLang="en-US" sz="2400">
              <a:latin typeface="Segoe UI" panose="020B0502040204020203" pitchFamily="34" charset="0"/>
              <a:ea typeface="微软雅黑" panose="020B0503020204020204" pitchFamily="34" charset="-122"/>
            </a:endParaRPr>
          </a:p>
        </p:txBody>
      </p:sp>
      <p:sp>
        <p:nvSpPr>
          <p:cNvPr id="22" name="矩形 22"/>
          <p:cNvSpPr>
            <a:spLocks noChangeArrowheads="1"/>
          </p:cNvSpPr>
          <p:nvPr userDrawn="1"/>
        </p:nvSpPr>
        <p:spPr bwMode="auto">
          <a:xfrm>
            <a:off x="1" y="6786000"/>
            <a:ext cx="10818284" cy="72000"/>
          </a:xfrm>
          <a:prstGeom prst="rect">
            <a:avLst/>
          </a:prstGeom>
          <a:solidFill>
            <a:srgbClr val="AD2B26"/>
          </a:solidFill>
          <a:ln>
            <a:noFill/>
          </a:ln>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defRPr/>
            </a:pPr>
            <a:endParaRPr lang="zh-CN" altLang="en-US" sz="2400" dirty="0">
              <a:latin typeface="Segoe UI" panose="020B0502040204020203" pitchFamily="34" charset="0"/>
              <a:ea typeface="微软雅黑" panose="020B0503020204020204" pitchFamily="34" charset="-122"/>
            </a:endParaRPr>
          </a:p>
        </p:txBody>
      </p:sp>
      <p:sp>
        <p:nvSpPr>
          <p:cNvPr id="20" name="文本框 19"/>
          <p:cNvSpPr txBox="1"/>
          <p:nvPr/>
        </p:nvSpPr>
        <p:spPr>
          <a:xfrm>
            <a:off x="1732839" y="2333175"/>
            <a:ext cx="2307042" cy="738664"/>
          </a:xfrm>
          <a:prstGeom prst="rect">
            <a:avLst/>
          </a:prstGeom>
          <a:noFill/>
          <a:ln>
            <a:noFill/>
          </a:ln>
        </p:spPr>
        <p:txBody>
          <a:bodyPr wrap="none" rtlCol="0">
            <a:spAutoFit/>
          </a:bodyPr>
          <a:lstStyle/>
          <a:p>
            <a:pPr algn="ctr"/>
            <a:r>
              <a:rPr lang="zh-CN" altLang="en-US" sz="4200" b="1" i="0" dirty="0">
                <a:latin typeface="Alibaba PuHuiTi B" pitchFamily="18" charset="-122"/>
                <a:ea typeface="Alibaba PuHuiTi B" pitchFamily="18" charset="-122"/>
                <a:cs typeface="Alibaba PuHuiTi B" pitchFamily="18" charset="-122"/>
              </a:rPr>
              <a:t>学习目标</a:t>
            </a:r>
            <a:endParaRPr lang="zh-CN" altLang="en-US" sz="4200" b="1" i="0" dirty="0">
              <a:latin typeface="Alibaba PuHuiTi B" pitchFamily="18" charset="-122"/>
              <a:ea typeface="Alibaba PuHuiTi B" pitchFamily="18" charset="-122"/>
              <a:cs typeface="Alibaba PuHuiTi B" pitchFamily="18" charset="-122"/>
            </a:endParaRPr>
          </a:p>
        </p:txBody>
      </p:sp>
      <p:sp>
        <p:nvSpPr>
          <p:cNvPr id="21" name="文本框 20"/>
          <p:cNvSpPr txBox="1"/>
          <p:nvPr/>
        </p:nvSpPr>
        <p:spPr>
          <a:xfrm>
            <a:off x="702992" y="2983479"/>
            <a:ext cx="3873724" cy="415498"/>
          </a:xfrm>
          <a:prstGeom prst="rect">
            <a:avLst/>
          </a:prstGeom>
          <a:noFill/>
          <a:ln>
            <a:noFill/>
          </a:ln>
        </p:spPr>
        <p:txBody>
          <a:bodyPr wrap="square" rtlCol="0">
            <a:spAutoFit/>
          </a:bodyPr>
          <a:lstStyle/>
          <a:p>
            <a:pPr algn="ctr"/>
            <a:r>
              <a:rPr lang="en-US" altLang="zh-CN" sz="2100" dirty="0">
                <a:solidFill>
                  <a:schemeClr val="bg1">
                    <a:lumMod val="85000"/>
                  </a:schemeClr>
                </a:solidFill>
                <a:latin typeface="Verdana" panose="020B0604030504040204" pitchFamily="34" charset="0"/>
                <a:ea typeface="Verdana" panose="020B0604030504040204" pitchFamily="34" charset="0"/>
                <a:cs typeface="阿里巴巴普惠体" panose="00020600040101010101" pitchFamily="18" charset="-122"/>
              </a:rPr>
              <a:t>Learning</a:t>
            </a:r>
            <a:r>
              <a:rPr lang="zh-CN" altLang="en-US" sz="2100" dirty="0">
                <a:solidFill>
                  <a:schemeClr val="bg1">
                    <a:lumMod val="85000"/>
                  </a:schemeClr>
                </a:solidFill>
                <a:latin typeface="Verdana" panose="020B0604030504040204" pitchFamily="34" charset="0"/>
                <a:ea typeface="Verdana" panose="020B0604030504040204" pitchFamily="34" charset="0"/>
                <a:cs typeface="阿里巴巴普惠体" panose="00020600040101010101" pitchFamily="18" charset="-122"/>
              </a:rPr>
              <a:t> </a:t>
            </a:r>
            <a:r>
              <a:rPr lang="en-US" altLang="zh-CN" sz="2100" dirty="0">
                <a:solidFill>
                  <a:schemeClr val="bg1">
                    <a:lumMod val="85000"/>
                  </a:schemeClr>
                </a:solidFill>
                <a:latin typeface="Verdana" panose="020B0604030504040204" pitchFamily="34" charset="0"/>
                <a:ea typeface="Verdana" panose="020B0604030504040204" pitchFamily="34" charset="0"/>
                <a:cs typeface="阿里巴巴普惠体" panose="00020600040101010101" pitchFamily="18" charset="-122"/>
              </a:rPr>
              <a:t>Objectives</a:t>
            </a:r>
            <a:endParaRPr lang="zh-CN" altLang="en-US" sz="2100" dirty="0">
              <a:solidFill>
                <a:schemeClr val="bg1">
                  <a:lumMod val="85000"/>
                </a:schemeClr>
              </a:solidFill>
              <a:latin typeface="Verdana" panose="020B0604030504040204" pitchFamily="34" charset="0"/>
              <a:ea typeface="阿里巴巴普惠体" panose="00020600040101010101" pitchFamily="18" charset="-122"/>
              <a:cs typeface="阿里巴巴普惠体" panose="00020600040101010101" pitchFamily="18" charset="-122"/>
            </a:endParaRPr>
          </a:p>
        </p:txBody>
      </p:sp>
      <p:cxnSp>
        <p:nvCxnSpPr>
          <p:cNvPr id="23" name="直接连接符 2"/>
          <p:cNvCxnSpPr/>
          <p:nvPr/>
        </p:nvCxnSpPr>
        <p:spPr>
          <a:xfrm>
            <a:off x="4417699" y="2336716"/>
            <a:ext cx="0" cy="1062261"/>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9" name="图形 8"/>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19070" y="2491361"/>
            <a:ext cx="406390" cy="406390"/>
          </a:xfrm>
          <a:prstGeom prst="rect">
            <a:avLst/>
          </a:prstGeom>
        </p:spPr>
      </p:pic>
    </p:spTree>
  </p:cSld>
  <p:clrMap bg1="lt1" tx1="dk1" bg2="lt2" tx2="dk2" accent1="accent1" accent2="accent2" accent3="accent3" accent4="accent4" accent5="accent5" accent6="accent6" hlink="hlink" folHlink="folHlink"/>
  <p:sldLayoutIdLst>
    <p:sldLayoutId id="2147483653" r:id="rId1"/>
  </p:sldLayoutIdLst>
  <p:txStyles>
    <p:titleStyle>
      <a:lvl1pPr algn="l" rtl="0" eaLnBrk="0" fontAlgn="base" hangingPunct="0">
        <a:spcBef>
          <a:spcPct val="0"/>
        </a:spcBef>
        <a:spcAft>
          <a:spcPct val="0"/>
        </a:spcAft>
        <a:defRPr sz="3200" b="1" kern="1200">
          <a:solidFill>
            <a:schemeClr val="tx1"/>
          </a:solidFill>
          <a:latin typeface="黑体" panose="02010609060101010101" pitchFamily="49" charset="-122"/>
          <a:ea typeface="黑体" panose="02010609060101010101" pitchFamily="49" charset="-122"/>
          <a:cs typeface="+mj-cs"/>
        </a:defRPr>
      </a:lvl1pPr>
      <a:lvl2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5pPr>
      <a:lvl6pPr marL="6096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12192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18288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24384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9pPr>
    </p:titleStyle>
    <p:bodyStyle>
      <a:lvl1pPr marL="457200" marR="0" indent="-457200" algn="l" defTabSz="914400" rtl="0" eaLnBrk="0" fontAlgn="base" latinLnBrk="0" hangingPunct="0">
        <a:lnSpc>
          <a:spcPct val="150000"/>
        </a:lnSpc>
        <a:spcBef>
          <a:spcPct val="20000"/>
        </a:spcBef>
        <a:spcAft>
          <a:spcPct val="0"/>
        </a:spcAft>
        <a:buClrTx/>
        <a:buSzTx/>
        <a:buFont typeface="Arial" panose="020B0604020202020204" pitchFamily="34" charset="0"/>
        <a:buChar char="•"/>
        <a:defRPr sz="2400" b="0" i="0" kern="1200">
          <a:solidFill>
            <a:schemeClr val="tx1">
              <a:lumMod val="75000"/>
              <a:lumOff val="25000"/>
            </a:schemeClr>
          </a:solidFill>
          <a:latin typeface="Alibaba PuHuiTi R" pitchFamily="18" charset="-122"/>
          <a:ea typeface="Alibaba PuHuiTi R" pitchFamily="18" charset="-122"/>
          <a:cs typeface="Alibaba PuHuiTi R" pitchFamily="18" charset="-122"/>
        </a:defRPr>
      </a:lvl1pPr>
      <a:lvl2pPr marL="609600" indent="0" algn="l" rtl="0" eaLnBrk="0" fontAlgn="base" hangingPunct="0">
        <a:spcBef>
          <a:spcPct val="20000"/>
        </a:spcBef>
        <a:spcAft>
          <a:spcPct val="0"/>
        </a:spcAft>
        <a:buFont typeface="Arial" panose="020B0604020202020204" pitchFamily="34" charset="0"/>
        <a:buNone/>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p:bodyStyle>
    <p:other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六边形 6"/>
          <p:cNvSpPr/>
          <p:nvPr userDrawn="1"/>
        </p:nvSpPr>
        <p:spPr>
          <a:xfrm rot="5400000">
            <a:off x="3779834" y="2429461"/>
            <a:ext cx="1318512" cy="1136649"/>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六边形 7"/>
          <p:cNvSpPr/>
          <p:nvPr userDrawn="1"/>
        </p:nvSpPr>
        <p:spPr>
          <a:xfrm rot="5400000">
            <a:off x="3567036" y="3257393"/>
            <a:ext cx="429253" cy="370046"/>
          </a:xfrm>
          <a:prstGeom prst="hexagon">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cSld>
  <p:clrMap bg1="lt1" tx1="dk1" bg2="lt2" tx2="dk2" accent1="accent1" accent2="accent2" accent3="accent3" accent4="accent4" accent5="accent5" accent6="accent6" hlink="hlink" folHlink="folHlink"/>
  <p:sldLayoutIdLst>
    <p:sldLayoutId id="214748365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六边形 6"/>
          <p:cNvSpPr/>
          <p:nvPr userDrawn="1"/>
        </p:nvSpPr>
        <p:spPr>
          <a:xfrm rot="5400000">
            <a:off x="3779834" y="2429461"/>
            <a:ext cx="1318512" cy="1136649"/>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六边形 10"/>
          <p:cNvSpPr/>
          <p:nvPr userDrawn="1"/>
        </p:nvSpPr>
        <p:spPr>
          <a:xfrm rot="5400000">
            <a:off x="3567036" y="3257393"/>
            <a:ext cx="429253" cy="370046"/>
          </a:xfrm>
          <a:prstGeom prst="hexagon">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cSld>
  <p:clrMap bg1="lt1" tx1="dk1" bg2="lt2" tx2="dk2" accent1="accent1" accent2="accent2" accent3="accent3" accent4="accent4" accent5="accent5" accent6="accent6" hlink="hlink" folHlink="folHlink"/>
  <p:sldLayoutIdLst>
    <p:sldLayoutId id="214748365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9" name="矩形 18"/>
          <p:cNvSpPr/>
          <p:nvPr userDrawn="1"/>
        </p:nvSpPr>
        <p:spPr>
          <a:xfrm>
            <a:off x="4504267" y="260138"/>
            <a:ext cx="7687727" cy="430887"/>
          </a:xfrm>
          <a:prstGeom prst="rect">
            <a:avLst/>
          </a:prstGeom>
        </p:spPr>
        <p:txBody>
          <a:bodyPr wrap="square">
            <a:spAutoFit/>
          </a:bodyPr>
          <a:lstStyle/>
          <a:p>
            <a:r>
              <a:rPr lang="zh-CN" altLang="en-US" sz="2100" dirty="0">
                <a:solidFill>
                  <a:srgbClr val="49504F"/>
                </a:solidFill>
                <a:latin typeface="华文楷体" panose="02010600040101010101" pitchFamily="2" charset="-122"/>
                <a:ea typeface="华文楷体" panose="02010600040101010101" pitchFamily="2" charset="-122"/>
                <a:cs typeface="Alibaba PuHuiTi" pitchFamily="18" charset="-122"/>
              </a:rPr>
              <a:t>多一句没有，少一句不行，用更短时间，教会更实用的技术！</a:t>
            </a:r>
            <a:endParaRPr lang="zh-CN" altLang="en-US" sz="2100" dirty="0">
              <a:solidFill>
                <a:srgbClr val="49504F"/>
              </a:solidFill>
              <a:latin typeface="华文楷体" panose="02010600040101010101" pitchFamily="2" charset="-122"/>
              <a:ea typeface="华文楷体" panose="02010600040101010101" pitchFamily="2" charset="-122"/>
              <a:cs typeface="Alibaba PuHuiTi" pitchFamily="18" charset="-122"/>
            </a:endParaRPr>
          </a:p>
        </p:txBody>
      </p:sp>
      <p:sp>
        <p:nvSpPr>
          <p:cNvPr id="21" name="矩形 20"/>
          <p:cNvSpPr/>
          <p:nvPr userDrawn="1"/>
        </p:nvSpPr>
        <p:spPr>
          <a:xfrm>
            <a:off x="-52550" y="0"/>
            <a:ext cx="224790" cy="694841"/>
          </a:xfrm>
          <a:prstGeom prst="rect">
            <a:avLst/>
          </a:prstGeom>
          <a:solidFill>
            <a:srgbClr val="495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 name="矩形 21"/>
          <p:cNvSpPr/>
          <p:nvPr userDrawn="1"/>
        </p:nvSpPr>
        <p:spPr>
          <a:xfrm>
            <a:off x="-52550" y="719892"/>
            <a:ext cx="223200" cy="315311"/>
          </a:xfrm>
          <a:prstGeom prst="rect">
            <a:avLst/>
          </a:prstGeom>
          <a:solidFill>
            <a:srgbClr val="B600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3" name="矩形 22"/>
          <p:cNvSpPr/>
          <p:nvPr userDrawn="1"/>
        </p:nvSpPr>
        <p:spPr>
          <a:xfrm>
            <a:off x="2567066" y="719635"/>
            <a:ext cx="7023600" cy="21600"/>
          </a:xfrm>
          <a:prstGeom prst="rect">
            <a:avLst/>
          </a:prstGeom>
          <a:solidFill>
            <a:srgbClr val="495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4" name="矩形 23"/>
          <p:cNvSpPr/>
          <p:nvPr userDrawn="1"/>
        </p:nvSpPr>
        <p:spPr>
          <a:xfrm>
            <a:off x="9481902" y="719635"/>
            <a:ext cx="2163600" cy="21600"/>
          </a:xfrm>
          <a:prstGeom prst="rect">
            <a:avLst/>
          </a:prstGeom>
          <a:solidFill>
            <a:srgbClr val="B600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 name="任意形状 24"/>
          <p:cNvSpPr/>
          <p:nvPr userDrawn="1"/>
        </p:nvSpPr>
        <p:spPr>
          <a:xfrm>
            <a:off x="9612588" y="6582369"/>
            <a:ext cx="400898" cy="208765"/>
          </a:xfrm>
          <a:custGeom>
            <a:avLst/>
            <a:gdLst>
              <a:gd name="connsiteX0" fmla="*/ 200449 w 400898"/>
              <a:gd name="connsiteY0" fmla="*/ 0 h 208765"/>
              <a:gd name="connsiteX1" fmla="*/ 400898 w 400898"/>
              <a:gd name="connsiteY1" fmla="*/ 200449 h 208765"/>
              <a:gd name="connsiteX2" fmla="*/ 392582 w 400898"/>
              <a:gd name="connsiteY2" fmla="*/ 208765 h 208765"/>
              <a:gd name="connsiteX3" fmla="*/ 8316 w 400898"/>
              <a:gd name="connsiteY3" fmla="*/ 208765 h 208765"/>
              <a:gd name="connsiteX4" fmla="*/ 0 w 400898"/>
              <a:gd name="connsiteY4" fmla="*/ 200449 h 208765"/>
              <a:gd name="connsiteX5" fmla="*/ 200449 w 400898"/>
              <a:gd name="connsiteY5" fmla="*/ 0 h 208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0898" h="208765">
                <a:moveTo>
                  <a:pt x="200449" y="0"/>
                </a:moveTo>
                <a:lnTo>
                  <a:pt x="400898" y="200449"/>
                </a:lnTo>
                <a:lnTo>
                  <a:pt x="392582" y="208765"/>
                </a:lnTo>
                <a:lnTo>
                  <a:pt x="8316" y="208765"/>
                </a:lnTo>
                <a:lnTo>
                  <a:pt x="0" y="200449"/>
                </a:lnTo>
                <a:lnTo>
                  <a:pt x="200449" y="0"/>
                </a:lnTo>
                <a:close/>
              </a:path>
            </a:pathLst>
          </a:custGeom>
          <a:solidFill>
            <a:srgbClr val="680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a:p>
        </p:txBody>
      </p:sp>
      <p:sp>
        <p:nvSpPr>
          <p:cNvPr id="26" name="矩形 22"/>
          <p:cNvSpPr>
            <a:spLocks noChangeArrowheads="1"/>
          </p:cNvSpPr>
          <p:nvPr userDrawn="1"/>
        </p:nvSpPr>
        <p:spPr bwMode="auto">
          <a:xfrm>
            <a:off x="-10583" y="6779344"/>
            <a:ext cx="10057936" cy="110793"/>
          </a:xfrm>
          <a:prstGeom prst="rect">
            <a:avLst/>
          </a:prstGeom>
          <a:solidFill>
            <a:srgbClr val="49504F"/>
          </a:solidFill>
          <a:ln w="9525" cap="flat" cmpd="sng" algn="ctr">
            <a:solidFill>
              <a:schemeClr val="bg1"/>
            </a:solidFill>
            <a:prstDash val="solid"/>
            <a:round/>
            <a:headEnd type="none" w="med" len="med"/>
            <a:tailEnd type="none" w="med" len="med"/>
          </a:ln>
          <a:effectLst/>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en-US" sz="2400" dirty="0">
              <a:latin typeface="Segoe UI" panose="020B0502040204020203" pitchFamily="34" charset="0"/>
              <a:ea typeface="微软雅黑" panose="020B0503020204020204" pitchFamily="34" charset="-122"/>
            </a:endParaRPr>
          </a:p>
        </p:txBody>
      </p:sp>
      <p:sp>
        <p:nvSpPr>
          <p:cNvPr id="27" name="矩形 14"/>
          <p:cNvSpPr/>
          <p:nvPr userDrawn="1"/>
        </p:nvSpPr>
        <p:spPr bwMode="auto">
          <a:xfrm>
            <a:off x="9813037" y="6582369"/>
            <a:ext cx="2378963" cy="307767"/>
          </a:xfrm>
          <a:custGeom>
            <a:avLst/>
            <a:gdLst>
              <a:gd name="connsiteX0" fmla="*/ 0 w 2202525"/>
              <a:gd name="connsiteY0" fmla="*/ 0 h 275631"/>
              <a:gd name="connsiteX1" fmla="*/ 2202525 w 2202525"/>
              <a:gd name="connsiteY1" fmla="*/ 0 h 275631"/>
              <a:gd name="connsiteX2" fmla="*/ 2202525 w 2202525"/>
              <a:gd name="connsiteY2" fmla="*/ 275631 h 275631"/>
              <a:gd name="connsiteX3" fmla="*/ 0 w 2202525"/>
              <a:gd name="connsiteY3" fmla="*/ 275631 h 275631"/>
              <a:gd name="connsiteX4" fmla="*/ 0 w 2202525"/>
              <a:gd name="connsiteY4" fmla="*/ 0 h 275631"/>
              <a:gd name="connsiteX0-1" fmla="*/ 0 w 2202525"/>
              <a:gd name="connsiteY0-2" fmla="*/ 0 h 275631"/>
              <a:gd name="connsiteX1-3" fmla="*/ 2202525 w 2202525"/>
              <a:gd name="connsiteY1-4" fmla="*/ 0 h 275631"/>
              <a:gd name="connsiteX2-5" fmla="*/ 2202525 w 2202525"/>
              <a:gd name="connsiteY2-6" fmla="*/ 275631 h 275631"/>
              <a:gd name="connsiteX3-7" fmla="*/ 104775 w 2202525"/>
              <a:gd name="connsiteY3-8" fmla="*/ 272456 h 275631"/>
              <a:gd name="connsiteX4-9" fmla="*/ 0 w 2202525"/>
              <a:gd name="connsiteY4-10" fmla="*/ 0 h 27563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202525" h="275631">
                <a:moveTo>
                  <a:pt x="0" y="0"/>
                </a:moveTo>
                <a:lnTo>
                  <a:pt x="2202525" y="0"/>
                </a:lnTo>
                <a:lnTo>
                  <a:pt x="2202525" y="275631"/>
                </a:lnTo>
                <a:lnTo>
                  <a:pt x="104775" y="272456"/>
                </a:lnTo>
                <a:lnTo>
                  <a:pt x="0" y="0"/>
                </a:lnTo>
                <a:close/>
              </a:path>
            </a:pathLst>
          </a:custGeom>
          <a:solidFill>
            <a:srgbClr val="B60004"/>
          </a:solidFill>
          <a:ln w="9525" cap="flat" cmpd="sng" algn="ctr">
            <a:noFill/>
            <a:prstDash val="solid"/>
            <a:round/>
            <a:headEnd type="none" w="med" len="med"/>
            <a:tailEnd type="none" w="med" len="med"/>
          </a:ln>
          <a:effectLst/>
        </p:spPr>
        <p:txBody>
          <a:bodyPr/>
          <a:lstStyle/>
          <a:p>
            <a:pPr>
              <a:buFont typeface="Arial" panose="020B0604020202020204" pitchFamily="34" charset="0"/>
              <a:buNone/>
              <a:defRPr/>
            </a:pPr>
            <a:endParaRPr lang="zh-CN" altLang="en-US" sz="2400">
              <a:latin typeface="Segoe UI" panose="020B0502040204020203" pitchFamily="34" charset="0"/>
              <a:ea typeface="微软雅黑" panose="020B0503020204020204" pitchFamily="34" charset="-122"/>
            </a:endParaRPr>
          </a:p>
        </p:txBody>
      </p:sp>
      <p:sp>
        <p:nvSpPr>
          <p:cNvPr id="28" name="矩形 27"/>
          <p:cNvSpPr/>
          <p:nvPr userDrawn="1"/>
        </p:nvSpPr>
        <p:spPr>
          <a:xfrm>
            <a:off x="9950236" y="6535935"/>
            <a:ext cx="2241763" cy="338554"/>
          </a:xfrm>
          <a:prstGeom prst="rect">
            <a:avLst/>
          </a:prstGeom>
        </p:spPr>
        <p:txBody>
          <a:bodyPr wrap="square">
            <a:spAutoFit/>
          </a:bodyPr>
          <a:lstStyle/>
          <a:p>
            <a:r>
              <a:rPr lang="zh-CN" altLang="en-US" sz="1600" dirty="0">
                <a:solidFill>
                  <a:schemeClr val="bg1"/>
                </a:solidFill>
                <a:latin typeface="华文楷体" panose="02010600040101010101" pitchFamily="2" charset="-122"/>
                <a:ea typeface="华文楷体" panose="02010600040101010101" pitchFamily="2" charset="-122"/>
                <a:cs typeface="Alibaba PuHuiTi" pitchFamily="18" charset="-122"/>
              </a:rPr>
              <a:t>高级软件人才培训专家</a:t>
            </a:r>
            <a:endParaRPr lang="zh-CN" altLang="en-US" sz="1600" dirty="0">
              <a:solidFill>
                <a:schemeClr val="bg1"/>
              </a:solidFill>
              <a:latin typeface="华文楷体" panose="02010600040101010101" pitchFamily="2" charset="-122"/>
              <a:ea typeface="华文楷体" panose="02010600040101010101" pitchFamily="2" charset="-122"/>
              <a:cs typeface="Alibaba PuHuiTi" pitchFamily="18" charset="-122"/>
            </a:endParaRPr>
          </a:p>
        </p:txBody>
      </p:sp>
      <p:pic>
        <p:nvPicPr>
          <p:cNvPr id="12" name="图形 11"/>
          <p:cNvPicPr>
            <a:picLocks noChangeAspect="1"/>
          </p:cNvPicPr>
          <p:nvPr userDrawn="1"/>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89871" y="-85784"/>
            <a:ext cx="2666725" cy="1174541"/>
          </a:xfrm>
          <a:prstGeom prst="rect">
            <a:avLst/>
          </a:prstGeom>
        </p:spPr>
      </p:pic>
    </p:spTree>
  </p:cSld>
  <p:clrMap bg1="lt1" tx1="dk1" bg2="lt2" tx2="dk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Lst>
  <p:txStyles>
    <p:titleStyle>
      <a:lvl1pPr algn="l" rtl="0" eaLnBrk="0" fontAlgn="base" hangingPunct="0">
        <a:spcBef>
          <a:spcPct val="0"/>
        </a:spcBef>
        <a:spcAft>
          <a:spcPct val="0"/>
        </a:spcAft>
        <a:defRPr sz="3200" b="1" kern="1200">
          <a:solidFill>
            <a:schemeClr val="tx1"/>
          </a:solidFill>
          <a:latin typeface="黑体" panose="02010609060101010101" pitchFamily="49" charset="-122"/>
          <a:ea typeface="黑体" panose="02010609060101010101" pitchFamily="49" charset="-122"/>
          <a:cs typeface="+mj-cs"/>
        </a:defRPr>
      </a:lvl1pPr>
      <a:lvl2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5pPr>
      <a:lvl6pPr marL="6096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12192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18288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24384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9pPr>
    </p:titleStyle>
    <p:bodyStyle>
      <a:lvl1pPr marL="457200" indent="-457200" algn="l" rtl="0" eaLnBrk="0" fontAlgn="base" hangingPunct="0">
        <a:spcBef>
          <a:spcPct val="20000"/>
        </a:spcBef>
        <a:spcAft>
          <a:spcPct val="0"/>
        </a:spcAft>
        <a:buFont typeface="Arial" panose="020B0604020202020204" pitchFamily="34" charset="0"/>
        <a:buChar char="•"/>
        <a:defRPr sz="4265" kern="1200">
          <a:solidFill>
            <a:schemeClr val="tx1"/>
          </a:solidFill>
          <a:latin typeface="+mn-lt"/>
          <a:ea typeface="+mn-ea"/>
          <a:cs typeface="+mn-cs"/>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p:bodyStyle>
    <p:other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11989" y="2322246"/>
            <a:ext cx="3168023" cy="1308460"/>
          </a:xfrm>
          <a:prstGeom prst="rect">
            <a:avLst/>
          </a:prstGeom>
        </p:spPr>
      </p:pic>
    </p:spTree>
  </p:cSld>
  <p:clrMap bg1="lt1" tx1="dk1" bg2="lt2" tx2="dk2" accent1="accent1" accent2="accent2" accent3="accent3" accent4="accent4" accent5="accent5" accent6="accent6" hlink="hlink" folHlink="folHlink"/>
  <p:sldLayoutIdLst>
    <p:sldLayoutId id="2147483675" r:id="rId1"/>
  </p:sldLayoutIdLst>
  <p:txStyles>
    <p:titleStyle>
      <a:lvl1pPr algn="ctr" rtl="0" eaLnBrk="0" fontAlgn="base" hangingPunct="0">
        <a:spcBef>
          <a:spcPct val="0"/>
        </a:spcBef>
        <a:spcAft>
          <a:spcPct val="0"/>
        </a:spcAft>
        <a:defRPr sz="5865" kern="1200">
          <a:solidFill>
            <a:schemeClr val="tx1"/>
          </a:solidFill>
          <a:latin typeface="+mj-lt"/>
          <a:ea typeface="+mj-ea"/>
          <a:cs typeface="+mj-cs"/>
        </a:defRPr>
      </a:lvl1pPr>
      <a:lvl2pPr algn="ctr" rtl="0" eaLnBrk="0" fontAlgn="base" hangingPunct="0">
        <a:spcBef>
          <a:spcPct val="0"/>
        </a:spcBef>
        <a:spcAft>
          <a:spcPct val="0"/>
        </a:spcAft>
        <a:defRPr sz="5865">
          <a:solidFill>
            <a:schemeClr val="tx1"/>
          </a:solidFill>
          <a:latin typeface="Calibri" panose="020F0502020204030204" pitchFamily="34" charset="0"/>
          <a:ea typeface="黑体" panose="02010609060101010101" pitchFamily="49" charset="-122"/>
        </a:defRPr>
      </a:lvl2pPr>
      <a:lvl3pPr algn="ctr" rtl="0" eaLnBrk="0" fontAlgn="base" hangingPunct="0">
        <a:spcBef>
          <a:spcPct val="0"/>
        </a:spcBef>
        <a:spcAft>
          <a:spcPct val="0"/>
        </a:spcAft>
        <a:defRPr sz="5865">
          <a:solidFill>
            <a:schemeClr val="tx1"/>
          </a:solidFill>
          <a:latin typeface="Calibri" panose="020F0502020204030204" pitchFamily="34" charset="0"/>
          <a:ea typeface="黑体" panose="02010609060101010101" pitchFamily="49" charset="-122"/>
        </a:defRPr>
      </a:lvl3pPr>
      <a:lvl4pPr algn="ctr" rtl="0" eaLnBrk="0" fontAlgn="base" hangingPunct="0">
        <a:spcBef>
          <a:spcPct val="0"/>
        </a:spcBef>
        <a:spcAft>
          <a:spcPct val="0"/>
        </a:spcAft>
        <a:defRPr sz="5865">
          <a:solidFill>
            <a:schemeClr val="tx1"/>
          </a:solidFill>
          <a:latin typeface="Calibri" panose="020F0502020204030204" pitchFamily="34" charset="0"/>
          <a:ea typeface="黑体" panose="02010609060101010101" pitchFamily="49" charset="-122"/>
        </a:defRPr>
      </a:lvl4pPr>
      <a:lvl5pPr algn="ctr" rtl="0" eaLnBrk="0" fontAlgn="base" hangingPunct="0">
        <a:spcBef>
          <a:spcPct val="0"/>
        </a:spcBef>
        <a:spcAft>
          <a:spcPct val="0"/>
        </a:spcAft>
        <a:defRPr sz="5865">
          <a:solidFill>
            <a:schemeClr val="tx1"/>
          </a:solidFill>
          <a:latin typeface="Calibri" panose="020F0502020204030204" pitchFamily="34" charset="0"/>
          <a:ea typeface="黑体" panose="02010609060101010101" pitchFamily="49" charset="-122"/>
        </a:defRPr>
      </a:lvl5pPr>
      <a:lvl6pPr marL="609600" algn="ctr" rtl="0" fontAlgn="base">
        <a:spcBef>
          <a:spcPct val="0"/>
        </a:spcBef>
        <a:spcAft>
          <a:spcPct val="0"/>
        </a:spcAft>
        <a:defRPr sz="5865">
          <a:solidFill>
            <a:schemeClr val="tx1"/>
          </a:solidFill>
          <a:latin typeface="Calibri" panose="020F0502020204030204" pitchFamily="34" charset="0"/>
          <a:ea typeface="宋体" panose="02010600030101010101" pitchFamily="2" charset="-122"/>
        </a:defRPr>
      </a:lvl6pPr>
      <a:lvl7pPr marL="1219200" algn="ctr" rtl="0" fontAlgn="base">
        <a:spcBef>
          <a:spcPct val="0"/>
        </a:spcBef>
        <a:spcAft>
          <a:spcPct val="0"/>
        </a:spcAft>
        <a:defRPr sz="5865">
          <a:solidFill>
            <a:schemeClr val="tx1"/>
          </a:solidFill>
          <a:latin typeface="Calibri" panose="020F0502020204030204" pitchFamily="34" charset="0"/>
          <a:ea typeface="宋体" panose="02010600030101010101" pitchFamily="2" charset="-122"/>
        </a:defRPr>
      </a:lvl7pPr>
      <a:lvl8pPr marL="1828800" algn="ctr" rtl="0" fontAlgn="base">
        <a:spcBef>
          <a:spcPct val="0"/>
        </a:spcBef>
        <a:spcAft>
          <a:spcPct val="0"/>
        </a:spcAft>
        <a:defRPr sz="5865">
          <a:solidFill>
            <a:schemeClr val="tx1"/>
          </a:solidFill>
          <a:latin typeface="Calibri" panose="020F0502020204030204" pitchFamily="34" charset="0"/>
          <a:ea typeface="宋体" panose="02010600030101010101" pitchFamily="2" charset="-122"/>
        </a:defRPr>
      </a:lvl8pPr>
      <a:lvl9pPr marL="2438400" algn="ctr" rtl="0" fontAlgn="base">
        <a:spcBef>
          <a:spcPct val="0"/>
        </a:spcBef>
        <a:spcAft>
          <a:spcPct val="0"/>
        </a:spcAft>
        <a:defRPr sz="5865">
          <a:solidFill>
            <a:schemeClr val="tx1"/>
          </a:solidFill>
          <a:latin typeface="Calibri" panose="020F0502020204030204" pitchFamily="34" charset="0"/>
          <a:ea typeface="宋体" panose="02010600030101010101" pitchFamily="2" charset="-122"/>
        </a:defRPr>
      </a:lvl9pPr>
    </p:titleStyle>
    <p:bodyStyle>
      <a:lvl1pPr marL="457200" indent="-457200" algn="l" rtl="0" eaLnBrk="0" fontAlgn="base" hangingPunct="0">
        <a:spcBef>
          <a:spcPct val="20000"/>
        </a:spcBef>
        <a:spcAft>
          <a:spcPct val="0"/>
        </a:spcAft>
        <a:buFont typeface="Arial" panose="020B0604020202020204" pitchFamily="34" charset="0"/>
        <a:buChar char="•"/>
        <a:defRPr sz="4265" kern="1200">
          <a:solidFill>
            <a:schemeClr val="tx1"/>
          </a:solidFill>
          <a:latin typeface="+mn-lt"/>
          <a:ea typeface="+mn-ea"/>
          <a:cs typeface="+mn-cs"/>
        </a:defRPr>
      </a:lvl1pPr>
      <a:lvl2pPr marL="990600" indent="-381000" algn="l" rtl="0" eaLnBrk="0" fontAlgn="base" hangingPunct="0">
        <a:spcBef>
          <a:spcPct val="20000"/>
        </a:spcBef>
        <a:spcAft>
          <a:spcPct val="0"/>
        </a:spcAft>
        <a:buFont typeface="Arial" panose="020B0604020202020204" pitchFamily="34" charset="0"/>
        <a:buChar char="–"/>
        <a:defRPr sz="3735" kern="1200">
          <a:solidFill>
            <a:schemeClr val="tx1"/>
          </a:solidFill>
          <a:latin typeface="+mn-lt"/>
          <a:ea typeface="+mn-ea"/>
          <a:cs typeface="+mn-cs"/>
        </a:defRPr>
      </a:lvl2pPr>
      <a:lvl3pPr marL="1524000" indent="-3048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p:bodyStyle>
    <p:other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9" name="矩形 18"/>
          <p:cNvSpPr/>
          <p:nvPr userDrawn="1"/>
        </p:nvSpPr>
        <p:spPr>
          <a:xfrm>
            <a:off x="4504267" y="260138"/>
            <a:ext cx="7687727" cy="430887"/>
          </a:xfrm>
          <a:prstGeom prst="rect">
            <a:avLst/>
          </a:prstGeom>
        </p:spPr>
        <p:txBody>
          <a:bodyPr wrap="square">
            <a:spAutoFit/>
          </a:bodyPr>
          <a:lstStyle/>
          <a:p>
            <a:r>
              <a:rPr lang="zh-CN" altLang="en-US" sz="2100" dirty="0">
                <a:solidFill>
                  <a:srgbClr val="49504F"/>
                </a:solidFill>
                <a:latin typeface="华文楷体" panose="02010600040101010101" pitchFamily="2" charset="-122"/>
                <a:ea typeface="华文楷体" panose="02010600040101010101" pitchFamily="2" charset="-122"/>
                <a:cs typeface="Alibaba PuHuiTi" pitchFamily="18" charset="-122"/>
              </a:rPr>
              <a:t>多一句没有，少一句不行，用更短时间，教会更实用的技术！</a:t>
            </a:r>
            <a:endParaRPr lang="zh-CN" altLang="en-US" sz="2100" dirty="0">
              <a:solidFill>
                <a:srgbClr val="49504F"/>
              </a:solidFill>
              <a:latin typeface="华文楷体" panose="02010600040101010101" pitchFamily="2" charset="-122"/>
              <a:ea typeface="华文楷体" panose="02010600040101010101" pitchFamily="2" charset="-122"/>
              <a:cs typeface="Alibaba PuHuiTi" pitchFamily="18" charset="-122"/>
            </a:endParaRPr>
          </a:p>
        </p:txBody>
      </p:sp>
      <p:sp>
        <p:nvSpPr>
          <p:cNvPr id="21" name="矩形 20"/>
          <p:cNvSpPr/>
          <p:nvPr userDrawn="1"/>
        </p:nvSpPr>
        <p:spPr>
          <a:xfrm>
            <a:off x="-52550" y="0"/>
            <a:ext cx="224790" cy="694841"/>
          </a:xfrm>
          <a:prstGeom prst="rect">
            <a:avLst/>
          </a:prstGeom>
          <a:solidFill>
            <a:srgbClr val="495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 name="矩形 21"/>
          <p:cNvSpPr/>
          <p:nvPr userDrawn="1"/>
        </p:nvSpPr>
        <p:spPr>
          <a:xfrm>
            <a:off x="-52550" y="719892"/>
            <a:ext cx="223200" cy="315311"/>
          </a:xfrm>
          <a:prstGeom prst="rect">
            <a:avLst/>
          </a:prstGeom>
          <a:solidFill>
            <a:srgbClr val="B600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3" name="矩形 22"/>
          <p:cNvSpPr/>
          <p:nvPr userDrawn="1"/>
        </p:nvSpPr>
        <p:spPr>
          <a:xfrm>
            <a:off x="2567066" y="719635"/>
            <a:ext cx="7023600" cy="21600"/>
          </a:xfrm>
          <a:prstGeom prst="rect">
            <a:avLst/>
          </a:prstGeom>
          <a:solidFill>
            <a:srgbClr val="495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4" name="矩形 23"/>
          <p:cNvSpPr/>
          <p:nvPr userDrawn="1"/>
        </p:nvSpPr>
        <p:spPr>
          <a:xfrm>
            <a:off x="9481902" y="719635"/>
            <a:ext cx="2163600" cy="21600"/>
          </a:xfrm>
          <a:prstGeom prst="rect">
            <a:avLst/>
          </a:prstGeom>
          <a:solidFill>
            <a:srgbClr val="B600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 name="任意形状 24"/>
          <p:cNvSpPr/>
          <p:nvPr userDrawn="1"/>
        </p:nvSpPr>
        <p:spPr>
          <a:xfrm>
            <a:off x="9612588" y="6582369"/>
            <a:ext cx="400898" cy="208765"/>
          </a:xfrm>
          <a:custGeom>
            <a:avLst/>
            <a:gdLst>
              <a:gd name="connsiteX0" fmla="*/ 200449 w 400898"/>
              <a:gd name="connsiteY0" fmla="*/ 0 h 208765"/>
              <a:gd name="connsiteX1" fmla="*/ 400898 w 400898"/>
              <a:gd name="connsiteY1" fmla="*/ 200449 h 208765"/>
              <a:gd name="connsiteX2" fmla="*/ 392582 w 400898"/>
              <a:gd name="connsiteY2" fmla="*/ 208765 h 208765"/>
              <a:gd name="connsiteX3" fmla="*/ 8316 w 400898"/>
              <a:gd name="connsiteY3" fmla="*/ 208765 h 208765"/>
              <a:gd name="connsiteX4" fmla="*/ 0 w 400898"/>
              <a:gd name="connsiteY4" fmla="*/ 200449 h 208765"/>
              <a:gd name="connsiteX5" fmla="*/ 200449 w 400898"/>
              <a:gd name="connsiteY5" fmla="*/ 0 h 208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0898" h="208765">
                <a:moveTo>
                  <a:pt x="200449" y="0"/>
                </a:moveTo>
                <a:lnTo>
                  <a:pt x="400898" y="200449"/>
                </a:lnTo>
                <a:lnTo>
                  <a:pt x="392582" y="208765"/>
                </a:lnTo>
                <a:lnTo>
                  <a:pt x="8316" y="208765"/>
                </a:lnTo>
                <a:lnTo>
                  <a:pt x="0" y="200449"/>
                </a:lnTo>
                <a:lnTo>
                  <a:pt x="200449" y="0"/>
                </a:lnTo>
                <a:close/>
              </a:path>
            </a:pathLst>
          </a:custGeom>
          <a:solidFill>
            <a:srgbClr val="680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a:p>
        </p:txBody>
      </p:sp>
      <p:sp>
        <p:nvSpPr>
          <p:cNvPr id="26" name="矩形 22"/>
          <p:cNvSpPr>
            <a:spLocks noChangeArrowheads="1"/>
          </p:cNvSpPr>
          <p:nvPr userDrawn="1"/>
        </p:nvSpPr>
        <p:spPr bwMode="auto">
          <a:xfrm>
            <a:off x="-10583" y="6779344"/>
            <a:ext cx="10057936" cy="110793"/>
          </a:xfrm>
          <a:prstGeom prst="rect">
            <a:avLst/>
          </a:prstGeom>
          <a:solidFill>
            <a:srgbClr val="49504F"/>
          </a:solidFill>
          <a:ln w="9525" cap="flat" cmpd="sng" algn="ctr">
            <a:solidFill>
              <a:schemeClr val="bg1"/>
            </a:solidFill>
            <a:prstDash val="solid"/>
            <a:round/>
            <a:headEnd type="none" w="med" len="med"/>
            <a:tailEnd type="none" w="med" len="med"/>
          </a:ln>
          <a:effectLst/>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en-US" sz="2400" dirty="0">
              <a:latin typeface="Segoe UI" panose="020B0502040204020203" pitchFamily="34" charset="0"/>
              <a:ea typeface="微软雅黑" panose="020B0503020204020204" pitchFamily="34" charset="-122"/>
            </a:endParaRPr>
          </a:p>
        </p:txBody>
      </p:sp>
      <p:sp>
        <p:nvSpPr>
          <p:cNvPr id="27" name="矩形 14"/>
          <p:cNvSpPr/>
          <p:nvPr userDrawn="1"/>
        </p:nvSpPr>
        <p:spPr bwMode="auto">
          <a:xfrm>
            <a:off x="9813037" y="6582369"/>
            <a:ext cx="2378963" cy="307767"/>
          </a:xfrm>
          <a:custGeom>
            <a:avLst/>
            <a:gdLst>
              <a:gd name="connsiteX0" fmla="*/ 0 w 2202525"/>
              <a:gd name="connsiteY0" fmla="*/ 0 h 275631"/>
              <a:gd name="connsiteX1" fmla="*/ 2202525 w 2202525"/>
              <a:gd name="connsiteY1" fmla="*/ 0 h 275631"/>
              <a:gd name="connsiteX2" fmla="*/ 2202525 w 2202525"/>
              <a:gd name="connsiteY2" fmla="*/ 275631 h 275631"/>
              <a:gd name="connsiteX3" fmla="*/ 0 w 2202525"/>
              <a:gd name="connsiteY3" fmla="*/ 275631 h 275631"/>
              <a:gd name="connsiteX4" fmla="*/ 0 w 2202525"/>
              <a:gd name="connsiteY4" fmla="*/ 0 h 275631"/>
              <a:gd name="connsiteX0-1" fmla="*/ 0 w 2202525"/>
              <a:gd name="connsiteY0-2" fmla="*/ 0 h 275631"/>
              <a:gd name="connsiteX1-3" fmla="*/ 2202525 w 2202525"/>
              <a:gd name="connsiteY1-4" fmla="*/ 0 h 275631"/>
              <a:gd name="connsiteX2-5" fmla="*/ 2202525 w 2202525"/>
              <a:gd name="connsiteY2-6" fmla="*/ 275631 h 275631"/>
              <a:gd name="connsiteX3-7" fmla="*/ 104775 w 2202525"/>
              <a:gd name="connsiteY3-8" fmla="*/ 272456 h 275631"/>
              <a:gd name="connsiteX4-9" fmla="*/ 0 w 2202525"/>
              <a:gd name="connsiteY4-10" fmla="*/ 0 h 27563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202525" h="275631">
                <a:moveTo>
                  <a:pt x="0" y="0"/>
                </a:moveTo>
                <a:lnTo>
                  <a:pt x="2202525" y="0"/>
                </a:lnTo>
                <a:lnTo>
                  <a:pt x="2202525" y="275631"/>
                </a:lnTo>
                <a:lnTo>
                  <a:pt x="104775" y="272456"/>
                </a:lnTo>
                <a:lnTo>
                  <a:pt x="0" y="0"/>
                </a:lnTo>
                <a:close/>
              </a:path>
            </a:pathLst>
          </a:custGeom>
          <a:solidFill>
            <a:srgbClr val="B60004"/>
          </a:solidFill>
          <a:ln w="9525" cap="flat" cmpd="sng" algn="ctr">
            <a:noFill/>
            <a:prstDash val="solid"/>
            <a:round/>
            <a:headEnd type="none" w="med" len="med"/>
            <a:tailEnd type="none" w="med" len="med"/>
          </a:ln>
          <a:effectLst/>
        </p:spPr>
        <p:txBody>
          <a:bodyPr/>
          <a:lstStyle/>
          <a:p>
            <a:pPr>
              <a:buFont typeface="Arial" panose="020B0604020202020204" pitchFamily="34" charset="0"/>
              <a:buNone/>
              <a:defRPr/>
            </a:pPr>
            <a:endParaRPr lang="zh-CN" altLang="en-US" sz="2400">
              <a:latin typeface="Segoe UI" panose="020B0502040204020203" pitchFamily="34" charset="0"/>
              <a:ea typeface="微软雅黑" panose="020B0503020204020204" pitchFamily="34" charset="-122"/>
            </a:endParaRPr>
          </a:p>
        </p:txBody>
      </p:sp>
      <p:sp>
        <p:nvSpPr>
          <p:cNvPr id="28" name="矩形 27"/>
          <p:cNvSpPr/>
          <p:nvPr userDrawn="1"/>
        </p:nvSpPr>
        <p:spPr>
          <a:xfrm>
            <a:off x="9950236" y="6535935"/>
            <a:ext cx="2241763" cy="338554"/>
          </a:xfrm>
          <a:prstGeom prst="rect">
            <a:avLst/>
          </a:prstGeom>
        </p:spPr>
        <p:txBody>
          <a:bodyPr wrap="square">
            <a:spAutoFit/>
          </a:bodyPr>
          <a:lstStyle/>
          <a:p>
            <a:r>
              <a:rPr lang="zh-CN" altLang="en-US" sz="1600" dirty="0">
                <a:solidFill>
                  <a:schemeClr val="bg1"/>
                </a:solidFill>
                <a:latin typeface="华文楷体" panose="02010600040101010101" pitchFamily="2" charset="-122"/>
                <a:ea typeface="华文楷体" panose="02010600040101010101" pitchFamily="2" charset="-122"/>
                <a:cs typeface="Alibaba PuHuiTi" pitchFamily="18" charset="-122"/>
              </a:rPr>
              <a:t>高级软件人才培训专家</a:t>
            </a:r>
            <a:endParaRPr lang="zh-CN" altLang="en-US" sz="1600" dirty="0">
              <a:solidFill>
                <a:schemeClr val="bg1"/>
              </a:solidFill>
              <a:latin typeface="华文楷体" panose="02010600040101010101" pitchFamily="2" charset="-122"/>
              <a:ea typeface="华文楷体" panose="02010600040101010101" pitchFamily="2" charset="-122"/>
              <a:cs typeface="Alibaba PuHuiTi" pitchFamily="18" charset="-122"/>
            </a:endParaRPr>
          </a:p>
        </p:txBody>
      </p:sp>
      <p:pic>
        <p:nvPicPr>
          <p:cNvPr id="12" name="图形 11"/>
          <p:cNvPicPr>
            <a:picLocks noChangeAspect="1"/>
          </p:cNvPicPr>
          <p:nvPr userDrawn="1"/>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89871" y="-85784"/>
            <a:ext cx="2666725" cy="1174541"/>
          </a:xfrm>
          <a:prstGeom prst="rect">
            <a:avLst/>
          </a:prstGeom>
        </p:spPr>
      </p:pic>
    </p:spTree>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 id="2147483689" r:id="rId13"/>
    <p:sldLayoutId id="2147483690" r:id="rId14"/>
    <p:sldLayoutId id="2147483691" r:id="rId15"/>
  </p:sldLayoutIdLst>
  <p:txStyles>
    <p:titleStyle>
      <a:lvl1pPr algn="l" rtl="0" eaLnBrk="0" fontAlgn="base" hangingPunct="0">
        <a:spcBef>
          <a:spcPct val="0"/>
        </a:spcBef>
        <a:spcAft>
          <a:spcPct val="0"/>
        </a:spcAft>
        <a:defRPr sz="3200" b="1" kern="1200">
          <a:solidFill>
            <a:schemeClr val="tx1"/>
          </a:solidFill>
          <a:latin typeface="黑体" panose="02010609060101010101" pitchFamily="49" charset="-122"/>
          <a:ea typeface="黑体" panose="02010609060101010101" pitchFamily="49" charset="-122"/>
          <a:cs typeface="+mj-cs"/>
        </a:defRPr>
      </a:lvl1pPr>
      <a:lvl2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5pPr>
      <a:lvl6pPr marL="6096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12192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18288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24384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9pPr>
    </p:titleStyle>
    <p:bodyStyle>
      <a:lvl1pPr marL="457200" indent="-457200" algn="l" rtl="0" eaLnBrk="0" fontAlgn="base" hangingPunct="0">
        <a:spcBef>
          <a:spcPct val="20000"/>
        </a:spcBef>
        <a:spcAft>
          <a:spcPct val="0"/>
        </a:spcAft>
        <a:buFont typeface="Arial" panose="020B0604020202020204" pitchFamily="34" charset="0"/>
        <a:buChar char="•"/>
        <a:defRPr sz="4265" kern="1200">
          <a:solidFill>
            <a:schemeClr val="tx1"/>
          </a:solidFill>
          <a:latin typeface="+mn-lt"/>
          <a:ea typeface="+mn-ea"/>
          <a:cs typeface="+mn-cs"/>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p:bodyStyle>
    <p:other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0.xml"/><Relationship Id="rId1" Type="http://schemas.openxmlformats.org/officeDocument/2006/relationships/tags" Target="../tags/tag13.xml"/></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14.xml"/><Relationship Id="rId2" Type="http://schemas.openxmlformats.org/officeDocument/2006/relationships/image" Target="../media/image16.png"/><Relationship Id="rId1"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4.xml"/><Relationship Id="rId1"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4.xml"/><Relationship Id="rId1"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16.xml"/><Relationship Id="rId1" Type="http://schemas.openxmlformats.org/officeDocument/2006/relationships/image" Target="../media/image1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5" Type="http://schemas.openxmlformats.org/officeDocument/2006/relationships/notesSlide" Target="../notesSlides/notesSlide9.xml"/><Relationship Id="rId4" Type="http://schemas.openxmlformats.org/officeDocument/2006/relationships/slideLayout" Target="../slideLayouts/slideLayout10.xml"/><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image" Target="../media/image18.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0.xml"/><Relationship Id="rId1" Type="http://schemas.openxmlformats.org/officeDocument/2006/relationships/image" Target="../media/image21.GIF"/></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0.xml"/><Relationship Id="rId1" Type="http://schemas.openxmlformats.org/officeDocument/2006/relationships/image" Target="../media/image22.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0.xml"/><Relationship Id="rId1" Type="http://schemas.openxmlformats.org/officeDocument/2006/relationships/image" Target="../media/image23.png"/></Relationships>
</file>

<file path=ppt/slides/_rels/slide24.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10.xml"/><Relationship Id="rId2" Type="http://schemas.openxmlformats.org/officeDocument/2006/relationships/image" Target="../media/image25.png"/><Relationship Id="rId1" Type="http://schemas.openxmlformats.org/officeDocument/2006/relationships/image" Target="../media/image24.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0.xml"/><Relationship Id="rId1" Type="http://schemas.openxmlformats.org/officeDocument/2006/relationships/image" Target="../media/image26.png"/></Relationships>
</file>

<file path=ppt/slides/_rels/slide26.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10.xml"/><Relationship Id="rId2" Type="http://schemas.openxmlformats.org/officeDocument/2006/relationships/image" Target="../media/image28.png"/><Relationship Id="rId1" Type="http://schemas.openxmlformats.org/officeDocument/2006/relationships/image" Target="../media/image27.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0.xml"/><Relationship Id="rId1" Type="http://schemas.openxmlformats.org/officeDocument/2006/relationships/image" Target="../media/image2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4" Type="http://schemas.openxmlformats.org/officeDocument/2006/relationships/notesSlide" Target="../notesSlides/notesSlide18.xml"/><Relationship Id="rId3" Type="http://schemas.openxmlformats.org/officeDocument/2006/relationships/slideLayout" Target="../slideLayouts/slideLayout10.xml"/><Relationship Id="rId2" Type="http://schemas.openxmlformats.org/officeDocument/2006/relationships/image" Target="../media/image31.png"/><Relationship Id="rId1" Type="http://schemas.openxmlformats.org/officeDocument/2006/relationships/image" Target="../media/image30.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0.xml"/><Relationship Id="rId1" Type="http://schemas.openxmlformats.org/officeDocument/2006/relationships/image" Target="../media/image32.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6.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6.xml"/><Relationship Id="rId1" Type="http://schemas.openxmlformats.org/officeDocument/2006/relationships/image" Target="../media/image33.png"/></Relationships>
</file>

<file path=ppt/slides/_rels/slide36.xml.rels><?xml version="1.0" encoding="UTF-8" standalone="yes"?>
<Relationships xmlns="http://schemas.openxmlformats.org/package/2006/relationships"><Relationship Id="rId4" Type="http://schemas.openxmlformats.org/officeDocument/2006/relationships/notesSlide" Target="../notesSlides/notesSlide22.xml"/><Relationship Id="rId3" Type="http://schemas.openxmlformats.org/officeDocument/2006/relationships/slideLayout" Target="../slideLayouts/slideLayout10.xml"/><Relationship Id="rId2" Type="http://schemas.openxmlformats.org/officeDocument/2006/relationships/image" Target="../media/image35.png"/><Relationship Id="rId1" Type="http://schemas.openxmlformats.org/officeDocument/2006/relationships/image" Target="../media/image34.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7" Type="http://schemas.openxmlformats.org/officeDocument/2006/relationships/notesSlide" Target="../notesSlides/notesSlide24.xml"/><Relationship Id="rId6" Type="http://schemas.openxmlformats.org/officeDocument/2006/relationships/slideLayout" Target="../slideLayouts/slideLayout10.xml"/><Relationship Id="rId5" Type="http://schemas.openxmlformats.org/officeDocument/2006/relationships/image" Target="../media/image40.png"/><Relationship Id="rId4" Type="http://schemas.openxmlformats.org/officeDocument/2006/relationships/image" Target="../media/image39.png"/><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image" Target="../media/image36.pn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0.xml"/><Relationship Id="rId1" Type="http://schemas.openxmlformats.org/officeDocument/2006/relationships/image" Target="../media/image41.png"/></Relationships>
</file>

<file path=ppt/slides/_rels/slide4.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slideLayout" Target="../slideLayouts/slideLayout10.xml"/><Relationship Id="rId4" Type="http://schemas.openxmlformats.org/officeDocument/2006/relationships/image" Target="../media/image12.png"/><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10.xml"/><Relationship Id="rId1" Type="http://schemas.openxmlformats.org/officeDocument/2006/relationships/image" Target="../media/image42.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8.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10.xml"/><Relationship Id="rId1" Type="http://schemas.openxmlformats.org/officeDocument/2006/relationships/image" Target="../media/image43.png"/></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10.xml"/><Relationship Id="rId1" Type="http://schemas.openxmlformats.org/officeDocument/2006/relationships/image" Target="../media/image44.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0.xml"/></Relationships>
</file>

<file path=ppt/slides/_rels/slide49.xml.rels><?xml version="1.0" encoding="UTF-8" standalone="yes"?>
<Relationships xmlns="http://schemas.openxmlformats.org/package/2006/relationships"><Relationship Id="rId4" Type="http://schemas.openxmlformats.org/officeDocument/2006/relationships/notesSlide" Target="../notesSlides/notesSlide33.xml"/><Relationship Id="rId3" Type="http://schemas.openxmlformats.org/officeDocument/2006/relationships/slideLayout" Target="../slideLayouts/slideLayout10.xml"/><Relationship Id="rId2" Type="http://schemas.openxmlformats.org/officeDocument/2006/relationships/image" Target="../media/image46.png"/><Relationship Id="rId1" Type="http://schemas.openxmlformats.org/officeDocument/2006/relationships/image" Target="../media/image45.png"/></Relationships>
</file>

<file path=ppt/slides/_rels/slide5.xml.rels><?xml version="1.0" encoding="UTF-8" standalone="yes"?>
<Relationships xmlns="http://schemas.openxmlformats.org/package/2006/relationships"><Relationship Id="rId9" Type="http://schemas.openxmlformats.org/officeDocument/2006/relationships/tags" Target="../tags/tag9.xml"/><Relationship Id="rId8" Type="http://schemas.openxmlformats.org/officeDocument/2006/relationships/tags" Target="../tags/tag8.xml"/><Relationship Id="rId7" Type="http://schemas.openxmlformats.org/officeDocument/2006/relationships/tags" Target="../tags/tag7.xml"/><Relationship Id="rId6" Type="http://schemas.openxmlformats.org/officeDocument/2006/relationships/tags" Target="../tags/tag6.xml"/><Relationship Id="rId5" Type="http://schemas.openxmlformats.org/officeDocument/2006/relationships/tags" Target="../tags/tag5.xml"/><Relationship Id="rId4" Type="http://schemas.openxmlformats.org/officeDocument/2006/relationships/tags" Target="../tags/tag4.xml"/><Relationship Id="rId3" Type="http://schemas.openxmlformats.org/officeDocument/2006/relationships/tags" Target="../tags/tag3.xml"/><Relationship Id="rId2" Type="http://schemas.openxmlformats.org/officeDocument/2006/relationships/tags" Target="../tags/tag2.xml"/><Relationship Id="rId14" Type="http://schemas.openxmlformats.org/officeDocument/2006/relationships/notesSlide" Target="../notesSlides/notesSlide2.xml"/><Relationship Id="rId13" Type="http://schemas.openxmlformats.org/officeDocument/2006/relationships/slideLayout" Target="../slideLayouts/slideLayout10.xml"/><Relationship Id="rId12" Type="http://schemas.openxmlformats.org/officeDocument/2006/relationships/tags" Target="../tags/tag12.xml"/><Relationship Id="rId11" Type="http://schemas.openxmlformats.org/officeDocument/2006/relationships/tags" Target="../tags/tag11.xml"/><Relationship Id="rId10" Type="http://schemas.openxmlformats.org/officeDocument/2006/relationships/tags" Target="../tags/tag10.xml"/><Relationship Id="rId1" Type="http://schemas.openxmlformats.org/officeDocument/2006/relationships/tags" Target="../tags/tag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10.xml"/><Relationship Id="rId2" Type="http://schemas.openxmlformats.org/officeDocument/2006/relationships/image" Target="../media/image14.png"/><Relationship Id="rId1" Type="http://schemas.openxmlformats.org/officeDocument/2006/relationships/image" Target="../media/image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聚类算法</a:t>
            </a:r>
            <a:endParaRPr kumimoji="1" lang="zh-CN" alt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a:xfrm>
            <a:off x="4572371" y="237950"/>
            <a:ext cx="6298881" cy="4855845"/>
          </a:xfrm>
        </p:spPr>
        <p:txBody>
          <a:bodyPr/>
          <a:lstStyle/>
          <a:p>
            <a:pPr algn="l"/>
            <a:r>
              <a:rPr lang="zh-CN" altLang="en-US" b="0" i="0" u="none" strike="noStrike" dirty="0">
                <a:solidFill>
                  <a:srgbClr val="333333"/>
                </a:solidFill>
                <a:effectLst/>
                <a:latin typeface="Open Sans" panose="020B0606030504020204" pitchFamily="34" charset="0"/>
              </a:rPr>
              <a:t>了解</a:t>
            </a:r>
            <a:r>
              <a:rPr lang="en-GB" altLang="zh-CN" b="0" i="0" u="none" strike="noStrike" dirty="0" err="1">
                <a:solidFill>
                  <a:srgbClr val="333333"/>
                </a:solidFill>
                <a:effectLst/>
                <a:latin typeface="Open Sans" panose="020B0606030504020204" pitchFamily="34" charset="0"/>
              </a:rPr>
              <a:t>Kmeans</a:t>
            </a:r>
            <a:r>
              <a:rPr lang="zh-CN" altLang="en-US" b="0" i="0" u="none" strike="noStrike" dirty="0">
                <a:solidFill>
                  <a:srgbClr val="333333"/>
                </a:solidFill>
                <a:effectLst/>
                <a:latin typeface="Open Sans" panose="020B0606030504020204" pitchFamily="34" charset="0"/>
              </a:rPr>
              <a:t>算法的</a:t>
            </a:r>
            <a:r>
              <a:rPr lang="en-GB" altLang="zh-CN" b="0" i="0" u="none" strike="noStrike" dirty="0">
                <a:solidFill>
                  <a:srgbClr val="333333"/>
                </a:solidFill>
                <a:effectLst/>
                <a:latin typeface="Open Sans" panose="020B0606030504020204" pitchFamily="34" charset="0"/>
              </a:rPr>
              <a:t>API</a:t>
            </a:r>
            <a:endParaRPr lang="en-GB" altLang="zh-CN" b="0" i="0" u="none" strike="noStrike" dirty="0">
              <a:solidFill>
                <a:srgbClr val="333333"/>
              </a:solidFill>
              <a:effectLst/>
              <a:latin typeface="Open Sans" panose="020B0606030504020204" pitchFamily="34" charset="0"/>
            </a:endParaRPr>
          </a:p>
          <a:p>
            <a:pPr algn="l"/>
            <a:r>
              <a:rPr lang="zh-CN" altLang="en-US" b="0" i="0" u="none" strike="noStrike" dirty="0">
                <a:solidFill>
                  <a:srgbClr val="333333"/>
                </a:solidFill>
                <a:effectLst/>
                <a:latin typeface="Open Sans" panose="020B0606030504020204" pitchFamily="34" charset="0"/>
              </a:rPr>
              <a:t>动手实践</a:t>
            </a:r>
            <a:r>
              <a:rPr lang="en-GB" altLang="zh-CN" b="0" i="0" u="none" strike="noStrike" dirty="0" err="1">
                <a:solidFill>
                  <a:srgbClr val="333333"/>
                </a:solidFill>
                <a:effectLst/>
                <a:latin typeface="Open Sans" panose="020B0606030504020204" pitchFamily="34" charset="0"/>
              </a:rPr>
              <a:t>Kmeans</a:t>
            </a:r>
            <a:r>
              <a:rPr lang="zh-CN" altLang="en-US" b="0" i="0" u="none" strike="noStrike" dirty="0">
                <a:solidFill>
                  <a:srgbClr val="333333"/>
                </a:solidFill>
                <a:effectLst/>
                <a:latin typeface="Open Sans" panose="020B0606030504020204" pitchFamily="34" charset="0"/>
              </a:rPr>
              <a:t>算法</a:t>
            </a:r>
            <a:endParaRPr lang="zh-CN" altLang="en-US" b="0" i="0" u="none" strike="noStrike" dirty="0">
              <a:solidFill>
                <a:srgbClr val="333333"/>
              </a:solidFill>
              <a:effectLst/>
              <a:latin typeface="Open Sans" panose="020B0606030504020204" pitchFamily="34"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710879" y="839979"/>
            <a:ext cx="6459803" cy="517190"/>
          </a:xfrm>
        </p:spPr>
        <p:txBody>
          <a:bodyPr/>
          <a:lstStyle/>
          <a:p>
            <a:r>
              <a:rPr kumimoji="1" lang="zh-CN" altLang="en-US" dirty="0">
                <a:solidFill>
                  <a:schemeClr val="tx1">
                    <a:lumMod val="85000"/>
                    <a:lumOff val="15000"/>
                  </a:schemeClr>
                </a:solidFill>
                <a:latin typeface="Alibaba PuHuiTi" pitchFamily="18" charset="-122"/>
                <a:ea typeface="Alibaba PuHuiTi" pitchFamily="18" charset="-122"/>
                <a:cs typeface="Alibaba PuHuiTi" pitchFamily="18" charset="-122"/>
              </a:rPr>
              <a:t> 聚类算法</a:t>
            </a:r>
            <a:r>
              <a:rPr kumimoji="1" lang="en-US" altLang="zh-CN" dirty="0">
                <a:solidFill>
                  <a:schemeClr val="tx1">
                    <a:lumMod val="85000"/>
                    <a:lumOff val="15000"/>
                  </a:schemeClr>
                </a:solidFill>
                <a:latin typeface="Alibaba PuHuiTi" pitchFamily="18" charset="-122"/>
                <a:ea typeface="Alibaba PuHuiTi" pitchFamily="18" charset="-122"/>
                <a:cs typeface="Alibaba PuHuiTi" pitchFamily="18" charset="-122"/>
              </a:rPr>
              <a:t>API</a:t>
            </a:r>
            <a:endParaRPr kumimoji="1" lang="zh-CN" altLang="en-US" dirty="0">
              <a:solidFill>
                <a:schemeClr val="tx1">
                  <a:lumMod val="85000"/>
                  <a:lumOff val="15000"/>
                </a:schemeClr>
              </a:solidFill>
              <a:latin typeface="Alibaba PuHuiTi" pitchFamily="18" charset="-122"/>
              <a:ea typeface="Alibaba PuHuiTi" pitchFamily="18" charset="-122"/>
              <a:cs typeface="Alibaba PuHuiTi" pitchFamily="18" charset="-122"/>
            </a:endParaRPr>
          </a:p>
        </p:txBody>
      </p:sp>
      <p:sp>
        <p:nvSpPr>
          <p:cNvPr id="4" name="文本占位符 2"/>
          <p:cNvSpPr txBox="1"/>
          <p:nvPr/>
        </p:nvSpPr>
        <p:spPr>
          <a:xfrm>
            <a:off x="943841" y="1659174"/>
            <a:ext cx="4819005" cy="517190"/>
          </a:xfrm>
          <a:prstGeom prst="rect">
            <a:avLst/>
          </a:prstGeom>
        </p:spPr>
        <p:txBody>
          <a:bodyPr/>
          <a:lstStyle>
            <a:lvl1pPr marL="0" indent="0" algn="l" rtl="0" eaLnBrk="0" fontAlgn="base" hangingPunct="0">
              <a:lnSpc>
                <a:spcPct val="150000"/>
              </a:lnSpc>
              <a:spcBef>
                <a:spcPct val="20000"/>
              </a:spcBef>
              <a:spcAft>
                <a:spcPct val="0"/>
              </a:spcAft>
              <a:buFont typeface="Arial" panose="020B0604020202020204" pitchFamily="34" charset="0"/>
              <a:buNone/>
              <a:defRPr sz="1600" kern="12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marL="285750" marR="0" lvl="0" indent="-285750" algn="l" defTabSz="914400" rtl="0" eaLnBrk="0" fontAlgn="base" latinLnBrk="0" hangingPunct="0">
              <a:lnSpc>
                <a:spcPct val="150000"/>
              </a:lnSpc>
              <a:spcBef>
                <a:spcPct val="20000"/>
              </a:spcBef>
              <a:spcAft>
                <a:spcPct val="0"/>
              </a:spcAft>
              <a:buClrTx/>
              <a:buSzTx/>
              <a:buFont typeface="Arial" panose="020B0604020202020204" pitchFamily="34" charset="0"/>
              <a:buChar char="•"/>
              <a:defRPr/>
            </a:pPr>
            <a:r>
              <a:rPr lang="en-GB" altLang="zh-CN" sz="1800" b="0" i="0" dirty="0" err="1">
                <a:solidFill>
                  <a:srgbClr val="333333"/>
                </a:solidFill>
                <a:effectLst/>
                <a:latin typeface="Alibaba PuHuiTi" pitchFamily="18" charset="-122"/>
                <a:ea typeface="Alibaba PuHuiTi" pitchFamily="18" charset="-122"/>
                <a:cs typeface="Alibaba PuHuiTi" pitchFamily="18" charset="-122"/>
              </a:rPr>
              <a:t>sklearn.cluster.KMeans</a:t>
            </a:r>
            <a:r>
              <a:rPr lang="en-GB" altLang="zh-CN" sz="1800" b="0" i="0" dirty="0">
                <a:solidFill>
                  <a:srgbClr val="333333"/>
                </a:solidFill>
                <a:effectLst/>
                <a:latin typeface="Alibaba PuHuiTi" pitchFamily="18" charset="-122"/>
                <a:ea typeface="Alibaba PuHuiTi" pitchFamily="18" charset="-122"/>
                <a:cs typeface="Alibaba PuHuiTi" pitchFamily="18" charset="-122"/>
              </a:rPr>
              <a:t>(</a:t>
            </a:r>
            <a:r>
              <a:rPr lang="en-GB" altLang="zh-CN" sz="1800" b="0" i="0" dirty="0" err="1">
                <a:solidFill>
                  <a:srgbClr val="333333"/>
                </a:solidFill>
                <a:effectLst/>
                <a:latin typeface="Alibaba PuHuiTi" pitchFamily="18" charset="-122"/>
                <a:ea typeface="Alibaba PuHuiTi" pitchFamily="18" charset="-122"/>
                <a:cs typeface="Alibaba PuHuiTi" pitchFamily="18" charset="-122"/>
              </a:rPr>
              <a:t>n_clusters</a:t>
            </a:r>
            <a:r>
              <a:rPr lang="en-GB" altLang="zh-CN" sz="1800" b="0" i="0" dirty="0">
                <a:solidFill>
                  <a:srgbClr val="333333"/>
                </a:solidFill>
                <a:effectLst/>
                <a:latin typeface="Alibaba PuHuiTi" pitchFamily="18" charset="-122"/>
                <a:ea typeface="Alibaba PuHuiTi" pitchFamily="18" charset="-122"/>
                <a:cs typeface="Alibaba PuHuiTi" pitchFamily="18" charset="-122"/>
              </a:rPr>
              <a:t>=8)</a:t>
            </a:r>
            <a:endParaRPr kumimoji="0" lang="zh-CN" altLang="en-GB" sz="1800" b="0" i="0" u="none" strike="noStrike" kern="1200" cap="none" spc="0" normalizeH="0" baseline="0" noProof="0" dirty="0">
              <a:ln>
                <a:noFill/>
              </a:ln>
              <a:solidFill>
                <a:prstClr val="black">
                  <a:lumMod val="85000"/>
                  <a:lumOff val="15000"/>
                </a:prstClr>
              </a:solidFill>
              <a:effectLst/>
              <a:uLnTx/>
              <a:uFillTx/>
              <a:latin typeface="Alibaba PuHuiTi" pitchFamily="18" charset="-122"/>
              <a:ea typeface="Alibaba PuHuiTi" pitchFamily="18" charset="-122"/>
              <a:cs typeface="Alibaba PuHuiTi" pitchFamily="18" charset="-122"/>
            </a:endParaRPr>
          </a:p>
        </p:txBody>
      </p:sp>
      <p:sp>
        <p:nvSpPr>
          <p:cNvPr id="2" name="矩形 1"/>
          <p:cNvSpPr/>
          <p:nvPr>
            <p:custDataLst>
              <p:tags r:id="rId1"/>
            </p:custDataLst>
          </p:nvPr>
        </p:nvSpPr>
        <p:spPr>
          <a:xfrm>
            <a:off x="1679476" y="2495982"/>
            <a:ext cx="8833047" cy="2569726"/>
          </a:xfrm>
          <a:prstGeom prst="rect">
            <a:avLst/>
          </a:prstGeom>
        </p:spPr>
        <p:txBody>
          <a:bodyPr wrap="none" lIns="72000" tIns="0" rIns="72000" bIns="0">
            <a:noAutofit/>
          </a:bodyPr>
          <a:lstStyle/>
          <a:p>
            <a:pPr marL="285750" indent="-285750" defTabSz="913765" fontAlgn="base">
              <a:lnSpc>
                <a:spcPct val="150000"/>
              </a:lnSpc>
              <a:buFont typeface="Arial" panose="020B0604020202020204" pitchFamily="34" charset="0"/>
              <a:buChar char="•"/>
              <a:defRPr/>
            </a:pPr>
            <a:r>
              <a:rPr lang="zh-CN" altLang="en-GB" sz="1600" dirty="0">
                <a:solidFill>
                  <a:prstClr val="black">
                    <a:lumMod val="85000"/>
                    <a:lumOff val="15000"/>
                  </a:prstClr>
                </a:solidFill>
                <a:latin typeface="Alibaba PuHuiTi" pitchFamily="18" charset="-122"/>
                <a:ea typeface="Alibaba PuHuiTi" pitchFamily="18" charset="-122"/>
                <a:cs typeface="Alibaba PuHuiTi" pitchFamily="18" charset="-122"/>
              </a:rPr>
              <a:t>参数</a:t>
            </a:r>
            <a:r>
              <a:rPr lang="en-US" altLang="zh-CN" sz="1600" dirty="0">
                <a:solidFill>
                  <a:prstClr val="black">
                    <a:lumMod val="85000"/>
                    <a:lumOff val="15000"/>
                  </a:prstClr>
                </a:solidFill>
                <a:latin typeface="Alibaba PuHuiTi" pitchFamily="18" charset="-122"/>
                <a:ea typeface="Alibaba PuHuiTi" pitchFamily="18" charset="-122"/>
                <a:cs typeface="Alibaba PuHuiTi" pitchFamily="18" charset="-122"/>
              </a:rPr>
              <a:t>:</a:t>
            </a:r>
            <a:r>
              <a:rPr lang="zh-CN" altLang="en-US" sz="1600" dirty="0">
                <a:solidFill>
                  <a:prstClr val="black">
                    <a:lumMod val="85000"/>
                    <a:lumOff val="15000"/>
                  </a:prstClr>
                </a:solidFill>
                <a:latin typeface="Alibaba PuHuiTi" pitchFamily="18" charset="-122"/>
                <a:ea typeface="Alibaba PuHuiTi" pitchFamily="18" charset="-122"/>
                <a:cs typeface="Alibaba PuHuiTi" pitchFamily="18" charset="-122"/>
              </a:rPr>
              <a:t> </a:t>
            </a:r>
            <a:r>
              <a:rPr lang="en-US" altLang="zh-CN" sz="1600" dirty="0" err="1">
                <a:solidFill>
                  <a:schemeClr val="accent2">
                    <a:lumMod val="75000"/>
                  </a:schemeClr>
                </a:solidFill>
                <a:latin typeface="Alibaba PuHuiTi" pitchFamily="18" charset="-122"/>
                <a:ea typeface="Alibaba PuHuiTi" pitchFamily="18" charset="-122"/>
                <a:cs typeface="Alibaba PuHuiTi" pitchFamily="18" charset="-122"/>
              </a:rPr>
              <a:t>n_clusters</a:t>
            </a:r>
            <a:r>
              <a:rPr lang="en-US" altLang="zh-CN" sz="1600" dirty="0">
                <a:solidFill>
                  <a:prstClr val="black">
                    <a:lumMod val="85000"/>
                    <a:lumOff val="15000"/>
                  </a:prstClr>
                </a:solidFill>
                <a:latin typeface="Alibaba PuHuiTi" pitchFamily="18" charset="-122"/>
                <a:ea typeface="Alibaba PuHuiTi" pitchFamily="18" charset="-122"/>
                <a:cs typeface="Alibaba PuHuiTi" pitchFamily="18" charset="-122"/>
              </a:rPr>
              <a:t>:</a:t>
            </a:r>
            <a:r>
              <a:rPr lang="zh-CN" altLang="en-US" sz="1600" dirty="0">
                <a:solidFill>
                  <a:prstClr val="black">
                    <a:lumMod val="85000"/>
                    <a:lumOff val="15000"/>
                  </a:prstClr>
                </a:solidFill>
                <a:latin typeface="Alibaba PuHuiTi" pitchFamily="18" charset="-122"/>
                <a:ea typeface="Alibaba PuHuiTi" pitchFamily="18" charset="-122"/>
                <a:cs typeface="Alibaba PuHuiTi" pitchFamily="18" charset="-122"/>
              </a:rPr>
              <a:t>开始的聚类中心数量</a:t>
            </a:r>
            <a:endParaRPr kumimoji="0" lang="en-US" altLang="zh-CN" sz="1600" b="0" i="0" u="none" strike="noStrike" kern="1200" cap="none" spc="0" normalizeH="0" baseline="0" noProof="0" dirty="0">
              <a:ln>
                <a:noFill/>
              </a:ln>
              <a:solidFill>
                <a:srgbClr val="C0504D">
                  <a:lumMod val="75000"/>
                </a:srgbClr>
              </a:solidFill>
              <a:effectLst/>
              <a:uLnTx/>
              <a:uFillTx/>
              <a:latin typeface="Alibaba PuHuiTi" pitchFamily="18" charset="-122"/>
              <a:ea typeface="Alibaba PuHuiTi" pitchFamily="18" charset="-122"/>
              <a:cs typeface="Alibaba PuHuiTi" pitchFamily="18" charset="-122"/>
            </a:endParaRPr>
          </a:p>
          <a:p>
            <a:pPr lvl="0" defTabSz="913765" fontAlgn="base">
              <a:lnSpc>
                <a:spcPct val="150000"/>
              </a:lnSpc>
              <a:defRPr/>
            </a:pPr>
            <a:r>
              <a:rPr lang="zh-CN" altLang="en-US" sz="1600" dirty="0">
                <a:solidFill>
                  <a:prstClr val="black">
                    <a:lumMod val="85000"/>
                    <a:lumOff val="15000"/>
                  </a:prstClr>
                </a:solidFill>
                <a:latin typeface="Alibaba PuHuiTi" pitchFamily="18" charset="-122"/>
                <a:ea typeface="Alibaba PuHuiTi" pitchFamily="18" charset="-122"/>
                <a:cs typeface="Alibaba PuHuiTi" pitchFamily="18" charset="-122"/>
              </a:rPr>
              <a:t>              </a:t>
            </a:r>
            <a:r>
              <a:rPr lang="en-US" altLang="zh-CN" sz="1600" dirty="0">
                <a:solidFill>
                  <a:prstClr val="black">
                    <a:lumMod val="85000"/>
                    <a:lumOff val="15000"/>
                  </a:prstClr>
                </a:solidFill>
                <a:latin typeface="Alibaba PuHuiTi" pitchFamily="18" charset="-122"/>
                <a:ea typeface="Alibaba PuHuiTi" pitchFamily="18" charset="-122"/>
                <a:cs typeface="Alibaba PuHuiTi" pitchFamily="18" charset="-122"/>
              </a:rPr>
              <a:t>	</a:t>
            </a:r>
            <a:r>
              <a:rPr lang="zh-CN" altLang="en-US" sz="1600" dirty="0">
                <a:solidFill>
                  <a:prstClr val="black">
                    <a:lumMod val="85000"/>
                    <a:lumOff val="15000"/>
                  </a:prstClr>
                </a:solidFill>
                <a:latin typeface="Alibaba PuHuiTi" pitchFamily="18" charset="-122"/>
                <a:ea typeface="Alibaba PuHuiTi" pitchFamily="18" charset="-122"/>
                <a:cs typeface="Alibaba PuHuiTi" pitchFamily="18" charset="-122"/>
              </a:rPr>
              <a:t>整型，缺省值</a:t>
            </a:r>
            <a:r>
              <a:rPr lang="en-US" altLang="zh-CN" sz="1600" dirty="0">
                <a:solidFill>
                  <a:prstClr val="black">
                    <a:lumMod val="85000"/>
                    <a:lumOff val="15000"/>
                  </a:prstClr>
                </a:solidFill>
                <a:latin typeface="Alibaba PuHuiTi" pitchFamily="18" charset="-122"/>
                <a:ea typeface="Alibaba PuHuiTi" pitchFamily="18" charset="-122"/>
                <a:cs typeface="Alibaba PuHuiTi" pitchFamily="18" charset="-122"/>
              </a:rPr>
              <a:t>=8</a:t>
            </a:r>
            <a:r>
              <a:rPr lang="zh-CN" altLang="en-US" sz="1600" dirty="0">
                <a:solidFill>
                  <a:prstClr val="black">
                    <a:lumMod val="85000"/>
                    <a:lumOff val="15000"/>
                  </a:prstClr>
                </a:solidFill>
                <a:latin typeface="Alibaba PuHuiTi" pitchFamily="18" charset="-122"/>
                <a:ea typeface="Alibaba PuHuiTi" pitchFamily="18" charset="-122"/>
                <a:cs typeface="Alibaba PuHuiTi" pitchFamily="18" charset="-122"/>
              </a:rPr>
              <a:t>，生成的聚类数，即产生的质心（</a:t>
            </a:r>
            <a:r>
              <a:rPr lang="en-GB" altLang="zh-CN" sz="1600" dirty="0">
                <a:solidFill>
                  <a:prstClr val="black">
                    <a:lumMod val="85000"/>
                    <a:lumOff val="15000"/>
                  </a:prstClr>
                </a:solidFill>
                <a:latin typeface="Alibaba PuHuiTi" pitchFamily="18" charset="-122"/>
                <a:ea typeface="Alibaba PuHuiTi" pitchFamily="18" charset="-122"/>
                <a:cs typeface="Alibaba PuHuiTi" pitchFamily="18" charset="-122"/>
              </a:rPr>
              <a:t>centroids</a:t>
            </a:r>
            <a:r>
              <a:rPr lang="zh-CN" altLang="en-GB" sz="1600" dirty="0">
                <a:solidFill>
                  <a:prstClr val="black">
                    <a:lumMod val="85000"/>
                    <a:lumOff val="15000"/>
                  </a:prstClr>
                </a:solidFill>
                <a:latin typeface="Alibaba PuHuiTi" pitchFamily="18" charset="-122"/>
                <a:ea typeface="Alibaba PuHuiTi" pitchFamily="18" charset="-122"/>
                <a:cs typeface="Alibaba PuHuiTi" pitchFamily="18" charset="-122"/>
              </a:rPr>
              <a:t>）</a:t>
            </a:r>
            <a:r>
              <a:rPr lang="zh-CN" altLang="en-US" sz="1600" dirty="0">
                <a:solidFill>
                  <a:prstClr val="black">
                    <a:lumMod val="85000"/>
                    <a:lumOff val="15000"/>
                  </a:prstClr>
                </a:solidFill>
                <a:latin typeface="Alibaba PuHuiTi" pitchFamily="18" charset="-122"/>
                <a:ea typeface="Alibaba PuHuiTi" pitchFamily="18" charset="-122"/>
                <a:cs typeface="Alibaba PuHuiTi" pitchFamily="18" charset="-122"/>
              </a:rPr>
              <a:t>数。</a:t>
            </a:r>
            <a:endParaRPr lang="zh-CN" altLang="en-US" sz="1600" dirty="0">
              <a:solidFill>
                <a:prstClr val="black">
                  <a:lumMod val="85000"/>
                  <a:lumOff val="15000"/>
                </a:prstClr>
              </a:solidFill>
              <a:latin typeface="Alibaba PuHuiTi" pitchFamily="18" charset="-122"/>
              <a:ea typeface="Alibaba PuHuiTi" pitchFamily="18" charset="-122"/>
              <a:cs typeface="Alibaba PuHuiTi" pitchFamily="18" charset="-122"/>
            </a:endParaRPr>
          </a:p>
          <a:p>
            <a:pPr marL="285750" marR="0" lvl="0" indent="-285750" algn="l" defTabSz="913765" rtl="0" eaLnBrk="1" fontAlgn="base" latinLnBrk="0" hangingPunct="1">
              <a:lnSpc>
                <a:spcPct val="150000"/>
              </a:lnSpc>
              <a:spcBef>
                <a:spcPts val="0"/>
              </a:spcBef>
              <a:spcAft>
                <a:spcPts val="0"/>
              </a:spcAft>
              <a:buClrTx/>
              <a:buSzTx/>
              <a:buFont typeface="Arial" panose="020B0604020202020204" pitchFamily="34" charset="0"/>
              <a:buChar char="•"/>
              <a:defRPr/>
            </a:pPr>
            <a:r>
              <a:rPr lang="zh-CN" altLang="en-US" sz="1600" noProof="0" dirty="0">
                <a:solidFill>
                  <a:prstClr val="black">
                    <a:lumMod val="85000"/>
                    <a:lumOff val="15000"/>
                  </a:prstClr>
                </a:solidFill>
                <a:latin typeface="Alibaba PuHuiTi" pitchFamily="18" charset="-122"/>
                <a:ea typeface="Alibaba PuHuiTi" pitchFamily="18" charset="-122"/>
                <a:cs typeface="Alibaba PuHuiTi" pitchFamily="18" charset="-122"/>
              </a:rPr>
              <a:t>方法</a:t>
            </a:r>
            <a:endParaRPr lang="en-US" altLang="zh-CN" sz="1600" noProof="0" dirty="0">
              <a:solidFill>
                <a:prstClr val="black">
                  <a:lumMod val="85000"/>
                  <a:lumOff val="15000"/>
                </a:prstClr>
              </a:solidFill>
              <a:latin typeface="Alibaba PuHuiTi" pitchFamily="18" charset="-122"/>
              <a:ea typeface="Alibaba PuHuiTi" pitchFamily="18" charset="-122"/>
              <a:cs typeface="Alibaba PuHuiTi" pitchFamily="18" charset="-122"/>
            </a:endParaRPr>
          </a:p>
          <a:p>
            <a:pPr lvl="0" defTabSz="913765" fontAlgn="base">
              <a:lnSpc>
                <a:spcPct val="150000"/>
              </a:lnSpc>
              <a:defRPr/>
            </a:pPr>
            <a:r>
              <a:rPr lang="zh-CN" altLang="en-US" sz="1600" dirty="0">
                <a:solidFill>
                  <a:prstClr val="black">
                    <a:lumMod val="85000"/>
                    <a:lumOff val="15000"/>
                  </a:prstClr>
                </a:solidFill>
                <a:latin typeface="Alibaba PuHuiTi" pitchFamily="18" charset="-122"/>
                <a:ea typeface="Alibaba PuHuiTi" pitchFamily="18" charset="-122"/>
                <a:cs typeface="Alibaba PuHuiTi" pitchFamily="18" charset="-122"/>
              </a:rPr>
              <a:t>             </a:t>
            </a:r>
            <a:r>
              <a:rPr lang="en-US" altLang="zh-CN" sz="1600" dirty="0">
                <a:solidFill>
                  <a:prstClr val="black">
                    <a:lumMod val="85000"/>
                    <a:lumOff val="15000"/>
                  </a:prstClr>
                </a:solidFill>
                <a:latin typeface="Alibaba PuHuiTi" pitchFamily="18" charset="-122"/>
                <a:ea typeface="Alibaba PuHuiTi" pitchFamily="18" charset="-122"/>
                <a:cs typeface="Alibaba PuHuiTi" pitchFamily="18" charset="-122"/>
              </a:rPr>
              <a:t>	</a:t>
            </a:r>
            <a:r>
              <a:rPr lang="en-US" altLang="zh-CN" sz="1600" dirty="0" err="1">
                <a:solidFill>
                  <a:prstClr val="black">
                    <a:lumMod val="85000"/>
                    <a:lumOff val="15000"/>
                  </a:prstClr>
                </a:solidFill>
                <a:latin typeface="Alibaba PuHuiTi" pitchFamily="18" charset="-122"/>
                <a:ea typeface="Alibaba PuHuiTi" pitchFamily="18" charset="-122"/>
                <a:cs typeface="Alibaba PuHuiTi" pitchFamily="18" charset="-122"/>
              </a:rPr>
              <a:t>estimator</a:t>
            </a:r>
            <a:r>
              <a:rPr lang="en-US" altLang="zh-CN" sz="1600" dirty="0" err="1">
                <a:solidFill>
                  <a:schemeClr val="accent2">
                    <a:lumMod val="75000"/>
                  </a:schemeClr>
                </a:solidFill>
                <a:latin typeface="Alibaba PuHuiTi" pitchFamily="18" charset="-122"/>
                <a:ea typeface="Alibaba PuHuiTi" pitchFamily="18" charset="-122"/>
                <a:cs typeface="Alibaba PuHuiTi" pitchFamily="18" charset="-122"/>
              </a:rPr>
              <a:t>.fit</a:t>
            </a:r>
            <a:r>
              <a:rPr lang="en-US" altLang="zh-CN" sz="1600" dirty="0">
                <a:solidFill>
                  <a:schemeClr val="accent2">
                    <a:lumMod val="75000"/>
                  </a:schemeClr>
                </a:solidFill>
                <a:latin typeface="Alibaba PuHuiTi" pitchFamily="18" charset="-122"/>
                <a:ea typeface="Alibaba PuHuiTi" pitchFamily="18" charset="-122"/>
                <a:cs typeface="Alibaba PuHuiTi" pitchFamily="18" charset="-122"/>
              </a:rPr>
              <a:t>(x)</a:t>
            </a:r>
            <a:endParaRPr lang="en-US" altLang="zh-CN" sz="1600" dirty="0">
              <a:solidFill>
                <a:schemeClr val="accent2">
                  <a:lumMod val="75000"/>
                </a:schemeClr>
              </a:solidFill>
              <a:latin typeface="Alibaba PuHuiTi" pitchFamily="18" charset="-122"/>
              <a:ea typeface="Alibaba PuHuiTi" pitchFamily="18" charset="-122"/>
              <a:cs typeface="Alibaba PuHuiTi" pitchFamily="18" charset="-122"/>
            </a:endParaRPr>
          </a:p>
          <a:p>
            <a:pPr lvl="0" defTabSz="913765" fontAlgn="base">
              <a:lnSpc>
                <a:spcPct val="150000"/>
              </a:lnSpc>
              <a:defRPr/>
            </a:pPr>
            <a:r>
              <a:rPr lang="en-US" altLang="zh-CN" sz="1600" dirty="0">
                <a:solidFill>
                  <a:prstClr val="black">
                    <a:lumMod val="85000"/>
                    <a:lumOff val="15000"/>
                  </a:prstClr>
                </a:solidFill>
                <a:latin typeface="Alibaba PuHuiTi" pitchFamily="18" charset="-122"/>
                <a:ea typeface="Alibaba PuHuiTi" pitchFamily="18" charset="-122"/>
                <a:cs typeface="Alibaba PuHuiTi" pitchFamily="18" charset="-122"/>
              </a:rPr>
              <a:t>	</a:t>
            </a:r>
            <a:r>
              <a:rPr lang="en-US" altLang="zh-CN" sz="1600" dirty="0" err="1">
                <a:solidFill>
                  <a:prstClr val="black">
                    <a:lumMod val="85000"/>
                    <a:lumOff val="15000"/>
                  </a:prstClr>
                </a:solidFill>
                <a:latin typeface="Alibaba PuHuiTi" pitchFamily="18" charset="-122"/>
                <a:ea typeface="Alibaba PuHuiTi" pitchFamily="18" charset="-122"/>
                <a:cs typeface="Alibaba PuHuiTi" pitchFamily="18" charset="-122"/>
              </a:rPr>
              <a:t>estimator.</a:t>
            </a:r>
            <a:r>
              <a:rPr lang="en-US" altLang="zh-CN" sz="1600" dirty="0" err="1">
                <a:solidFill>
                  <a:schemeClr val="accent2">
                    <a:lumMod val="75000"/>
                  </a:schemeClr>
                </a:solidFill>
                <a:latin typeface="Alibaba PuHuiTi" pitchFamily="18" charset="-122"/>
                <a:ea typeface="Alibaba PuHuiTi" pitchFamily="18" charset="-122"/>
                <a:cs typeface="Alibaba PuHuiTi" pitchFamily="18" charset="-122"/>
              </a:rPr>
              <a:t>predict</a:t>
            </a:r>
            <a:r>
              <a:rPr lang="en-US" altLang="zh-CN" sz="1600" dirty="0">
                <a:solidFill>
                  <a:schemeClr val="accent2">
                    <a:lumMod val="75000"/>
                  </a:schemeClr>
                </a:solidFill>
                <a:latin typeface="Alibaba PuHuiTi" pitchFamily="18" charset="-122"/>
                <a:ea typeface="Alibaba PuHuiTi" pitchFamily="18" charset="-122"/>
                <a:cs typeface="Alibaba PuHuiTi" pitchFamily="18" charset="-122"/>
              </a:rPr>
              <a:t>(x)</a:t>
            </a:r>
            <a:endParaRPr lang="en-US" altLang="zh-CN" sz="1600" dirty="0">
              <a:solidFill>
                <a:schemeClr val="accent2">
                  <a:lumMod val="75000"/>
                </a:schemeClr>
              </a:solidFill>
              <a:latin typeface="Alibaba PuHuiTi" pitchFamily="18" charset="-122"/>
              <a:ea typeface="Alibaba PuHuiTi" pitchFamily="18" charset="-122"/>
              <a:cs typeface="Alibaba PuHuiTi" pitchFamily="18" charset="-122"/>
            </a:endParaRPr>
          </a:p>
          <a:p>
            <a:pPr lvl="0" defTabSz="913765" fontAlgn="base">
              <a:lnSpc>
                <a:spcPct val="150000"/>
              </a:lnSpc>
              <a:defRPr/>
            </a:pPr>
            <a:r>
              <a:rPr lang="en-US" altLang="zh-CN" sz="1600" dirty="0">
                <a:solidFill>
                  <a:prstClr val="black">
                    <a:lumMod val="85000"/>
                    <a:lumOff val="15000"/>
                  </a:prstClr>
                </a:solidFill>
                <a:latin typeface="Alibaba PuHuiTi" pitchFamily="18" charset="-122"/>
                <a:ea typeface="Alibaba PuHuiTi" pitchFamily="18" charset="-122"/>
                <a:cs typeface="Alibaba PuHuiTi" pitchFamily="18" charset="-122"/>
              </a:rPr>
              <a:t>	</a:t>
            </a:r>
            <a:r>
              <a:rPr lang="en-US" altLang="zh-CN" sz="1600" dirty="0" err="1">
                <a:solidFill>
                  <a:prstClr val="black">
                    <a:lumMod val="85000"/>
                    <a:lumOff val="15000"/>
                  </a:prstClr>
                </a:solidFill>
                <a:latin typeface="Alibaba PuHuiTi" pitchFamily="18" charset="-122"/>
                <a:ea typeface="Alibaba PuHuiTi" pitchFamily="18" charset="-122"/>
                <a:cs typeface="Alibaba PuHuiTi" pitchFamily="18" charset="-122"/>
              </a:rPr>
              <a:t>estimator.</a:t>
            </a:r>
            <a:r>
              <a:rPr lang="en-US" altLang="zh-CN" sz="1600" dirty="0" err="1">
                <a:solidFill>
                  <a:schemeClr val="accent2">
                    <a:lumMod val="75000"/>
                  </a:schemeClr>
                </a:solidFill>
                <a:latin typeface="Alibaba PuHuiTi" pitchFamily="18" charset="-122"/>
                <a:ea typeface="Alibaba PuHuiTi" pitchFamily="18" charset="-122"/>
                <a:cs typeface="Alibaba PuHuiTi" pitchFamily="18" charset="-122"/>
              </a:rPr>
              <a:t>fit_predict</a:t>
            </a:r>
            <a:r>
              <a:rPr lang="en-US" altLang="zh-CN" sz="1600" dirty="0">
                <a:solidFill>
                  <a:schemeClr val="accent2">
                    <a:lumMod val="75000"/>
                  </a:schemeClr>
                </a:solidFill>
                <a:latin typeface="Alibaba PuHuiTi" pitchFamily="18" charset="-122"/>
                <a:ea typeface="Alibaba PuHuiTi" pitchFamily="18" charset="-122"/>
                <a:cs typeface="Alibaba PuHuiTi" pitchFamily="18" charset="-122"/>
              </a:rPr>
              <a:t>(x)</a:t>
            </a:r>
            <a:endParaRPr lang="en-US" altLang="zh-CN" sz="1600" dirty="0">
              <a:solidFill>
                <a:schemeClr val="accent2">
                  <a:lumMod val="75000"/>
                </a:schemeClr>
              </a:solidFill>
              <a:latin typeface="Alibaba PuHuiTi" pitchFamily="18" charset="-122"/>
              <a:ea typeface="Alibaba PuHuiTi" pitchFamily="18" charset="-122"/>
              <a:cs typeface="Alibaba PuHuiTi" pitchFamily="18" charset="-122"/>
            </a:endParaRPr>
          </a:p>
          <a:p>
            <a:pPr lvl="0" defTabSz="913765" fontAlgn="base">
              <a:lnSpc>
                <a:spcPct val="150000"/>
              </a:lnSpc>
              <a:defRPr/>
            </a:pPr>
            <a:r>
              <a:rPr lang="zh-CN" altLang="en-US" sz="1600" dirty="0">
                <a:solidFill>
                  <a:prstClr val="black">
                    <a:lumMod val="85000"/>
                    <a:lumOff val="15000"/>
                  </a:prstClr>
                </a:solidFill>
                <a:latin typeface="Alibaba PuHuiTi" pitchFamily="18" charset="-122"/>
                <a:ea typeface="Alibaba PuHuiTi" pitchFamily="18" charset="-122"/>
                <a:cs typeface="Alibaba PuHuiTi" pitchFamily="18" charset="-122"/>
              </a:rPr>
              <a:t> </a:t>
            </a:r>
            <a:r>
              <a:rPr lang="en-US" altLang="zh-CN" sz="1600" dirty="0">
                <a:solidFill>
                  <a:prstClr val="black">
                    <a:lumMod val="85000"/>
                    <a:lumOff val="15000"/>
                  </a:prstClr>
                </a:solidFill>
                <a:latin typeface="Alibaba PuHuiTi" pitchFamily="18" charset="-122"/>
                <a:ea typeface="Alibaba PuHuiTi" pitchFamily="18" charset="-122"/>
                <a:cs typeface="Alibaba PuHuiTi" pitchFamily="18" charset="-122"/>
              </a:rPr>
              <a:t>	</a:t>
            </a:r>
            <a:r>
              <a:rPr lang="zh-CN" altLang="en-US" sz="1600" dirty="0">
                <a:solidFill>
                  <a:prstClr val="black">
                    <a:lumMod val="85000"/>
                    <a:lumOff val="15000"/>
                  </a:prstClr>
                </a:solidFill>
                <a:latin typeface="Alibaba PuHuiTi" pitchFamily="18" charset="-122"/>
                <a:ea typeface="Alibaba PuHuiTi" pitchFamily="18" charset="-122"/>
                <a:cs typeface="Alibaba PuHuiTi" pitchFamily="18" charset="-122"/>
              </a:rPr>
              <a:t>计算聚类中心并预测每个样本属于哪个类别</a:t>
            </a:r>
            <a:r>
              <a:rPr lang="en-US" altLang="zh-CN" sz="1600" dirty="0">
                <a:solidFill>
                  <a:prstClr val="black">
                    <a:lumMod val="85000"/>
                    <a:lumOff val="15000"/>
                  </a:prstClr>
                </a:solidFill>
                <a:latin typeface="Alibaba PuHuiTi" pitchFamily="18" charset="-122"/>
                <a:ea typeface="Alibaba PuHuiTi" pitchFamily="18" charset="-122"/>
                <a:cs typeface="Alibaba PuHuiTi" pitchFamily="18" charset="-122"/>
              </a:rPr>
              <a:t>,</a:t>
            </a:r>
            <a:r>
              <a:rPr lang="zh-CN" altLang="en-US" sz="1600" dirty="0">
                <a:solidFill>
                  <a:prstClr val="black">
                    <a:lumMod val="85000"/>
                    <a:lumOff val="15000"/>
                  </a:prstClr>
                </a:solidFill>
                <a:latin typeface="Alibaba PuHuiTi" pitchFamily="18" charset="-122"/>
                <a:ea typeface="Alibaba PuHuiTi" pitchFamily="18" charset="-122"/>
                <a:cs typeface="Alibaba PuHuiTi" pitchFamily="18" charset="-122"/>
              </a:rPr>
              <a:t>相当于先调用</a:t>
            </a:r>
            <a:r>
              <a:rPr lang="en-US" altLang="zh-CN" sz="1600" dirty="0">
                <a:solidFill>
                  <a:prstClr val="black">
                    <a:lumMod val="85000"/>
                    <a:lumOff val="15000"/>
                  </a:prstClr>
                </a:solidFill>
                <a:latin typeface="Alibaba PuHuiTi" pitchFamily="18" charset="-122"/>
                <a:ea typeface="Alibaba PuHuiTi" pitchFamily="18" charset="-122"/>
                <a:cs typeface="Alibaba PuHuiTi" pitchFamily="18" charset="-122"/>
              </a:rPr>
              <a:t>fit(x),</a:t>
            </a:r>
            <a:r>
              <a:rPr lang="zh-CN" altLang="en-US" sz="1600" dirty="0">
                <a:solidFill>
                  <a:prstClr val="black">
                    <a:lumMod val="85000"/>
                    <a:lumOff val="15000"/>
                  </a:prstClr>
                </a:solidFill>
                <a:latin typeface="Alibaba PuHuiTi" pitchFamily="18" charset="-122"/>
                <a:ea typeface="Alibaba PuHuiTi" pitchFamily="18" charset="-122"/>
                <a:cs typeface="Alibaba PuHuiTi" pitchFamily="18" charset="-122"/>
              </a:rPr>
              <a:t>然后再调用</a:t>
            </a:r>
            <a:r>
              <a:rPr lang="en-US" altLang="zh-CN" sz="1600" dirty="0">
                <a:solidFill>
                  <a:prstClr val="black">
                    <a:lumMod val="85000"/>
                    <a:lumOff val="15000"/>
                  </a:prstClr>
                </a:solidFill>
                <a:latin typeface="Alibaba PuHuiTi" pitchFamily="18" charset="-122"/>
                <a:ea typeface="Alibaba PuHuiTi" pitchFamily="18" charset="-122"/>
                <a:cs typeface="Alibaba PuHuiTi" pitchFamily="18" charset="-122"/>
              </a:rPr>
              <a:t>predict(x)</a:t>
            </a:r>
            <a:endParaRPr lang="en-US" altLang="zh-CN" sz="1600" dirty="0">
              <a:solidFill>
                <a:prstClr val="black">
                  <a:lumMod val="85000"/>
                  <a:lumOff val="15000"/>
                </a:prstClr>
              </a:solidFill>
              <a:latin typeface="Alibaba PuHuiTi" pitchFamily="18" charset="-122"/>
              <a:ea typeface="Alibaba PuHuiTi" pitchFamily="18" charset="-122"/>
              <a:cs typeface="Alibaba PuHuiTi" pitchFamily="18" charset="-122"/>
            </a:endParaRPr>
          </a:p>
          <a:p>
            <a:pPr marL="285750" marR="0" lvl="0" indent="-285750" algn="l" defTabSz="913765" rtl="0" eaLnBrk="1" fontAlgn="base" latinLnBrk="0" hangingPunct="1">
              <a:lnSpc>
                <a:spcPct val="150000"/>
              </a:lnSpc>
              <a:spcBef>
                <a:spcPts val="0"/>
              </a:spcBef>
              <a:spcAft>
                <a:spcPts val="0"/>
              </a:spcAft>
              <a:buClrTx/>
              <a:buSzTx/>
              <a:buFont typeface="Arial" panose="020B0604020202020204" pitchFamily="34" charset="0"/>
              <a:buChar char="•"/>
              <a:defRPr/>
            </a:pPr>
            <a:endParaRPr kumimoji="0" lang="en-US" altLang="zh-CN" sz="1600" b="0" i="0" u="none" strike="noStrike" kern="1200" cap="none" spc="0" normalizeH="0" baseline="0" noProof="0" dirty="0">
              <a:ln>
                <a:noFill/>
              </a:ln>
              <a:solidFill>
                <a:prstClr val="black">
                  <a:lumMod val="85000"/>
                  <a:lumOff val="15000"/>
                </a:prstClr>
              </a:solidFill>
              <a:effectLst/>
              <a:uLnTx/>
              <a:uFillTx/>
              <a:latin typeface="Alibaba PuHuiTi" pitchFamily="18" charset="-122"/>
              <a:ea typeface="Alibaba PuHuiTi" pitchFamily="18" charset="-122"/>
              <a:cs typeface="Alibaba PuHuiTi" pitchFamily="18"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descr="01 (106)"/>
          <p:cNvPicPr>
            <a:picLocks noChangeAspect="1"/>
          </p:cNvPicPr>
          <p:nvPr/>
        </p:nvPicPr>
        <p:blipFill>
          <a:blip r:embed="rId1"/>
          <a:stretch>
            <a:fillRect/>
          </a:stretch>
        </p:blipFill>
        <p:spPr>
          <a:xfrm>
            <a:off x="10223567" y="5182766"/>
            <a:ext cx="1409816" cy="1409816"/>
          </a:xfrm>
          <a:prstGeom prst="rect">
            <a:avLst/>
          </a:prstGeom>
        </p:spPr>
      </p:pic>
      <p:sp>
        <p:nvSpPr>
          <p:cNvPr id="15" name="标题 2"/>
          <p:cNvSpPr txBox="1"/>
          <p:nvPr/>
        </p:nvSpPr>
        <p:spPr>
          <a:xfrm>
            <a:off x="2172295" y="985966"/>
            <a:ext cx="8364294" cy="517190"/>
          </a:xfrm>
          <a:prstGeom prst="rect">
            <a:avLst/>
          </a:prstGeom>
        </p:spPr>
        <p:txBody>
          <a:bodyPr/>
          <a:lstStyle>
            <a:lvl1pPr algn="l" rtl="0" eaLnBrk="0" fontAlgn="base" hangingPunct="0">
              <a:spcBef>
                <a:spcPct val="0"/>
              </a:spcBef>
              <a:spcAft>
                <a:spcPct val="0"/>
              </a:spcAft>
              <a:defRPr sz="3200" b="1" kern="1200">
                <a:solidFill>
                  <a:schemeClr val="tx1"/>
                </a:solidFill>
                <a:latin typeface="黑体" panose="02010609060101010101" pitchFamily="49" charset="-122"/>
                <a:ea typeface="黑体" panose="02010609060101010101" pitchFamily="49" charset="-122"/>
                <a:cs typeface="+mj-cs"/>
              </a:defRPr>
            </a:lvl1pPr>
            <a:lvl2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5pPr>
            <a:lvl6pPr marL="6096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12192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18288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24384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1" lang="zh-CN" altLang="en-US" sz="2000" b="1" i="0" u="none" strike="noStrike" kern="1200" cap="none" spc="0" normalizeH="0" baseline="0" noProof="0" dirty="0">
                <a:ln>
                  <a:noFill/>
                </a:ln>
                <a:solidFill>
                  <a:srgbClr val="595959"/>
                </a:solidFill>
                <a:effectLst/>
                <a:uLnTx/>
                <a:uFillTx/>
                <a:latin typeface="Alibaba PuHuiTi" pitchFamily="18" charset="-122"/>
                <a:ea typeface="Alibaba PuHuiTi" pitchFamily="18" charset="-122"/>
                <a:cs typeface="Alibaba PuHuiTi" pitchFamily="18" charset="-122"/>
              </a:rPr>
              <a:t>使用</a:t>
            </a:r>
            <a:r>
              <a:rPr kumimoji="1" lang="en-US" altLang="zh-CN" sz="2000" b="1" i="0" u="none" strike="noStrike" kern="1200" cap="none" spc="0" normalizeH="0" baseline="0" noProof="0" dirty="0" err="1">
                <a:ln>
                  <a:noFill/>
                </a:ln>
                <a:solidFill>
                  <a:srgbClr val="595959"/>
                </a:solidFill>
                <a:effectLst/>
                <a:uLnTx/>
                <a:uFillTx/>
                <a:latin typeface="Alibaba PuHuiTi" pitchFamily="18" charset="-122"/>
                <a:ea typeface="Alibaba PuHuiTi" pitchFamily="18" charset="-122"/>
                <a:cs typeface="Alibaba PuHuiTi" pitchFamily="18" charset="-122"/>
              </a:rPr>
              <a:t>KMeans</a:t>
            </a:r>
            <a:r>
              <a:rPr kumimoji="1" lang="zh-CN" altLang="en-US" sz="2000" b="1" i="0" u="none" strike="noStrike" kern="1200" cap="none" spc="0" normalizeH="0" baseline="0" noProof="0" dirty="0">
                <a:ln>
                  <a:noFill/>
                </a:ln>
                <a:solidFill>
                  <a:srgbClr val="595959"/>
                </a:solidFill>
                <a:effectLst/>
                <a:uLnTx/>
                <a:uFillTx/>
                <a:latin typeface="Alibaba PuHuiTi" pitchFamily="18" charset="-122"/>
                <a:ea typeface="Alibaba PuHuiTi" pitchFamily="18" charset="-122"/>
                <a:cs typeface="Alibaba PuHuiTi" pitchFamily="18" charset="-122"/>
              </a:rPr>
              <a:t>模型数据探索聚类</a:t>
            </a:r>
            <a:r>
              <a:rPr kumimoji="1" lang="zh-CN" altLang="en-US" sz="3200" b="1" i="0" u="none" strike="noStrike" kern="1200" cap="none" spc="0" normalizeH="0" baseline="0" noProof="0" dirty="0">
                <a:ln>
                  <a:noFill/>
                </a:ln>
                <a:solidFill>
                  <a:srgbClr val="595959"/>
                </a:solidFill>
                <a:effectLst/>
                <a:uLnTx/>
                <a:uFillTx/>
                <a:latin typeface="黑体" panose="02010609060101010101" pitchFamily="49" charset="-122"/>
                <a:ea typeface="黑体" panose="02010609060101010101" pitchFamily="49" charset="-122"/>
                <a:cs typeface="+mj-cs"/>
              </a:rPr>
              <a:t>  </a:t>
            </a:r>
            <a:endParaRPr kumimoji="1" lang="zh-CN" altLang="en-US" sz="3200" b="1" i="0" u="none" strike="noStrike" kern="1200" cap="none" spc="0" normalizeH="0" baseline="0" noProof="0" dirty="0">
              <a:ln>
                <a:noFill/>
              </a:ln>
              <a:solidFill>
                <a:srgbClr val="595959"/>
              </a:solidFill>
              <a:effectLst/>
              <a:uLnTx/>
              <a:uFillTx/>
              <a:latin typeface="黑体" panose="02010609060101010101" pitchFamily="49" charset="-122"/>
              <a:ea typeface="黑体" panose="02010609060101010101" pitchFamily="49" charset="-122"/>
              <a:cs typeface="+mj-cs"/>
            </a:endParaRPr>
          </a:p>
        </p:txBody>
      </p:sp>
      <p:sp>
        <p:nvSpPr>
          <p:cNvPr id="18" name="三角形 17"/>
          <p:cNvSpPr/>
          <p:nvPr/>
        </p:nvSpPr>
        <p:spPr>
          <a:xfrm rot="2651319">
            <a:off x="3473471" y="1954238"/>
            <a:ext cx="145648" cy="78105"/>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Calibri" panose="020F0502020204030204"/>
              <a:ea typeface="黑体" panose="02010609060101010101" pitchFamily="49" charset="-122"/>
              <a:cs typeface="+mn-cs"/>
            </a:endParaRPr>
          </a:p>
        </p:txBody>
      </p:sp>
      <p:pic>
        <p:nvPicPr>
          <p:cNvPr id="5" name="图片 4"/>
          <p:cNvPicPr>
            <a:picLocks noChangeAspect="1"/>
          </p:cNvPicPr>
          <p:nvPr/>
        </p:nvPicPr>
        <p:blipFill>
          <a:blip r:embed="rId2"/>
          <a:stretch>
            <a:fillRect/>
          </a:stretch>
        </p:blipFill>
        <p:spPr>
          <a:xfrm>
            <a:off x="3048016" y="2377100"/>
            <a:ext cx="6468730" cy="4351388"/>
          </a:xfrm>
          <a:prstGeom prst="rect">
            <a:avLst/>
          </a:prstGeom>
        </p:spPr>
      </p:pic>
      <p:sp>
        <p:nvSpPr>
          <p:cNvPr id="13" name="文本框 12"/>
          <p:cNvSpPr txBox="1"/>
          <p:nvPr/>
        </p:nvSpPr>
        <p:spPr>
          <a:xfrm>
            <a:off x="765544" y="1730769"/>
            <a:ext cx="10185991" cy="884473"/>
          </a:xfrm>
          <a:prstGeom prst="rect">
            <a:avLst/>
          </a:prstGeom>
          <a:noFill/>
        </p:spPr>
        <p:txBody>
          <a:bodyPr wrap="square">
            <a:spAutoFit/>
          </a:bodyPr>
          <a:lstStyle/>
          <a:p>
            <a:pPr>
              <a:lnSpc>
                <a:spcPct val="150000"/>
              </a:lnSpc>
            </a:pPr>
            <a:r>
              <a:rPr lang="zh-CN" altLang="en-US" b="0" i="0" dirty="0">
                <a:solidFill>
                  <a:srgbClr val="333333"/>
                </a:solidFill>
                <a:effectLst/>
                <a:latin typeface="Alibaba PuHuiTi" pitchFamily="18" charset="-122"/>
                <a:ea typeface="Alibaba PuHuiTi" pitchFamily="18" charset="-122"/>
                <a:cs typeface="Alibaba PuHuiTi" pitchFamily="18" charset="-122"/>
              </a:rPr>
              <a:t>随机创建不同二维数据集作为训练集，并结合</a:t>
            </a:r>
            <a:r>
              <a:rPr lang="en-GB" altLang="zh-CN" b="0" i="0" dirty="0">
                <a:solidFill>
                  <a:srgbClr val="333333"/>
                </a:solidFill>
                <a:effectLst/>
                <a:latin typeface="Alibaba PuHuiTi" pitchFamily="18" charset="-122"/>
                <a:ea typeface="Alibaba PuHuiTi" pitchFamily="18" charset="-122"/>
                <a:cs typeface="Alibaba PuHuiTi" pitchFamily="18" charset="-122"/>
              </a:rPr>
              <a:t>k-means</a:t>
            </a:r>
            <a:r>
              <a:rPr lang="zh-CN" altLang="en-US" b="0" i="0" dirty="0">
                <a:solidFill>
                  <a:srgbClr val="333333"/>
                </a:solidFill>
                <a:effectLst/>
                <a:latin typeface="Alibaba PuHuiTi" pitchFamily="18" charset="-122"/>
                <a:ea typeface="Alibaba PuHuiTi" pitchFamily="18" charset="-122"/>
                <a:cs typeface="Alibaba PuHuiTi" pitchFamily="18" charset="-122"/>
              </a:rPr>
              <a:t>算法将其聚类，尝试分别聚类不同数量的簇，并观察聚类效果：</a:t>
            </a:r>
            <a:endParaRPr lang="zh-CN" altLang="en-US" dirty="0">
              <a:latin typeface="Alibaba PuHuiTi" pitchFamily="18" charset="-122"/>
              <a:ea typeface="Alibaba PuHuiTi" pitchFamily="18" charset="-122"/>
              <a:cs typeface="Alibaba PuHuiTi" pitchFamily="18" charset="-122"/>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descr="01 (106)"/>
          <p:cNvPicPr>
            <a:picLocks noChangeAspect="1"/>
          </p:cNvPicPr>
          <p:nvPr/>
        </p:nvPicPr>
        <p:blipFill>
          <a:blip r:embed="rId1"/>
          <a:stretch>
            <a:fillRect/>
          </a:stretch>
        </p:blipFill>
        <p:spPr>
          <a:xfrm>
            <a:off x="10223567" y="5182766"/>
            <a:ext cx="1409816" cy="1409816"/>
          </a:xfrm>
          <a:prstGeom prst="rect">
            <a:avLst/>
          </a:prstGeom>
        </p:spPr>
      </p:pic>
      <p:sp>
        <p:nvSpPr>
          <p:cNvPr id="15" name="标题 2"/>
          <p:cNvSpPr txBox="1"/>
          <p:nvPr/>
        </p:nvSpPr>
        <p:spPr>
          <a:xfrm>
            <a:off x="2172295" y="985966"/>
            <a:ext cx="8364294" cy="517190"/>
          </a:xfrm>
          <a:prstGeom prst="rect">
            <a:avLst/>
          </a:prstGeom>
        </p:spPr>
        <p:txBody>
          <a:bodyPr/>
          <a:lstStyle>
            <a:lvl1pPr algn="l" rtl="0" eaLnBrk="0" fontAlgn="base" hangingPunct="0">
              <a:spcBef>
                <a:spcPct val="0"/>
              </a:spcBef>
              <a:spcAft>
                <a:spcPct val="0"/>
              </a:spcAft>
              <a:defRPr sz="3200" b="1" kern="1200">
                <a:solidFill>
                  <a:schemeClr val="tx1"/>
                </a:solidFill>
                <a:latin typeface="黑体" panose="02010609060101010101" pitchFamily="49" charset="-122"/>
                <a:ea typeface="黑体" panose="02010609060101010101" pitchFamily="49" charset="-122"/>
                <a:cs typeface="+mj-cs"/>
              </a:defRPr>
            </a:lvl1pPr>
            <a:lvl2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5pPr>
            <a:lvl6pPr marL="6096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12192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18288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24384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1" lang="zh-CN" altLang="en-US" sz="2000" b="1" i="0" u="none" strike="noStrike" kern="1200" cap="none" spc="0" normalizeH="0" baseline="0" noProof="0" dirty="0">
                <a:ln>
                  <a:noFill/>
                </a:ln>
                <a:solidFill>
                  <a:srgbClr val="595959"/>
                </a:solidFill>
                <a:effectLst/>
                <a:uLnTx/>
                <a:uFillTx/>
                <a:latin typeface="Alibaba PuHuiTi" pitchFamily="18" charset="-122"/>
                <a:ea typeface="Alibaba PuHuiTi" pitchFamily="18" charset="-122"/>
                <a:cs typeface="Alibaba PuHuiTi" pitchFamily="18" charset="-122"/>
              </a:rPr>
              <a:t>使用</a:t>
            </a:r>
            <a:r>
              <a:rPr kumimoji="1" lang="en-US" altLang="zh-CN" sz="2000" b="1" i="0" u="none" strike="noStrike" kern="1200" cap="none" spc="0" normalizeH="0" baseline="0" noProof="0" dirty="0" err="1">
                <a:ln>
                  <a:noFill/>
                </a:ln>
                <a:solidFill>
                  <a:srgbClr val="595959"/>
                </a:solidFill>
                <a:effectLst/>
                <a:uLnTx/>
                <a:uFillTx/>
                <a:latin typeface="Alibaba PuHuiTi" pitchFamily="18" charset="-122"/>
                <a:ea typeface="Alibaba PuHuiTi" pitchFamily="18" charset="-122"/>
                <a:cs typeface="Alibaba PuHuiTi" pitchFamily="18" charset="-122"/>
              </a:rPr>
              <a:t>KMeans</a:t>
            </a:r>
            <a:r>
              <a:rPr kumimoji="1" lang="zh-CN" altLang="en-US" sz="2000" b="1" i="0" u="none" strike="noStrike" kern="1200" cap="none" spc="0" normalizeH="0" baseline="0" noProof="0" dirty="0">
                <a:ln>
                  <a:noFill/>
                </a:ln>
                <a:solidFill>
                  <a:srgbClr val="595959"/>
                </a:solidFill>
                <a:effectLst/>
                <a:uLnTx/>
                <a:uFillTx/>
                <a:latin typeface="Alibaba PuHuiTi" pitchFamily="18" charset="-122"/>
                <a:ea typeface="Alibaba PuHuiTi" pitchFamily="18" charset="-122"/>
                <a:cs typeface="Alibaba PuHuiTi" pitchFamily="18" charset="-122"/>
              </a:rPr>
              <a:t>模型数据探索聚类</a:t>
            </a:r>
            <a:r>
              <a:rPr kumimoji="1" lang="zh-CN" altLang="en-US" sz="3200" b="1" i="0" u="none" strike="noStrike" kern="1200" cap="none" spc="0" normalizeH="0" baseline="0" noProof="0" dirty="0">
                <a:ln>
                  <a:noFill/>
                </a:ln>
                <a:solidFill>
                  <a:srgbClr val="595959"/>
                </a:solidFill>
                <a:effectLst/>
                <a:uLnTx/>
                <a:uFillTx/>
                <a:latin typeface="黑体" panose="02010609060101010101" pitchFamily="49" charset="-122"/>
                <a:ea typeface="黑体" panose="02010609060101010101" pitchFamily="49" charset="-122"/>
                <a:cs typeface="+mj-cs"/>
              </a:rPr>
              <a:t>  </a:t>
            </a:r>
            <a:endParaRPr kumimoji="1" lang="zh-CN" altLang="en-US" sz="3200" b="1" i="0" u="none" strike="noStrike" kern="1200" cap="none" spc="0" normalizeH="0" baseline="0" noProof="0" dirty="0">
              <a:ln>
                <a:noFill/>
              </a:ln>
              <a:solidFill>
                <a:srgbClr val="595959"/>
              </a:solidFill>
              <a:effectLst/>
              <a:uLnTx/>
              <a:uFillTx/>
              <a:latin typeface="黑体" panose="02010609060101010101" pitchFamily="49" charset="-122"/>
              <a:ea typeface="黑体" panose="02010609060101010101" pitchFamily="49" charset="-122"/>
              <a:cs typeface="+mj-cs"/>
            </a:endParaRPr>
          </a:p>
        </p:txBody>
      </p:sp>
      <p:sp>
        <p:nvSpPr>
          <p:cNvPr id="8" name="文本框 7"/>
          <p:cNvSpPr txBox="1"/>
          <p:nvPr/>
        </p:nvSpPr>
        <p:spPr>
          <a:xfrm>
            <a:off x="2375345" y="2034580"/>
            <a:ext cx="7958193" cy="2788840"/>
          </a:xfrm>
          <a:prstGeom prst="rect">
            <a:avLst/>
          </a:prstGeom>
          <a:noFill/>
        </p:spPr>
        <p:txBody>
          <a:bodyPr wrap="square">
            <a:spAutoFit/>
          </a:bodyPr>
          <a:lstStyle/>
          <a:p>
            <a:pPr marL="0" marR="0" lvl="0" indent="0" algn="l" defTabSz="914400" rtl="0" eaLnBrk="1" fontAlgn="auto" latinLnBrk="0" hangingPunct="1">
              <a:lnSpc>
                <a:spcPct val="200000"/>
              </a:lnSpc>
              <a:spcBef>
                <a:spcPts val="0"/>
              </a:spcBef>
              <a:spcAft>
                <a:spcPts val="0"/>
              </a:spcAft>
              <a:buClrTx/>
              <a:buSzTx/>
              <a:buFontTx/>
              <a:buNone/>
              <a:defRPr/>
            </a:pPr>
            <a:r>
              <a:rPr kumimoji="0" lang="en-US" altLang="zh-CN" sz="1800" b="0" i="0" u="none" strike="noStrike" kern="1200" cap="none" spc="0" normalizeH="0" baseline="0" noProof="0" dirty="0">
                <a:ln>
                  <a:noFill/>
                </a:ln>
                <a:effectLst/>
                <a:uLnTx/>
                <a:uFillTx/>
                <a:latin typeface="Alibaba PuHuiTi" pitchFamily="18" charset="-122"/>
                <a:ea typeface="Alibaba PuHuiTi" pitchFamily="18" charset="-122"/>
                <a:cs typeface="Alibaba PuHuiTi" pitchFamily="18" charset="-122"/>
              </a:rPr>
              <a:t>1 </a:t>
            </a:r>
            <a:r>
              <a:rPr kumimoji="0" lang="zh-CN" altLang="en-US" sz="1800" b="0" i="0" u="none" strike="noStrike" kern="1200" cap="none" spc="0" normalizeH="0" baseline="0" noProof="0" dirty="0">
                <a:ln>
                  <a:noFill/>
                </a:ln>
                <a:effectLst/>
                <a:uLnTx/>
                <a:uFillTx/>
                <a:latin typeface="Alibaba PuHuiTi" pitchFamily="18" charset="-122"/>
                <a:ea typeface="Alibaba PuHuiTi" pitchFamily="18" charset="-122"/>
                <a:cs typeface="Alibaba PuHuiTi" pitchFamily="18" charset="-122"/>
              </a:rPr>
              <a:t>导包 </a:t>
            </a:r>
            <a:r>
              <a:rPr kumimoji="0" lang="en-GB" altLang="zh-CN" sz="1800" b="0" i="0" u="none" strike="noStrike" kern="1200" cap="none" spc="0" normalizeH="0" baseline="0" noProof="0" dirty="0" err="1">
                <a:ln>
                  <a:noFill/>
                </a:ln>
                <a:effectLst/>
                <a:uLnTx/>
                <a:uFillTx/>
                <a:latin typeface="Alibaba PuHuiTi" pitchFamily="18" charset="-122"/>
                <a:ea typeface="Alibaba PuHuiTi" pitchFamily="18" charset="-122"/>
                <a:cs typeface="Alibaba PuHuiTi" pitchFamily="18" charset="-122"/>
              </a:rPr>
              <a:t>sklearn.cluster.KMeans</a:t>
            </a:r>
            <a:r>
              <a:rPr kumimoji="0" lang="en-GB" altLang="zh-CN" sz="1800" b="0" i="0" u="none" strike="noStrike" kern="1200" cap="none" spc="0" normalizeH="0" baseline="0" noProof="0" dirty="0">
                <a:ln>
                  <a:noFill/>
                </a:ln>
                <a:effectLst/>
                <a:uLnTx/>
                <a:uFillTx/>
                <a:latin typeface="Alibaba PuHuiTi" pitchFamily="18" charset="-122"/>
                <a:ea typeface="Alibaba PuHuiTi" pitchFamily="18" charset="-122"/>
                <a:cs typeface="Alibaba PuHuiTi" pitchFamily="18" charset="-122"/>
              </a:rPr>
              <a:t> </a:t>
            </a:r>
            <a:r>
              <a:rPr kumimoji="0" lang="en-GB" altLang="zh-CN" sz="1800" b="0" i="0" u="none" strike="noStrike" kern="1200" cap="none" spc="0" normalizeH="0" baseline="0" noProof="0" dirty="0" err="1">
                <a:ln>
                  <a:noFill/>
                </a:ln>
                <a:effectLst/>
                <a:uLnTx/>
                <a:uFillTx/>
                <a:latin typeface="Alibaba PuHuiTi" pitchFamily="18" charset="-122"/>
                <a:ea typeface="Alibaba PuHuiTi" pitchFamily="18" charset="-122"/>
                <a:cs typeface="Alibaba PuHuiTi" pitchFamily="18" charset="-122"/>
              </a:rPr>
              <a:t>sklearn.datasets.make_blobs</a:t>
            </a:r>
            <a:br>
              <a:rPr kumimoji="0" lang="en-GB" altLang="zh-CN" sz="1800" b="0" i="0" u="none" strike="noStrike" kern="1200" cap="none" spc="0" normalizeH="0" baseline="0" noProof="0" dirty="0">
                <a:ln>
                  <a:noFill/>
                </a:ln>
                <a:effectLst/>
                <a:uLnTx/>
                <a:uFillTx/>
                <a:latin typeface="Alibaba PuHuiTi" pitchFamily="18" charset="-122"/>
                <a:ea typeface="Alibaba PuHuiTi" pitchFamily="18" charset="-122"/>
                <a:cs typeface="Alibaba PuHuiTi" pitchFamily="18" charset="-122"/>
              </a:rPr>
            </a:br>
            <a:r>
              <a:rPr kumimoji="0" lang="en-GB" altLang="zh-CN" sz="1800" b="0" i="0" u="none" strike="noStrike" kern="1200" cap="none" spc="0" normalizeH="0" baseline="0" noProof="0" dirty="0">
                <a:ln>
                  <a:noFill/>
                </a:ln>
                <a:effectLst/>
                <a:uLnTx/>
                <a:uFillTx/>
                <a:latin typeface="Alibaba PuHuiTi" pitchFamily="18" charset="-122"/>
                <a:ea typeface="Alibaba PuHuiTi" pitchFamily="18" charset="-122"/>
                <a:cs typeface="Alibaba PuHuiTi" pitchFamily="18" charset="-122"/>
              </a:rPr>
              <a:t>2 </a:t>
            </a:r>
            <a:r>
              <a:rPr kumimoji="0" lang="zh-CN" altLang="en-US" sz="1800" b="0" i="0" u="none" strike="noStrike" kern="1200" cap="none" spc="0" normalizeH="0" baseline="0" noProof="0" dirty="0">
                <a:ln>
                  <a:noFill/>
                </a:ln>
                <a:effectLst/>
                <a:uLnTx/>
                <a:uFillTx/>
                <a:latin typeface="Alibaba PuHuiTi" pitchFamily="18" charset="-122"/>
                <a:ea typeface="Alibaba PuHuiTi" pitchFamily="18" charset="-122"/>
                <a:cs typeface="Alibaba PuHuiTi" pitchFamily="18" charset="-122"/>
              </a:rPr>
              <a:t>创建数据集 </a:t>
            </a:r>
            <a:br>
              <a:rPr kumimoji="0" lang="zh-CN" altLang="en-US" sz="1800" b="0" i="0" u="none" strike="noStrike" kern="1200" cap="none" spc="0" normalizeH="0" baseline="0" noProof="0" dirty="0">
                <a:ln>
                  <a:noFill/>
                </a:ln>
                <a:effectLst/>
                <a:uLnTx/>
                <a:uFillTx/>
                <a:latin typeface="Alibaba PuHuiTi" pitchFamily="18" charset="-122"/>
                <a:ea typeface="Alibaba PuHuiTi" pitchFamily="18" charset="-122"/>
                <a:cs typeface="Alibaba PuHuiTi" pitchFamily="18" charset="-122"/>
              </a:rPr>
            </a:br>
            <a:r>
              <a:rPr kumimoji="0" lang="en-US" altLang="zh-CN" sz="1800" b="0" i="0" u="none" strike="noStrike" kern="1200" cap="none" spc="0" normalizeH="0" baseline="0" noProof="0" dirty="0">
                <a:ln>
                  <a:noFill/>
                </a:ln>
                <a:effectLst/>
                <a:uLnTx/>
                <a:uFillTx/>
                <a:latin typeface="Alibaba PuHuiTi" pitchFamily="18" charset="-122"/>
                <a:ea typeface="Alibaba PuHuiTi" pitchFamily="18" charset="-122"/>
                <a:cs typeface="Alibaba PuHuiTi" pitchFamily="18" charset="-122"/>
              </a:rPr>
              <a:t>3 </a:t>
            </a:r>
            <a:r>
              <a:rPr kumimoji="0" lang="zh-CN" altLang="en-US" sz="1800" b="0" i="0" u="none" strike="noStrike" kern="1200" cap="none" spc="0" normalizeH="0" baseline="0" noProof="0" dirty="0">
                <a:ln>
                  <a:noFill/>
                </a:ln>
                <a:effectLst/>
                <a:uLnTx/>
                <a:uFillTx/>
                <a:latin typeface="Alibaba PuHuiTi" pitchFamily="18" charset="-122"/>
                <a:ea typeface="Alibaba PuHuiTi" pitchFamily="18" charset="-122"/>
                <a:cs typeface="Alibaba PuHuiTi" pitchFamily="18" charset="-122"/>
              </a:rPr>
              <a:t>实例化</a:t>
            </a:r>
            <a:r>
              <a:rPr kumimoji="0" lang="en-GB" altLang="zh-CN" sz="1800" b="0" i="0" u="none" strike="noStrike" kern="1200" cap="none" spc="0" normalizeH="0" baseline="0" noProof="0" dirty="0" err="1">
                <a:ln>
                  <a:noFill/>
                </a:ln>
                <a:effectLst/>
                <a:uLnTx/>
                <a:uFillTx/>
                <a:latin typeface="Alibaba PuHuiTi" pitchFamily="18" charset="-122"/>
                <a:ea typeface="Alibaba PuHuiTi" pitchFamily="18" charset="-122"/>
                <a:cs typeface="Alibaba PuHuiTi" pitchFamily="18" charset="-122"/>
              </a:rPr>
              <a:t>Kmeans</a:t>
            </a:r>
            <a:r>
              <a:rPr kumimoji="0" lang="zh-CN" altLang="en-US" sz="1800" b="0" i="0" u="none" strike="noStrike" kern="1200" cap="none" spc="0" normalizeH="0" baseline="0" noProof="0" dirty="0">
                <a:ln>
                  <a:noFill/>
                </a:ln>
                <a:effectLst/>
                <a:uLnTx/>
                <a:uFillTx/>
                <a:latin typeface="Alibaba PuHuiTi" pitchFamily="18" charset="-122"/>
                <a:ea typeface="Alibaba PuHuiTi" pitchFamily="18" charset="-122"/>
                <a:cs typeface="Alibaba PuHuiTi" pitchFamily="18" charset="-122"/>
              </a:rPr>
              <a:t>模型并预测 </a:t>
            </a:r>
            <a:br>
              <a:rPr kumimoji="0" lang="zh-CN" altLang="en-US" sz="1800" b="0" i="0" u="none" strike="noStrike" kern="1200" cap="none" spc="0" normalizeH="0" baseline="0" noProof="0" dirty="0">
                <a:ln>
                  <a:noFill/>
                </a:ln>
                <a:effectLst/>
                <a:uLnTx/>
                <a:uFillTx/>
                <a:latin typeface="Alibaba PuHuiTi" pitchFamily="18" charset="-122"/>
                <a:ea typeface="Alibaba PuHuiTi" pitchFamily="18" charset="-122"/>
                <a:cs typeface="Alibaba PuHuiTi" pitchFamily="18" charset="-122"/>
              </a:rPr>
            </a:br>
            <a:r>
              <a:rPr kumimoji="0" lang="en-US" altLang="zh-CN" sz="1800" b="0" i="0" u="none" strike="noStrike" kern="1200" cap="none" spc="0" normalizeH="0" baseline="0" noProof="0" dirty="0">
                <a:ln>
                  <a:noFill/>
                </a:ln>
                <a:effectLst/>
                <a:uLnTx/>
                <a:uFillTx/>
                <a:latin typeface="Alibaba PuHuiTi" pitchFamily="18" charset="-122"/>
                <a:ea typeface="Alibaba PuHuiTi" pitchFamily="18" charset="-122"/>
                <a:cs typeface="Alibaba PuHuiTi" pitchFamily="18" charset="-122"/>
              </a:rPr>
              <a:t>4 </a:t>
            </a:r>
            <a:r>
              <a:rPr kumimoji="0" lang="zh-CN" altLang="en-US" sz="1800" b="0" i="0" u="none" strike="noStrike" kern="1200" cap="none" spc="0" normalizeH="0" baseline="0" noProof="0" dirty="0">
                <a:ln>
                  <a:noFill/>
                </a:ln>
                <a:effectLst/>
                <a:uLnTx/>
                <a:uFillTx/>
                <a:latin typeface="Alibaba PuHuiTi" pitchFamily="18" charset="-122"/>
                <a:ea typeface="Alibaba PuHuiTi" pitchFamily="18" charset="-122"/>
                <a:cs typeface="Alibaba PuHuiTi" pitchFamily="18" charset="-122"/>
              </a:rPr>
              <a:t>展示聚类效果</a:t>
            </a:r>
            <a:br>
              <a:rPr kumimoji="0" lang="zh-CN" altLang="en-US" sz="1800" b="0" i="0" u="none" strike="noStrike" kern="1200" cap="none" spc="0" normalizeH="0" baseline="0" noProof="0" dirty="0">
                <a:ln>
                  <a:noFill/>
                </a:ln>
                <a:effectLst/>
                <a:uLnTx/>
                <a:uFillTx/>
                <a:latin typeface="Alibaba PuHuiTi" pitchFamily="18" charset="-122"/>
                <a:ea typeface="Alibaba PuHuiTi" pitchFamily="18" charset="-122"/>
                <a:cs typeface="Alibaba PuHuiTi" pitchFamily="18" charset="-122"/>
              </a:rPr>
            </a:br>
            <a:r>
              <a:rPr kumimoji="0" lang="en-US" altLang="zh-CN" sz="1800" b="0" i="0" u="none" strike="noStrike" kern="1200" cap="none" spc="0" normalizeH="0" baseline="0" noProof="0" dirty="0">
                <a:ln>
                  <a:noFill/>
                </a:ln>
                <a:effectLst/>
                <a:uLnTx/>
                <a:uFillTx/>
                <a:latin typeface="Alibaba PuHuiTi" pitchFamily="18" charset="-122"/>
                <a:ea typeface="Alibaba PuHuiTi" pitchFamily="18" charset="-122"/>
                <a:cs typeface="Alibaba PuHuiTi" pitchFamily="18" charset="-122"/>
              </a:rPr>
              <a:t>5 </a:t>
            </a:r>
            <a:r>
              <a:rPr kumimoji="0" lang="zh-CN" altLang="en-US" sz="1800" b="0" i="0" u="none" strike="noStrike" kern="1200" cap="none" spc="0" normalizeH="0" baseline="0" noProof="0" dirty="0">
                <a:ln>
                  <a:noFill/>
                </a:ln>
                <a:effectLst/>
                <a:uLnTx/>
                <a:uFillTx/>
                <a:latin typeface="Alibaba PuHuiTi" pitchFamily="18" charset="-122"/>
                <a:ea typeface="Alibaba PuHuiTi" pitchFamily="18" charset="-122"/>
                <a:cs typeface="Alibaba PuHuiTi" pitchFamily="18" charset="-122"/>
              </a:rPr>
              <a:t>评估聚类效果好坏</a:t>
            </a:r>
            <a:endParaRPr kumimoji="0" lang="en-GB" altLang="zh-CN" sz="1800" b="0" i="0" u="none" strike="noStrike" kern="1200" cap="none" spc="0" normalizeH="0" baseline="0" noProof="0" dirty="0">
              <a:ln>
                <a:noFill/>
              </a:ln>
              <a:effectLst/>
              <a:uLnTx/>
              <a:uFillTx/>
              <a:latin typeface="Alibaba PuHuiTi" pitchFamily="18" charset="-122"/>
              <a:ea typeface="Alibaba PuHuiTi" pitchFamily="18" charset="-122"/>
              <a:cs typeface="Alibaba PuHuiTi" pitchFamily="18" charset="-122"/>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descr="01 (106)"/>
          <p:cNvPicPr>
            <a:picLocks noChangeAspect="1"/>
          </p:cNvPicPr>
          <p:nvPr/>
        </p:nvPicPr>
        <p:blipFill>
          <a:blip r:embed="rId1"/>
          <a:stretch>
            <a:fillRect/>
          </a:stretch>
        </p:blipFill>
        <p:spPr>
          <a:xfrm>
            <a:off x="10223567" y="5182766"/>
            <a:ext cx="1409816" cy="1409816"/>
          </a:xfrm>
          <a:prstGeom prst="rect">
            <a:avLst/>
          </a:prstGeom>
        </p:spPr>
      </p:pic>
      <p:sp>
        <p:nvSpPr>
          <p:cNvPr id="15" name="标题 2"/>
          <p:cNvSpPr txBox="1"/>
          <p:nvPr/>
        </p:nvSpPr>
        <p:spPr>
          <a:xfrm>
            <a:off x="2172295" y="985966"/>
            <a:ext cx="8364294" cy="517190"/>
          </a:xfrm>
          <a:prstGeom prst="rect">
            <a:avLst/>
          </a:prstGeom>
        </p:spPr>
        <p:txBody>
          <a:bodyPr/>
          <a:lstStyle>
            <a:lvl1pPr algn="l" rtl="0" eaLnBrk="0" fontAlgn="base" hangingPunct="0">
              <a:spcBef>
                <a:spcPct val="0"/>
              </a:spcBef>
              <a:spcAft>
                <a:spcPct val="0"/>
              </a:spcAft>
              <a:defRPr sz="3200" b="1" kern="1200">
                <a:solidFill>
                  <a:schemeClr val="tx1"/>
                </a:solidFill>
                <a:latin typeface="黑体" panose="02010609060101010101" pitchFamily="49" charset="-122"/>
                <a:ea typeface="黑体" panose="02010609060101010101" pitchFamily="49" charset="-122"/>
                <a:cs typeface="+mj-cs"/>
              </a:defRPr>
            </a:lvl1pPr>
            <a:lvl2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5pPr>
            <a:lvl6pPr marL="6096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12192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18288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24384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1" lang="zh-CN" altLang="en-US" sz="2000" b="1" i="0" u="none" strike="noStrike" kern="1200" cap="none" spc="0" normalizeH="0" baseline="0" noProof="0" dirty="0">
                <a:ln>
                  <a:noFill/>
                </a:ln>
                <a:solidFill>
                  <a:srgbClr val="595959"/>
                </a:solidFill>
                <a:effectLst/>
                <a:uLnTx/>
                <a:uFillTx/>
                <a:latin typeface="Alibaba PuHuiTi" pitchFamily="18" charset="-122"/>
                <a:ea typeface="Alibaba PuHuiTi" pitchFamily="18" charset="-122"/>
                <a:cs typeface="Alibaba PuHuiTi" pitchFamily="18" charset="-122"/>
              </a:rPr>
              <a:t>使用</a:t>
            </a:r>
            <a:r>
              <a:rPr kumimoji="1" lang="en-US" altLang="zh-CN" sz="2000" b="1" i="0" u="none" strike="noStrike" kern="1200" cap="none" spc="0" normalizeH="0" baseline="0" noProof="0" dirty="0" err="1">
                <a:ln>
                  <a:noFill/>
                </a:ln>
                <a:solidFill>
                  <a:srgbClr val="595959"/>
                </a:solidFill>
                <a:effectLst/>
                <a:uLnTx/>
                <a:uFillTx/>
                <a:latin typeface="Alibaba PuHuiTi" pitchFamily="18" charset="-122"/>
                <a:ea typeface="Alibaba PuHuiTi" pitchFamily="18" charset="-122"/>
                <a:cs typeface="Alibaba PuHuiTi" pitchFamily="18" charset="-122"/>
              </a:rPr>
              <a:t>KMeans</a:t>
            </a:r>
            <a:r>
              <a:rPr kumimoji="1" lang="zh-CN" altLang="en-US" sz="2000" b="1" i="0" u="none" strike="noStrike" kern="1200" cap="none" spc="0" normalizeH="0" baseline="0" noProof="0" dirty="0">
                <a:ln>
                  <a:noFill/>
                </a:ln>
                <a:solidFill>
                  <a:srgbClr val="595959"/>
                </a:solidFill>
                <a:effectLst/>
                <a:uLnTx/>
                <a:uFillTx/>
                <a:latin typeface="Alibaba PuHuiTi" pitchFamily="18" charset="-122"/>
                <a:ea typeface="Alibaba PuHuiTi" pitchFamily="18" charset="-122"/>
                <a:cs typeface="Alibaba PuHuiTi" pitchFamily="18" charset="-122"/>
              </a:rPr>
              <a:t>模型数据探索聚类</a:t>
            </a:r>
            <a:r>
              <a:rPr kumimoji="1" lang="zh-CN" altLang="en-US" sz="3200" b="1" i="0" u="none" strike="noStrike" kern="1200" cap="none" spc="0" normalizeH="0" baseline="0" noProof="0" dirty="0">
                <a:ln>
                  <a:noFill/>
                </a:ln>
                <a:solidFill>
                  <a:srgbClr val="595959"/>
                </a:solidFill>
                <a:effectLst/>
                <a:uLnTx/>
                <a:uFillTx/>
                <a:latin typeface="黑体" panose="02010609060101010101" pitchFamily="49" charset="-122"/>
                <a:ea typeface="黑体" panose="02010609060101010101" pitchFamily="49" charset="-122"/>
                <a:cs typeface="+mj-cs"/>
              </a:rPr>
              <a:t>  </a:t>
            </a:r>
            <a:endParaRPr kumimoji="1" lang="zh-CN" altLang="en-US" sz="3200" b="1" i="0" u="none" strike="noStrike" kern="1200" cap="none" spc="0" normalizeH="0" baseline="0" noProof="0" dirty="0">
              <a:ln>
                <a:noFill/>
              </a:ln>
              <a:solidFill>
                <a:srgbClr val="595959"/>
              </a:solidFill>
              <a:effectLst/>
              <a:uLnTx/>
              <a:uFillTx/>
              <a:latin typeface="黑体" panose="02010609060101010101" pitchFamily="49" charset="-122"/>
              <a:ea typeface="黑体" panose="02010609060101010101" pitchFamily="49" charset="-122"/>
              <a:cs typeface="+mj-cs"/>
            </a:endParaRPr>
          </a:p>
        </p:txBody>
      </p:sp>
      <p:sp>
        <p:nvSpPr>
          <p:cNvPr id="4" name="TextBox 3"/>
          <p:cNvSpPr txBox="1"/>
          <p:nvPr/>
        </p:nvSpPr>
        <p:spPr>
          <a:xfrm>
            <a:off x="2172295" y="1818719"/>
            <a:ext cx="7775967" cy="4185761"/>
          </a:xfrm>
          <a:prstGeom prst="rect">
            <a:avLst/>
          </a:prstGeom>
          <a:solidFill>
            <a:srgbClr val="FFFFE4"/>
          </a:solidFill>
          <a:ln w="3175">
            <a:solidFill>
              <a:srgbClr val="91919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400" dirty="0">
                <a:solidFill>
                  <a:prstClr val="black"/>
                </a:solidFill>
                <a:latin typeface="Calibri" panose="020F0502020204030204"/>
                <a:ea typeface="黑体" panose="02010609060101010101" pitchFamily="49" charset="-122"/>
              </a:rPr>
              <a:t>#</a:t>
            </a:r>
            <a:r>
              <a:rPr lang="zh-CN" altLang="en-US" sz="1400" dirty="0">
                <a:solidFill>
                  <a:prstClr val="black"/>
                </a:solidFill>
                <a:latin typeface="Calibri" panose="020F0502020204030204"/>
                <a:ea typeface="黑体" panose="02010609060101010101" pitchFamily="49" charset="-122"/>
              </a:rPr>
              <a:t> </a:t>
            </a:r>
            <a:r>
              <a:rPr lang="en-US" altLang="zh-CN" sz="1400" dirty="0">
                <a:solidFill>
                  <a:prstClr val="black"/>
                </a:solidFill>
                <a:latin typeface="Calibri" panose="020F0502020204030204"/>
                <a:ea typeface="黑体" panose="02010609060101010101" pitchFamily="49" charset="-122"/>
              </a:rPr>
              <a:t>1.</a:t>
            </a:r>
            <a:r>
              <a:rPr lang="zh-CN" altLang="en-US" sz="1400" dirty="0">
                <a:solidFill>
                  <a:prstClr val="black"/>
                </a:solidFill>
                <a:latin typeface="Calibri" panose="020F0502020204030204"/>
                <a:ea typeface="黑体" panose="02010609060101010101" pitchFamily="49" charset="-122"/>
              </a:rPr>
              <a:t>导入工具包</a:t>
            </a:r>
            <a:endParaRPr kumimoji="0" lang="en-GB" altLang="zh-CN" sz="1400" b="0" i="0" u="none" strike="noStrike" kern="1200" cap="none" spc="0" normalizeH="0" baseline="0" noProof="0" dirty="0">
              <a:ln>
                <a:noFill/>
              </a:ln>
              <a:solidFill>
                <a:prstClr val="black"/>
              </a:solidFill>
              <a:effectLst/>
              <a:uLnTx/>
              <a:uFillTx/>
              <a:latin typeface="Calibri" panose="020F0502020204030204"/>
              <a:ea typeface="黑体" panose="02010609060101010101" pitchFamily="49" charset="-122"/>
              <a:cs typeface="+mn-cs"/>
            </a:endParaRPr>
          </a:p>
          <a:p>
            <a:pPr>
              <a:defRPr/>
            </a:pPr>
            <a:r>
              <a:rPr kumimoji="0" lang="en-GB" altLang="zh-CN" sz="1400" b="0" i="0" u="none" strike="noStrike" kern="1200" cap="none" spc="0" normalizeH="0" baseline="0" noProof="0" dirty="0">
                <a:ln>
                  <a:noFill/>
                </a:ln>
                <a:solidFill>
                  <a:srgbClr val="0033B3"/>
                </a:solidFill>
                <a:effectLst/>
                <a:uLnTx/>
                <a:uFillTx/>
                <a:latin typeface="Calibri" panose="020F0502020204030204"/>
                <a:ea typeface="黑体" panose="02010609060101010101" pitchFamily="49" charset="-122"/>
                <a:cs typeface="+mn-cs"/>
              </a:rPr>
              <a:t>from </a:t>
            </a:r>
            <a:r>
              <a:rPr kumimoji="0" lang="en-GB" altLang="zh-CN" sz="1400" b="0" i="0" u="none" strike="noStrike" kern="1200" cap="none" spc="0" normalizeH="0" baseline="0" noProof="0" dirty="0" err="1">
                <a:ln>
                  <a:noFill/>
                </a:ln>
                <a:solidFill>
                  <a:prstClr val="black"/>
                </a:solidFill>
                <a:effectLst/>
                <a:uLnTx/>
                <a:uFillTx/>
                <a:latin typeface="Calibri" panose="020F0502020204030204"/>
                <a:ea typeface="黑体" panose="02010609060101010101" pitchFamily="49" charset="-122"/>
                <a:cs typeface="+mn-cs"/>
              </a:rPr>
              <a:t>sklearn.cluster</a:t>
            </a:r>
            <a:r>
              <a:rPr kumimoji="0" lang="en-GB" altLang="zh-CN" sz="1400" b="0" i="0" u="none" strike="noStrike" kern="1200" cap="none" spc="0" normalizeH="0" baseline="0" noProof="0" dirty="0">
                <a:ln>
                  <a:noFill/>
                </a:ln>
                <a:solidFill>
                  <a:prstClr val="black"/>
                </a:solidFill>
                <a:effectLst/>
                <a:uLnTx/>
                <a:uFillTx/>
                <a:latin typeface="Calibri" panose="020F0502020204030204"/>
                <a:ea typeface="黑体" panose="02010609060101010101" pitchFamily="49" charset="-122"/>
                <a:cs typeface="+mn-cs"/>
              </a:rPr>
              <a:t> </a:t>
            </a:r>
            <a:r>
              <a:rPr kumimoji="0" lang="en-GB" altLang="zh-CN" sz="1400" b="0" i="0" u="none" strike="noStrike" kern="1200" cap="none" spc="0" normalizeH="0" baseline="0" noProof="0" dirty="0">
                <a:ln>
                  <a:noFill/>
                </a:ln>
                <a:solidFill>
                  <a:srgbClr val="0033B3"/>
                </a:solidFill>
                <a:effectLst/>
                <a:uLnTx/>
                <a:uFillTx/>
                <a:latin typeface="Calibri" panose="020F0502020204030204"/>
                <a:ea typeface="黑体" panose="02010609060101010101" pitchFamily="49" charset="-122"/>
                <a:cs typeface="+mn-cs"/>
              </a:rPr>
              <a:t>import </a:t>
            </a:r>
            <a:r>
              <a:rPr kumimoji="0" lang="en-GB" altLang="zh-CN" sz="1400" b="0" i="0" u="none" strike="noStrike" kern="1200" cap="none" spc="0" normalizeH="0" baseline="0" noProof="0" dirty="0" err="1">
                <a:ln>
                  <a:noFill/>
                </a:ln>
                <a:solidFill>
                  <a:prstClr val="black"/>
                </a:solidFill>
                <a:effectLst/>
                <a:uLnTx/>
                <a:uFillTx/>
                <a:latin typeface="Calibri" panose="020F0502020204030204"/>
                <a:ea typeface="黑体" panose="02010609060101010101" pitchFamily="49" charset="-122"/>
                <a:cs typeface="+mn-cs"/>
              </a:rPr>
              <a:t>KMeans</a:t>
            </a:r>
            <a:br>
              <a:rPr kumimoji="0" lang="en-GB" altLang="zh-CN" sz="1400" b="0" i="0" u="none" strike="noStrike" kern="1200" cap="none" spc="0" normalizeH="0" baseline="0" noProof="0" dirty="0">
                <a:ln>
                  <a:noFill/>
                </a:ln>
                <a:solidFill>
                  <a:prstClr val="black"/>
                </a:solidFill>
                <a:effectLst/>
                <a:uLnTx/>
                <a:uFillTx/>
                <a:latin typeface="Calibri" panose="020F0502020204030204"/>
                <a:ea typeface="黑体" panose="02010609060101010101" pitchFamily="49" charset="-122"/>
                <a:cs typeface="+mn-cs"/>
              </a:rPr>
            </a:br>
            <a:r>
              <a:rPr kumimoji="0" lang="en-GB" altLang="zh-CN" sz="1400" b="0" i="0" u="none" strike="noStrike" kern="1200" cap="none" spc="0" normalizeH="0" baseline="0" noProof="0" dirty="0">
                <a:ln>
                  <a:noFill/>
                </a:ln>
                <a:solidFill>
                  <a:srgbClr val="0033B3"/>
                </a:solidFill>
                <a:effectLst/>
                <a:uLnTx/>
                <a:uFillTx/>
                <a:latin typeface="Calibri" panose="020F0502020204030204"/>
                <a:ea typeface="黑体" panose="02010609060101010101" pitchFamily="49" charset="-122"/>
                <a:cs typeface="+mn-cs"/>
              </a:rPr>
              <a:t>import </a:t>
            </a:r>
            <a:r>
              <a:rPr kumimoji="0" lang="en-GB" altLang="zh-CN" sz="1400" b="0" i="0" u="none" strike="noStrike" kern="1200" cap="none" spc="0" normalizeH="0" baseline="0" noProof="0" dirty="0" err="1">
                <a:ln>
                  <a:noFill/>
                </a:ln>
                <a:solidFill>
                  <a:prstClr val="black"/>
                </a:solidFill>
                <a:effectLst/>
                <a:uLnTx/>
                <a:uFillTx/>
                <a:latin typeface="Calibri" panose="020F0502020204030204"/>
                <a:ea typeface="黑体" panose="02010609060101010101" pitchFamily="49" charset="-122"/>
                <a:cs typeface="+mn-cs"/>
              </a:rPr>
              <a:t>matplotlib.pyplot</a:t>
            </a:r>
            <a:r>
              <a:rPr kumimoji="0" lang="en-GB" altLang="zh-CN" sz="1400" b="0" i="0" u="none" strike="noStrike" kern="1200" cap="none" spc="0" normalizeH="0" baseline="0" noProof="0" dirty="0">
                <a:ln>
                  <a:noFill/>
                </a:ln>
                <a:solidFill>
                  <a:prstClr val="black"/>
                </a:solidFill>
                <a:effectLst/>
                <a:uLnTx/>
                <a:uFillTx/>
                <a:latin typeface="Calibri" panose="020F0502020204030204"/>
                <a:ea typeface="黑体" panose="02010609060101010101" pitchFamily="49" charset="-122"/>
                <a:cs typeface="+mn-cs"/>
              </a:rPr>
              <a:t> </a:t>
            </a:r>
            <a:r>
              <a:rPr kumimoji="0" lang="en-GB" altLang="zh-CN" sz="1400" b="0" i="0" u="none" strike="noStrike" kern="1200" cap="none" spc="0" normalizeH="0" baseline="0" noProof="0" dirty="0">
                <a:ln>
                  <a:noFill/>
                </a:ln>
                <a:solidFill>
                  <a:srgbClr val="0033B3"/>
                </a:solidFill>
                <a:effectLst/>
                <a:uLnTx/>
                <a:uFillTx/>
                <a:latin typeface="Calibri" panose="020F0502020204030204"/>
                <a:ea typeface="黑体" panose="02010609060101010101" pitchFamily="49" charset="-122"/>
                <a:cs typeface="+mn-cs"/>
              </a:rPr>
              <a:t>as </a:t>
            </a:r>
            <a:r>
              <a:rPr kumimoji="0" lang="en-GB" altLang="zh-CN" sz="1400" b="0" i="0" u="none" strike="noStrike" kern="1200" cap="none" spc="0" normalizeH="0" baseline="0" noProof="0" dirty="0" err="1">
                <a:ln>
                  <a:noFill/>
                </a:ln>
                <a:solidFill>
                  <a:prstClr val="black"/>
                </a:solidFill>
                <a:effectLst/>
                <a:uLnTx/>
                <a:uFillTx/>
                <a:latin typeface="Calibri" panose="020F0502020204030204"/>
                <a:ea typeface="黑体" panose="02010609060101010101" pitchFamily="49" charset="-122"/>
                <a:cs typeface="+mn-cs"/>
              </a:rPr>
              <a:t>plt</a:t>
            </a:r>
            <a:br>
              <a:rPr kumimoji="0" lang="en-GB" altLang="zh-CN" sz="1400" b="0" i="0" u="none" strike="noStrike" kern="1200" cap="none" spc="0" normalizeH="0" baseline="0" noProof="0" dirty="0">
                <a:ln>
                  <a:noFill/>
                </a:ln>
                <a:solidFill>
                  <a:prstClr val="black"/>
                </a:solidFill>
                <a:effectLst/>
                <a:uLnTx/>
                <a:uFillTx/>
                <a:latin typeface="Calibri" panose="020F0502020204030204"/>
                <a:ea typeface="黑体" panose="02010609060101010101" pitchFamily="49" charset="-122"/>
                <a:cs typeface="+mn-cs"/>
              </a:rPr>
            </a:br>
            <a:r>
              <a:rPr kumimoji="0" lang="en-GB" altLang="zh-CN" sz="1400" b="0" i="0" u="none" strike="noStrike" kern="1200" cap="none" spc="0" normalizeH="0" baseline="0" noProof="0" dirty="0">
                <a:ln>
                  <a:noFill/>
                </a:ln>
                <a:solidFill>
                  <a:srgbClr val="0033B3"/>
                </a:solidFill>
                <a:effectLst/>
                <a:uLnTx/>
                <a:uFillTx/>
                <a:latin typeface="Calibri" panose="020F0502020204030204"/>
                <a:ea typeface="黑体" panose="02010609060101010101" pitchFamily="49" charset="-122"/>
                <a:cs typeface="+mn-cs"/>
              </a:rPr>
              <a:t>from </a:t>
            </a:r>
            <a:r>
              <a:rPr kumimoji="0" lang="en-GB" altLang="zh-CN" sz="1400" b="0" i="0" u="none" strike="noStrike" kern="1200" cap="none" spc="0" normalizeH="0" baseline="0" noProof="0" dirty="0" err="1">
                <a:ln>
                  <a:noFill/>
                </a:ln>
                <a:solidFill>
                  <a:prstClr val="black"/>
                </a:solidFill>
                <a:effectLst/>
                <a:uLnTx/>
                <a:uFillTx/>
                <a:latin typeface="Calibri" panose="020F0502020204030204"/>
                <a:ea typeface="黑体" panose="02010609060101010101" pitchFamily="49" charset="-122"/>
                <a:cs typeface="+mn-cs"/>
              </a:rPr>
              <a:t>sklearn.datasets</a:t>
            </a:r>
            <a:r>
              <a:rPr kumimoji="0" lang="en-GB" altLang="zh-CN" sz="1400" b="0" i="0" u="none" strike="noStrike" kern="1200" cap="none" spc="0" normalizeH="0" baseline="0" noProof="0" dirty="0">
                <a:ln>
                  <a:noFill/>
                </a:ln>
                <a:solidFill>
                  <a:prstClr val="black"/>
                </a:solidFill>
                <a:effectLst/>
                <a:uLnTx/>
                <a:uFillTx/>
                <a:latin typeface="Calibri" panose="020F0502020204030204"/>
                <a:ea typeface="黑体" panose="02010609060101010101" pitchFamily="49" charset="-122"/>
                <a:cs typeface="+mn-cs"/>
              </a:rPr>
              <a:t> </a:t>
            </a:r>
            <a:r>
              <a:rPr kumimoji="0" lang="en-GB" altLang="zh-CN" sz="1400" b="0" i="0" u="none" strike="noStrike" kern="1200" cap="none" spc="0" normalizeH="0" baseline="0" noProof="0" dirty="0">
                <a:ln>
                  <a:noFill/>
                </a:ln>
                <a:solidFill>
                  <a:srgbClr val="0033B3"/>
                </a:solidFill>
                <a:effectLst/>
                <a:uLnTx/>
                <a:uFillTx/>
                <a:latin typeface="Calibri" panose="020F0502020204030204"/>
                <a:ea typeface="黑体" panose="02010609060101010101" pitchFamily="49" charset="-122"/>
                <a:cs typeface="+mn-cs"/>
              </a:rPr>
              <a:t>import </a:t>
            </a:r>
            <a:r>
              <a:rPr kumimoji="0" lang="en-GB" altLang="zh-CN" sz="1400" b="0" i="0" u="none" strike="noStrike" kern="1200" cap="none" spc="0" normalizeH="0" baseline="0" noProof="0" dirty="0" err="1">
                <a:ln>
                  <a:noFill/>
                </a:ln>
                <a:solidFill>
                  <a:prstClr val="black"/>
                </a:solidFill>
                <a:effectLst/>
                <a:uLnTx/>
                <a:uFillTx/>
                <a:latin typeface="Calibri" panose="020F0502020204030204"/>
                <a:ea typeface="黑体" panose="02010609060101010101" pitchFamily="49" charset="-122"/>
                <a:cs typeface="+mn-cs"/>
              </a:rPr>
              <a:t>make_blobs</a:t>
            </a:r>
            <a:br>
              <a:rPr kumimoji="0" lang="en-GB" altLang="zh-CN" sz="1400" b="0" i="0" u="none" strike="noStrike" kern="1200" cap="none" spc="0" normalizeH="0" baseline="0" noProof="0" dirty="0">
                <a:ln>
                  <a:noFill/>
                </a:ln>
                <a:solidFill>
                  <a:prstClr val="black"/>
                </a:solidFill>
                <a:effectLst/>
                <a:uLnTx/>
                <a:uFillTx/>
                <a:latin typeface="Calibri" panose="020F0502020204030204"/>
                <a:ea typeface="黑体" panose="02010609060101010101" pitchFamily="49" charset="-122"/>
                <a:cs typeface="+mn-cs"/>
              </a:rPr>
            </a:br>
            <a:r>
              <a:rPr kumimoji="0" lang="en-GB" altLang="zh-CN" sz="1400" b="0" i="0" u="none" strike="noStrike" kern="1200" cap="none" spc="0" normalizeH="0" baseline="0" noProof="0" dirty="0">
                <a:ln>
                  <a:noFill/>
                </a:ln>
                <a:solidFill>
                  <a:srgbClr val="0033B3"/>
                </a:solidFill>
                <a:effectLst/>
                <a:uLnTx/>
                <a:uFillTx/>
                <a:latin typeface="Calibri" panose="020F0502020204030204"/>
                <a:ea typeface="黑体" panose="02010609060101010101" pitchFamily="49" charset="-122"/>
                <a:cs typeface="+mn-cs"/>
              </a:rPr>
              <a:t>from </a:t>
            </a:r>
            <a:r>
              <a:rPr kumimoji="0" lang="en-GB" altLang="zh-CN" sz="1400" b="0" i="0" u="none" strike="noStrike" kern="1200" cap="none" spc="0" normalizeH="0" baseline="0" noProof="0" dirty="0" err="1">
                <a:ln>
                  <a:noFill/>
                </a:ln>
                <a:solidFill>
                  <a:prstClr val="black"/>
                </a:solidFill>
                <a:effectLst/>
                <a:uLnTx/>
                <a:uFillTx/>
                <a:latin typeface="Calibri" panose="020F0502020204030204"/>
                <a:ea typeface="黑体" panose="02010609060101010101" pitchFamily="49" charset="-122"/>
                <a:cs typeface="+mn-cs"/>
              </a:rPr>
              <a:t>sklearn.metrics</a:t>
            </a:r>
            <a:r>
              <a:rPr kumimoji="0" lang="en-GB" altLang="zh-CN" sz="1400" b="0" i="0" u="none" strike="noStrike" kern="1200" cap="none" spc="0" normalizeH="0" baseline="0" noProof="0" dirty="0">
                <a:ln>
                  <a:noFill/>
                </a:ln>
                <a:solidFill>
                  <a:prstClr val="black"/>
                </a:solidFill>
                <a:effectLst/>
                <a:uLnTx/>
                <a:uFillTx/>
                <a:latin typeface="Calibri" panose="020F0502020204030204"/>
                <a:ea typeface="黑体" panose="02010609060101010101" pitchFamily="49" charset="-122"/>
                <a:cs typeface="+mn-cs"/>
              </a:rPr>
              <a:t> </a:t>
            </a:r>
            <a:r>
              <a:rPr kumimoji="0" lang="en-GB" altLang="zh-CN" sz="1400" b="0" i="0" u="none" strike="noStrike" kern="1200" cap="none" spc="0" normalizeH="0" baseline="0" noProof="0" dirty="0">
                <a:ln>
                  <a:noFill/>
                </a:ln>
                <a:solidFill>
                  <a:srgbClr val="0033B3"/>
                </a:solidFill>
                <a:effectLst/>
                <a:uLnTx/>
                <a:uFillTx/>
                <a:latin typeface="Calibri" panose="020F0502020204030204"/>
                <a:ea typeface="黑体" panose="02010609060101010101" pitchFamily="49" charset="-122"/>
                <a:cs typeface="+mn-cs"/>
              </a:rPr>
              <a:t>import </a:t>
            </a:r>
            <a:r>
              <a:rPr kumimoji="0" lang="en-GB" altLang="zh-CN" sz="1400" b="0" i="0" u="none" strike="noStrike" kern="1200" cap="none" spc="0" normalizeH="0" baseline="0" noProof="0" dirty="0" err="1">
                <a:ln>
                  <a:noFill/>
                </a:ln>
                <a:solidFill>
                  <a:prstClr val="black"/>
                </a:solidFill>
                <a:effectLst/>
                <a:uLnTx/>
                <a:uFillTx/>
                <a:latin typeface="Calibri" panose="020F0502020204030204"/>
                <a:ea typeface="黑体" panose="02010609060101010101" pitchFamily="49" charset="-122"/>
                <a:cs typeface="+mn-cs"/>
              </a:rPr>
              <a:t>calinski_harabasz_score</a:t>
            </a:r>
            <a:r>
              <a:rPr kumimoji="0" lang="en-GB" altLang="zh-CN" sz="1400" b="0" i="0" u="none" strike="noStrike" kern="1200" cap="none" spc="0" normalizeH="0" baseline="0" noProof="0" dirty="0">
                <a:ln>
                  <a:noFill/>
                </a:ln>
                <a:solidFill>
                  <a:prstClr val="black"/>
                </a:solidFill>
                <a:effectLst/>
                <a:uLnTx/>
                <a:uFillTx/>
                <a:latin typeface="Calibri" panose="020F0502020204030204"/>
                <a:ea typeface="黑体" panose="02010609060101010101" pitchFamily="49" charset="-122"/>
                <a:cs typeface="+mn-cs"/>
              </a:rPr>
              <a:t>  </a:t>
            </a:r>
            <a:r>
              <a:rPr kumimoji="0" lang="en-GB" altLang="zh-CN" sz="1400" b="0" i="1" u="none" strike="noStrike" kern="1200" cap="none" spc="0" normalizeH="0" baseline="0" noProof="0" dirty="0">
                <a:ln>
                  <a:noFill/>
                </a:ln>
                <a:solidFill>
                  <a:srgbClr val="8C8C8C"/>
                </a:solidFill>
                <a:effectLst/>
                <a:uLnTx/>
                <a:uFillTx/>
                <a:latin typeface="Calibri" panose="020F0502020204030204"/>
                <a:ea typeface="黑体" panose="02010609060101010101" pitchFamily="49" charset="-122"/>
                <a:cs typeface="+mn-cs"/>
              </a:rPr>
              <a:t># </a:t>
            </a:r>
            <a:r>
              <a:rPr kumimoji="0" lang="en-GB" altLang="zh-CN" sz="1400" b="0" i="1" u="none" strike="noStrike" kern="1200" cap="none" spc="0" normalizeH="0" baseline="0" noProof="0" dirty="0" err="1">
                <a:ln>
                  <a:noFill/>
                </a:ln>
                <a:solidFill>
                  <a:srgbClr val="8C8C8C"/>
                </a:solidFill>
                <a:effectLst/>
                <a:uLnTx/>
                <a:uFillTx/>
                <a:latin typeface="Calibri" panose="020F0502020204030204"/>
                <a:ea typeface="黑体" panose="02010609060101010101" pitchFamily="49" charset="-122"/>
                <a:cs typeface="+mn-cs"/>
              </a:rPr>
              <a:t>calinski_harabaz_score</a:t>
            </a:r>
            <a:r>
              <a:rPr kumimoji="0" lang="en-GB" altLang="zh-CN" sz="1400" b="0" i="1" u="none" strike="noStrike" kern="1200" cap="none" spc="0" normalizeH="0" baseline="0" noProof="0" dirty="0">
                <a:ln>
                  <a:noFill/>
                </a:ln>
                <a:solidFill>
                  <a:srgbClr val="8C8C8C"/>
                </a:solidFill>
                <a:effectLst/>
                <a:uLnTx/>
                <a:uFillTx/>
                <a:latin typeface="Calibri" panose="020F0502020204030204"/>
                <a:ea typeface="黑体" panose="02010609060101010101" pitchFamily="49" charset="-122"/>
                <a:cs typeface="+mn-cs"/>
              </a:rPr>
              <a:t> </a:t>
            </a:r>
            <a:r>
              <a:rPr kumimoji="0" lang="zh-CN" altLang="en-US" sz="1400" b="0" i="1" u="none" strike="noStrike" kern="1200" cap="none" spc="0" normalizeH="0" baseline="0" noProof="0" dirty="0">
                <a:ln>
                  <a:noFill/>
                </a:ln>
                <a:solidFill>
                  <a:srgbClr val="8C8C8C"/>
                </a:solidFill>
                <a:effectLst/>
                <a:uLnTx/>
                <a:uFillTx/>
                <a:latin typeface="Calibri" panose="020F0502020204030204"/>
                <a:ea typeface="黑体" panose="02010609060101010101" pitchFamily="49" charset="-122"/>
                <a:cs typeface="+mn-cs"/>
              </a:rPr>
              <a:t>废弃</a:t>
            </a:r>
            <a:endParaRPr kumimoji="0" lang="en-US" altLang="zh-CN" sz="1400" b="0" i="0" u="none" strike="noStrike" kern="1200" cap="none" spc="0" normalizeH="0" baseline="0" noProof="0" dirty="0">
              <a:ln>
                <a:noFill/>
              </a:ln>
              <a:solidFill>
                <a:srgbClr val="0033B3"/>
              </a:solidFill>
              <a:effectLst/>
              <a:uLnTx/>
              <a:uFillTx/>
              <a:latin typeface="Alibaba PuHuiTi R" pitchFamily="18" charset="-122"/>
              <a:ea typeface="Alibaba PuHuiTi R" pitchFamily="18" charset="-122"/>
              <a:cs typeface="Alibaba PuHuiTi R" pitchFamily="18"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GB" altLang="zh-CN" sz="1400" b="0" i="1" u="none" strike="noStrike" kern="1200" cap="none" spc="0" normalizeH="0" baseline="0" noProof="0" dirty="0">
                <a:ln>
                  <a:noFill/>
                </a:ln>
                <a:solidFill>
                  <a:srgbClr val="8C8C8C"/>
                </a:solidFill>
                <a:effectLst/>
                <a:uLnTx/>
                <a:uFillTx/>
                <a:latin typeface="Calibri" panose="020F0502020204030204"/>
                <a:ea typeface="黑体" panose="02010609060101010101" pitchFamily="49" charset="-122"/>
                <a:cs typeface="+mn-cs"/>
              </a:rPr>
              <a:t># 2 </a:t>
            </a:r>
            <a:r>
              <a:rPr kumimoji="0" lang="zh-CN" altLang="en-US" sz="1400" b="0" i="1" u="none" strike="noStrike" kern="1200" cap="none" spc="0" normalizeH="0" baseline="0" noProof="0" dirty="0">
                <a:ln>
                  <a:noFill/>
                </a:ln>
                <a:solidFill>
                  <a:srgbClr val="8C8C8C"/>
                </a:solidFill>
                <a:effectLst/>
                <a:uLnTx/>
                <a:uFillTx/>
                <a:latin typeface="Calibri" panose="020F0502020204030204"/>
                <a:ea typeface="黑体" panose="02010609060101010101" pitchFamily="49" charset="-122"/>
                <a:cs typeface="+mn-cs"/>
              </a:rPr>
              <a:t>创建数据集 </a:t>
            </a:r>
            <a:r>
              <a:rPr kumimoji="0" lang="en-US" altLang="zh-CN" sz="1400" b="0" i="1" u="none" strike="noStrike" kern="1200" cap="none" spc="0" normalizeH="0" baseline="0" noProof="0" dirty="0">
                <a:ln>
                  <a:noFill/>
                </a:ln>
                <a:solidFill>
                  <a:srgbClr val="8C8C8C"/>
                </a:solidFill>
                <a:effectLst/>
                <a:uLnTx/>
                <a:uFillTx/>
                <a:latin typeface="Calibri" panose="020F0502020204030204"/>
                <a:ea typeface="黑体" panose="02010609060101010101" pitchFamily="49" charset="-122"/>
                <a:cs typeface="+mn-cs"/>
              </a:rPr>
              <a:t>1000</a:t>
            </a:r>
            <a:r>
              <a:rPr kumimoji="0" lang="zh-CN" altLang="en-US" sz="1400" b="0" i="1" u="none" strike="noStrike" kern="1200" cap="none" spc="0" normalizeH="0" baseline="0" noProof="0" dirty="0">
                <a:ln>
                  <a:noFill/>
                </a:ln>
                <a:solidFill>
                  <a:srgbClr val="8C8C8C"/>
                </a:solidFill>
                <a:effectLst/>
                <a:uLnTx/>
                <a:uFillTx/>
                <a:latin typeface="Calibri" panose="020F0502020204030204"/>
                <a:ea typeface="黑体" panose="02010609060101010101" pitchFamily="49" charset="-122"/>
                <a:cs typeface="+mn-cs"/>
              </a:rPr>
              <a:t>个样本</a:t>
            </a:r>
            <a:r>
              <a:rPr kumimoji="0" lang="en-US" altLang="zh-CN" sz="1400" b="0" i="1" u="none" strike="noStrike" kern="1200" cap="none" spc="0" normalizeH="0" baseline="0" noProof="0" dirty="0">
                <a:ln>
                  <a:noFill/>
                </a:ln>
                <a:solidFill>
                  <a:srgbClr val="8C8C8C"/>
                </a:solidFill>
                <a:effectLst/>
                <a:uLnTx/>
                <a:uFillTx/>
                <a:latin typeface="Calibri" panose="020F0502020204030204"/>
                <a:ea typeface="黑体" panose="02010609060101010101" pitchFamily="49" charset="-122"/>
                <a:cs typeface="+mn-cs"/>
              </a:rPr>
              <a:t>,</a:t>
            </a:r>
            <a:r>
              <a:rPr kumimoji="0" lang="zh-CN" altLang="en-US" sz="1400" b="0" i="1" u="none" strike="noStrike" kern="1200" cap="none" spc="0" normalizeH="0" baseline="0" noProof="0" dirty="0">
                <a:ln>
                  <a:noFill/>
                </a:ln>
                <a:solidFill>
                  <a:srgbClr val="8C8C8C"/>
                </a:solidFill>
                <a:effectLst/>
                <a:uLnTx/>
                <a:uFillTx/>
                <a:latin typeface="Calibri" panose="020F0502020204030204"/>
                <a:ea typeface="黑体" panose="02010609060101010101" pitchFamily="49" charset="-122"/>
                <a:cs typeface="+mn-cs"/>
              </a:rPr>
              <a:t>每个样本</a:t>
            </a:r>
            <a:r>
              <a:rPr kumimoji="0" lang="en-US" altLang="zh-CN" sz="1400" b="0" i="1" u="none" strike="noStrike" kern="1200" cap="none" spc="0" normalizeH="0" baseline="0" noProof="0" dirty="0">
                <a:ln>
                  <a:noFill/>
                </a:ln>
                <a:solidFill>
                  <a:srgbClr val="8C8C8C"/>
                </a:solidFill>
                <a:effectLst/>
                <a:uLnTx/>
                <a:uFillTx/>
                <a:latin typeface="Calibri" panose="020F0502020204030204"/>
                <a:ea typeface="黑体" panose="02010609060101010101" pitchFamily="49" charset="-122"/>
                <a:cs typeface="+mn-cs"/>
              </a:rPr>
              <a:t>2</a:t>
            </a:r>
            <a:r>
              <a:rPr kumimoji="0" lang="zh-CN" altLang="en-US" sz="1400" b="0" i="1" u="none" strike="noStrike" kern="1200" cap="none" spc="0" normalizeH="0" baseline="0" noProof="0" dirty="0">
                <a:ln>
                  <a:noFill/>
                </a:ln>
                <a:solidFill>
                  <a:srgbClr val="8C8C8C"/>
                </a:solidFill>
                <a:effectLst/>
                <a:uLnTx/>
                <a:uFillTx/>
                <a:latin typeface="Calibri" panose="020F0502020204030204"/>
                <a:ea typeface="黑体" panose="02010609060101010101" pitchFamily="49" charset="-122"/>
                <a:cs typeface="+mn-cs"/>
              </a:rPr>
              <a:t>个特征 </a:t>
            </a:r>
            <a:r>
              <a:rPr kumimoji="0" lang="en-US" altLang="zh-CN" sz="1400" b="0" i="1" u="none" strike="noStrike" kern="1200" cap="none" spc="0" normalizeH="0" baseline="0" noProof="0" dirty="0">
                <a:ln>
                  <a:noFill/>
                </a:ln>
                <a:solidFill>
                  <a:srgbClr val="8C8C8C"/>
                </a:solidFill>
                <a:effectLst/>
                <a:uLnTx/>
                <a:uFillTx/>
                <a:latin typeface="Calibri" panose="020F0502020204030204"/>
                <a:ea typeface="黑体" panose="02010609060101010101" pitchFamily="49" charset="-122"/>
                <a:cs typeface="+mn-cs"/>
              </a:rPr>
              <a:t>4</a:t>
            </a:r>
            <a:r>
              <a:rPr kumimoji="0" lang="zh-CN" altLang="en-US" sz="1400" b="0" i="1" u="none" strike="noStrike" kern="1200" cap="none" spc="0" normalizeH="0" baseline="0" noProof="0" dirty="0">
                <a:ln>
                  <a:noFill/>
                </a:ln>
                <a:solidFill>
                  <a:srgbClr val="8C8C8C"/>
                </a:solidFill>
                <a:effectLst/>
                <a:uLnTx/>
                <a:uFillTx/>
                <a:latin typeface="Calibri" panose="020F0502020204030204"/>
                <a:ea typeface="黑体" panose="02010609060101010101" pitchFamily="49" charset="-122"/>
                <a:cs typeface="+mn-cs"/>
              </a:rPr>
              <a:t>个质心蔟数据标准差</a:t>
            </a:r>
            <a:r>
              <a:rPr kumimoji="0" lang="en-US" altLang="zh-CN" sz="1400" b="0" i="1" u="none" strike="noStrike" kern="1200" cap="none" spc="0" normalizeH="0" baseline="0" noProof="0" dirty="0">
                <a:ln>
                  <a:noFill/>
                </a:ln>
                <a:solidFill>
                  <a:srgbClr val="8C8C8C"/>
                </a:solidFill>
                <a:effectLst/>
                <a:uLnTx/>
                <a:uFillTx/>
                <a:latin typeface="Calibri" panose="020F0502020204030204"/>
                <a:ea typeface="黑体" panose="02010609060101010101" pitchFamily="49" charset="-122"/>
                <a:cs typeface="+mn-cs"/>
              </a:rPr>
              <a:t>[0.4, 0.2, 0.2, 0.2]</a:t>
            </a:r>
            <a:br>
              <a:rPr kumimoji="0" lang="en-US" altLang="zh-CN" sz="1400" b="0" i="1" u="none" strike="noStrike" kern="1200" cap="none" spc="0" normalizeH="0" baseline="0" noProof="0" dirty="0">
                <a:ln>
                  <a:noFill/>
                </a:ln>
                <a:solidFill>
                  <a:srgbClr val="8C8C8C"/>
                </a:solidFill>
                <a:effectLst/>
                <a:uLnTx/>
                <a:uFillTx/>
                <a:latin typeface="Calibri" panose="020F0502020204030204"/>
                <a:ea typeface="黑体" panose="02010609060101010101" pitchFamily="49" charset="-122"/>
                <a:cs typeface="+mn-cs"/>
              </a:rPr>
            </a:br>
            <a:r>
              <a:rPr kumimoji="0" lang="en-GB" altLang="zh-CN" sz="1400" b="0" i="0" u="none" strike="noStrike" kern="1200" cap="none" spc="0" normalizeH="0" baseline="0" noProof="0" dirty="0">
                <a:ln>
                  <a:noFill/>
                </a:ln>
                <a:solidFill>
                  <a:prstClr val="black"/>
                </a:solidFill>
                <a:effectLst/>
                <a:uLnTx/>
                <a:uFillTx/>
                <a:latin typeface="Calibri" panose="020F0502020204030204"/>
                <a:ea typeface="黑体" panose="02010609060101010101" pitchFamily="49" charset="-122"/>
                <a:cs typeface="+mn-cs"/>
              </a:rPr>
              <a:t>x, y = </a:t>
            </a:r>
            <a:r>
              <a:rPr kumimoji="0" lang="en-GB" altLang="zh-CN" sz="1400" b="0" i="0" u="none" strike="noStrike" kern="1200" cap="none" spc="0" normalizeH="0" baseline="0" noProof="0" dirty="0" err="1">
                <a:ln>
                  <a:noFill/>
                </a:ln>
                <a:solidFill>
                  <a:prstClr val="black"/>
                </a:solidFill>
                <a:effectLst/>
                <a:uLnTx/>
                <a:uFillTx/>
                <a:latin typeface="Calibri" panose="020F0502020204030204"/>
                <a:ea typeface="黑体" panose="02010609060101010101" pitchFamily="49" charset="-122"/>
                <a:cs typeface="+mn-cs"/>
              </a:rPr>
              <a:t>make_blobs</a:t>
            </a:r>
            <a:r>
              <a:rPr kumimoji="0" lang="en-GB" altLang="zh-CN" sz="1400" b="0" i="0" u="none" strike="noStrike" kern="1200" cap="none" spc="0" normalizeH="0" baseline="0" noProof="0" dirty="0">
                <a:ln>
                  <a:noFill/>
                </a:ln>
                <a:solidFill>
                  <a:prstClr val="black"/>
                </a:solidFill>
                <a:effectLst/>
                <a:uLnTx/>
                <a:uFillTx/>
                <a:latin typeface="Calibri" panose="020F0502020204030204"/>
                <a:ea typeface="黑体" panose="02010609060101010101" pitchFamily="49" charset="-122"/>
                <a:cs typeface="+mn-cs"/>
              </a:rPr>
              <a:t>(</a:t>
            </a:r>
            <a:r>
              <a:rPr kumimoji="0" lang="en-GB" altLang="zh-CN" sz="1400" b="0" i="0" u="none" strike="noStrike" kern="1200" cap="none" spc="0" normalizeH="0" baseline="0" noProof="0" dirty="0" err="1">
                <a:ln>
                  <a:noFill/>
                </a:ln>
                <a:solidFill>
                  <a:srgbClr val="660099"/>
                </a:solidFill>
                <a:effectLst/>
                <a:uLnTx/>
                <a:uFillTx/>
                <a:latin typeface="Calibri" panose="020F0502020204030204"/>
                <a:ea typeface="黑体" panose="02010609060101010101" pitchFamily="49" charset="-122"/>
                <a:cs typeface="+mn-cs"/>
              </a:rPr>
              <a:t>n_samples</a:t>
            </a:r>
            <a:r>
              <a:rPr kumimoji="0" lang="en-GB" altLang="zh-CN" sz="1400" b="0" i="0" u="none" strike="noStrike" kern="1200" cap="none" spc="0" normalizeH="0" baseline="0" noProof="0" dirty="0">
                <a:ln>
                  <a:noFill/>
                </a:ln>
                <a:solidFill>
                  <a:prstClr val="black"/>
                </a:solidFill>
                <a:effectLst/>
                <a:uLnTx/>
                <a:uFillTx/>
                <a:latin typeface="Calibri" panose="020F0502020204030204"/>
                <a:ea typeface="黑体" panose="02010609060101010101" pitchFamily="49" charset="-122"/>
                <a:cs typeface="+mn-cs"/>
              </a:rPr>
              <a:t>=</a:t>
            </a:r>
            <a:r>
              <a:rPr kumimoji="0" lang="en-GB" altLang="zh-CN" sz="1400" b="0" i="0" u="none" strike="noStrike" kern="1200" cap="none" spc="0" normalizeH="0" baseline="0" noProof="0" dirty="0">
                <a:ln>
                  <a:noFill/>
                </a:ln>
                <a:solidFill>
                  <a:srgbClr val="1750EB"/>
                </a:solidFill>
                <a:effectLst/>
                <a:uLnTx/>
                <a:uFillTx/>
                <a:latin typeface="Calibri" panose="020F0502020204030204"/>
                <a:ea typeface="黑体" panose="02010609060101010101" pitchFamily="49" charset="-122"/>
                <a:cs typeface="+mn-cs"/>
              </a:rPr>
              <a:t>1000</a:t>
            </a:r>
            <a:r>
              <a:rPr kumimoji="0" lang="en-GB" altLang="zh-CN" sz="1400" b="0" i="0" u="none" strike="noStrike" kern="1200" cap="none" spc="0" normalizeH="0" baseline="0" noProof="0" dirty="0">
                <a:ln>
                  <a:noFill/>
                </a:ln>
                <a:solidFill>
                  <a:prstClr val="black"/>
                </a:solidFill>
                <a:effectLst/>
                <a:uLnTx/>
                <a:uFillTx/>
                <a:latin typeface="Calibri" panose="020F0502020204030204"/>
                <a:ea typeface="黑体" panose="02010609060101010101" pitchFamily="49" charset="-122"/>
                <a:cs typeface="+mn-cs"/>
              </a:rPr>
              <a:t>, </a:t>
            </a:r>
            <a:r>
              <a:rPr kumimoji="0" lang="en-GB" altLang="zh-CN" sz="1400" b="0" i="0" u="none" strike="noStrike" kern="1200" cap="none" spc="0" normalizeH="0" baseline="0" noProof="0" dirty="0" err="1">
                <a:ln>
                  <a:noFill/>
                </a:ln>
                <a:solidFill>
                  <a:srgbClr val="660099"/>
                </a:solidFill>
                <a:effectLst/>
                <a:uLnTx/>
                <a:uFillTx/>
                <a:latin typeface="Calibri" panose="020F0502020204030204"/>
                <a:ea typeface="黑体" panose="02010609060101010101" pitchFamily="49" charset="-122"/>
                <a:cs typeface="+mn-cs"/>
              </a:rPr>
              <a:t>n_features</a:t>
            </a:r>
            <a:r>
              <a:rPr kumimoji="0" lang="en-GB" altLang="zh-CN" sz="1400" b="0" i="0" u="none" strike="noStrike" kern="1200" cap="none" spc="0" normalizeH="0" baseline="0" noProof="0" dirty="0">
                <a:ln>
                  <a:noFill/>
                </a:ln>
                <a:solidFill>
                  <a:prstClr val="black"/>
                </a:solidFill>
                <a:effectLst/>
                <a:uLnTx/>
                <a:uFillTx/>
                <a:latin typeface="Calibri" panose="020F0502020204030204"/>
                <a:ea typeface="黑体" panose="02010609060101010101" pitchFamily="49" charset="-122"/>
                <a:cs typeface="+mn-cs"/>
              </a:rPr>
              <a:t>=</a:t>
            </a:r>
            <a:r>
              <a:rPr kumimoji="0" lang="en-GB" altLang="zh-CN" sz="1400" b="0" i="0" u="none" strike="noStrike" kern="1200" cap="none" spc="0" normalizeH="0" baseline="0" noProof="0" dirty="0">
                <a:ln>
                  <a:noFill/>
                </a:ln>
                <a:solidFill>
                  <a:srgbClr val="1750EB"/>
                </a:solidFill>
                <a:effectLst/>
                <a:uLnTx/>
                <a:uFillTx/>
                <a:latin typeface="Calibri" panose="020F0502020204030204"/>
                <a:ea typeface="黑体" panose="02010609060101010101" pitchFamily="49" charset="-122"/>
                <a:cs typeface="+mn-cs"/>
              </a:rPr>
              <a:t>2</a:t>
            </a:r>
            <a:r>
              <a:rPr kumimoji="0" lang="en-GB" altLang="zh-CN" sz="1400" b="0" i="0" u="none" strike="noStrike" kern="1200" cap="none" spc="0" normalizeH="0" baseline="0" noProof="0" dirty="0">
                <a:ln>
                  <a:noFill/>
                </a:ln>
                <a:solidFill>
                  <a:prstClr val="black"/>
                </a:solidFill>
                <a:effectLst/>
                <a:uLnTx/>
                <a:uFillTx/>
                <a:latin typeface="Calibri" panose="020F0502020204030204"/>
                <a:ea typeface="黑体" panose="02010609060101010101" pitchFamily="49" charset="-122"/>
                <a:cs typeface="+mn-cs"/>
              </a:rPr>
              <a:t>, </a:t>
            </a:r>
            <a:r>
              <a:rPr kumimoji="0" lang="en-GB" altLang="zh-CN" sz="1400" b="0" i="0" u="none" strike="noStrike" kern="1200" cap="none" spc="0" normalizeH="0" baseline="0" noProof="0" dirty="0">
                <a:ln>
                  <a:noFill/>
                </a:ln>
                <a:solidFill>
                  <a:srgbClr val="660099"/>
                </a:solidFill>
                <a:effectLst/>
                <a:uLnTx/>
                <a:uFillTx/>
                <a:latin typeface="Calibri" panose="020F0502020204030204"/>
                <a:ea typeface="黑体" panose="02010609060101010101" pitchFamily="49" charset="-122"/>
                <a:cs typeface="+mn-cs"/>
              </a:rPr>
              <a:t>centers</a:t>
            </a:r>
            <a:r>
              <a:rPr kumimoji="0" lang="en-GB" altLang="zh-CN" sz="1400" b="0" i="0" u="none" strike="noStrike" kern="1200" cap="none" spc="0" normalizeH="0" baseline="0" noProof="0" dirty="0">
                <a:ln>
                  <a:noFill/>
                </a:ln>
                <a:solidFill>
                  <a:prstClr val="black"/>
                </a:solidFill>
                <a:effectLst/>
                <a:uLnTx/>
                <a:uFillTx/>
                <a:latin typeface="Calibri" panose="020F0502020204030204"/>
                <a:ea typeface="黑体" panose="02010609060101010101" pitchFamily="49" charset="-122"/>
                <a:cs typeface="+mn-cs"/>
              </a:rPr>
              <a:t>=[[-</a:t>
            </a:r>
            <a:r>
              <a:rPr kumimoji="0" lang="en-GB" altLang="zh-CN" sz="1400" b="0" i="0" u="none" strike="noStrike" kern="1200" cap="none" spc="0" normalizeH="0" baseline="0" noProof="0" dirty="0">
                <a:ln>
                  <a:noFill/>
                </a:ln>
                <a:solidFill>
                  <a:srgbClr val="1750EB"/>
                </a:solidFill>
                <a:effectLst/>
                <a:uLnTx/>
                <a:uFillTx/>
                <a:latin typeface="Calibri" panose="020F0502020204030204"/>
                <a:ea typeface="黑体" panose="02010609060101010101" pitchFamily="49" charset="-122"/>
                <a:cs typeface="+mn-cs"/>
              </a:rPr>
              <a:t>1</a:t>
            </a:r>
            <a:r>
              <a:rPr kumimoji="0" lang="en-GB" altLang="zh-CN" sz="1400" b="0" i="0" u="none" strike="noStrike" kern="1200" cap="none" spc="0" normalizeH="0" baseline="0" noProof="0" dirty="0">
                <a:ln>
                  <a:noFill/>
                </a:ln>
                <a:solidFill>
                  <a:prstClr val="black"/>
                </a:solidFill>
                <a:effectLst/>
                <a:uLnTx/>
                <a:uFillTx/>
                <a:latin typeface="Calibri" panose="020F0502020204030204"/>
                <a:ea typeface="黑体" panose="02010609060101010101" pitchFamily="49" charset="-122"/>
                <a:cs typeface="+mn-cs"/>
              </a:rPr>
              <a:t>,-</a:t>
            </a:r>
            <a:r>
              <a:rPr kumimoji="0" lang="en-GB" altLang="zh-CN" sz="1400" b="0" i="0" u="none" strike="noStrike" kern="1200" cap="none" spc="0" normalizeH="0" baseline="0" noProof="0" dirty="0">
                <a:ln>
                  <a:noFill/>
                </a:ln>
                <a:solidFill>
                  <a:srgbClr val="1750EB"/>
                </a:solidFill>
                <a:effectLst/>
                <a:uLnTx/>
                <a:uFillTx/>
                <a:latin typeface="Calibri" panose="020F0502020204030204"/>
                <a:ea typeface="黑体" panose="02010609060101010101" pitchFamily="49" charset="-122"/>
                <a:cs typeface="+mn-cs"/>
              </a:rPr>
              <a:t>1</a:t>
            </a:r>
            <a:r>
              <a:rPr kumimoji="0" lang="en-GB" altLang="zh-CN" sz="1400" b="0" i="0" u="none" strike="noStrike" kern="1200" cap="none" spc="0" normalizeH="0" baseline="0" noProof="0" dirty="0">
                <a:ln>
                  <a:noFill/>
                </a:ln>
                <a:solidFill>
                  <a:prstClr val="black"/>
                </a:solidFill>
                <a:effectLst/>
                <a:uLnTx/>
                <a:uFillTx/>
                <a:latin typeface="Calibri" panose="020F0502020204030204"/>
                <a:ea typeface="黑体" panose="02010609060101010101" pitchFamily="49" charset="-122"/>
                <a:cs typeface="+mn-cs"/>
              </a:rPr>
              <a:t>], [</a:t>
            </a:r>
            <a:r>
              <a:rPr kumimoji="0" lang="en-GB" altLang="zh-CN" sz="1400" b="0" i="0" u="none" strike="noStrike" kern="1200" cap="none" spc="0" normalizeH="0" baseline="0" noProof="0" dirty="0">
                <a:ln>
                  <a:noFill/>
                </a:ln>
                <a:solidFill>
                  <a:srgbClr val="1750EB"/>
                </a:solidFill>
                <a:effectLst/>
                <a:uLnTx/>
                <a:uFillTx/>
                <a:latin typeface="Calibri" panose="020F0502020204030204"/>
                <a:ea typeface="黑体" panose="02010609060101010101" pitchFamily="49" charset="-122"/>
                <a:cs typeface="+mn-cs"/>
              </a:rPr>
              <a:t>0</a:t>
            </a:r>
            <a:r>
              <a:rPr kumimoji="0" lang="en-GB" altLang="zh-CN" sz="1400" b="0" i="0" u="none" strike="noStrike" kern="1200" cap="none" spc="0" normalizeH="0" baseline="0" noProof="0" dirty="0">
                <a:ln>
                  <a:noFill/>
                </a:ln>
                <a:solidFill>
                  <a:prstClr val="black"/>
                </a:solidFill>
                <a:effectLst/>
                <a:uLnTx/>
                <a:uFillTx/>
                <a:latin typeface="Calibri" panose="020F0502020204030204"/>
                <a:ea typeface="黑体" panose="02010609060101010101" pitchFamily="49" charset="-122"/>
                <a:cs typeface="+mn-cs"/>
              </a:rPr>
              <a:t>,</a:t>
            </a:r>
            <a:r>
              <a:rPr kumimoji="0" lang="en-GB" altLang="zh-CN" sz="1400" b="0" i="0" u="none" strike="noStrike" kern="1200" cap="none" spc="0" normalizeH="0" baseline="0" noProof="0" dirty="0">
                <a:ln>
                  <a:noFill/>
                </a:ln>
                <a:solidFill>
                  <a:srgbClr val="1750EB"/>
                </a:solidFill>
                <a:effectLst/>
                <a:uLnTx/>
                <a:uFillTx/>
                <a:latin typeface="Calibri" panose="020F0502020204030204"/>
                <a:ea typeface="黑体" panose="02010609060101010101" pitchFamily="49" charset="-122"/>
                <a:cs typeface="+mn-cs"/>
              </a:rPr>
              <a:t>0</a:t>
            </a:r>
            <a:r>
              <a:rPr kumimoji="0" lang="en-GB" altLang="zh-CN" sz="1400" b="0" i="0" u="none" strike="noStrike" kern="1200" cap="none" spc="0" normalizeH="0" baseline="0" noProof="0" dirty="0">
                <a:ln>
                  <a:noFill/>
                </a:ln>
                <a:solidFill>
                  <a:prstClr val="black"/>
                </a:solidFill>
                <a:effectLst/>
                <a:uLnTx/>
                <a:uFillTx/>
                <a:latin typeface="Calibri" panose="020F0502020204030204"/>
                <a:ea typeface="黑体" panose="02010609060101010101" pitchFamily="49" charset="-122"/>
                <a:cs typeface="+mn-cs"/>
              </a:rPr>
              <a:t>], [</a:t>
            </a:r>
            <a:r>
              <a:rPr kumimoji="0" lang="en-GB" altLang="zh-CN" sz="1400" b="0" i="0" u="none" strike="noStrike" kern="1200" cap="none" spc="0" normalizeH="0" baseline="0" noProof="0" dirty="0">
                <a:ln>
                  <a:noFill/>
                </a:ln>
                <a:solidFill>
                  <a:srgbClr val="1750EB"/>
                </a:solidFill>
                <a:effectLst/>
                <a:uLnTx/>
                <a:uFillTx/>
                <a:latin typeface="Calibri" panose="020F0502020204030204"/>
                <a:ea typeface="黑体" panose="02010609060101010101" pitchFamily="49" charset="-122"/>
                <a:cs typeface="+mn-cs"/>
              </a:rPr>
              <a:t>1</a:t>
            </a:r>
            <a:r>
              <a:rPr kumimoji="0" lang="en-GB" altLang="zh-CN" sz="1400" b="0" i="0" u="none" strike="noStrike" kern="1200" cap="none" spc="0" normalizeH="0" baseline="0" noProof="0" dirty="0">
                <a:ln>
                  <a:noFill/>
                </a:ln>
                <a:solidFill>
                  <a:prstClr val="black"/>
                </a:solidFill>
                <a:effectLst/>
                <a:uLnTx/>
                <a:uFillTx/>
                <a:latin typeface="Calibri" panose="020F0502020204030204"/>
                <a:ea typeface="黑体" panose="02010609060101010101" pitchFamily="49" charset="-122"/>
                <a:cs typeface="+mn-cs"/>
              </a:rPr>
              <a:t>,</a:t>
            </a:r>
            <a:r>
              <a:rPr kumimoji="0" lang="en-GB" altLang="zh-CN" sz="1400" b="0" i="0" u="none" strike="noStrike" kern="1200" cap="none" spc="0" normalizeH="0" baseline="0" noProof="0" dirty="0">
                <a:ln>
                  <a:noFill/>
                </a:ln>
                <a:solidFill>
                  <a:srgbClr val="1750EB"/>
                </a:solidFill>
                <a:effectLst/>
                <a:uLnTx/>
                <a:uFillTx/>
                <a:latin typeface="Calibri" panose="020F0502020204030204"/>
                <a:ea typeface="黑体" panose="02010609060101010101" pitchFamily="49" charset="-122"/>
                <a:cs typeface="+mn-cs"/>
              </a:rPr>
              <a:t>1</a:t>
            </a:r>
            <a:r>
              <a:rPr kumimoji="0" lang="en-GB" altLang="zh-CN" sz="1400" b="0" i="0" u="none" strike="noStrike" kern="1200" cap="none" spc="0" normalizeH="0" baseline="0" noProof="0" dirty="0">
                <a:ln>
                  <a:noFill/>
                </a:ln>
                <a:solidFill>
                  <a:prstClr val="black"/>
                </a:solidFill>
                <a:effectLst/>
                <a:uLnTx/>
                <a:uFillTx/>
                <a:latin typeface="Calibri" panose="020F0502020204030204"/>
                <a:ea typeface="黑体" panose="02010609060101010101" pitchFamily="49" charset="-122"/>
                <a:cs typeface="+mn-cs"/>
              </a:rPr>
              <a:t>], [</a:t>
            </a:r>
            <a:r>
              <a:rPr kumimoji="0" lang="en-GB" altLang="zh-CN" sz="1400" b="0" i="0" u="none" strike="noStrike" kern="1200" cap="none" spc="0" normalizeH="0" baseline="0" noProof="0" dirty="0">
                <a:ln>
                  <a:noFill/>
                </a:ln>
                <a:solidFill>
                  <a:srgbClr val="1750EB"/>
                </a:solidFill>
                <a:effectLst/>
                <a:uLnTx/>
                <a:uFillTx/>
                <a:latin typeface="Calibri" panose="020F0502020204030204"/>
                <a:ea typeface="黑体" panose="02010609060101010101" pitchFamily="49" charset="-122"/>
                <a:cs typeface="+mn-cs"/>
              </a:rPr>
              <a:t>2</a:t>
            </a:r>
            <a:r>
              <a:rPr kumimoji="0" lang="en-GB" altLang="zh-CN" sz="1400" b="0" i="0" u="none" strike="noStrike" kern="1200" cap="none" spc="0" normalizeH="0" baseline="0" noProof="0" dirty="0">
                <a:ln>
                  <a:noFill/>
                </a:ln>
                <a:solidFill>
                  <a:prstClr val="black"/>
                </a:solidFill>
                <a:effectLst/>
                <a:uLnTx/>
                <a:uFillTx/>
                <a:latin typeface="Calibri" panose="020F0502020204030204"/>
                <a:ea typeface="黑体" panose="02010609060101010101" pitchFamily="49" charset="-122"/>
                <a:cs typeface="+mn-cs"/>
              </a:rPr>
              <a:t>,</a:t>
            </a:r>
            <a:r>
              <a:rPr kumimoji="0" lang="en-GB" altLang="zh-CN" sz="1400" b="0" i="0" u="none" strike="noStrike" kern="1200" cap="none" spc="0" normalizeH="0" baseline="0" noProof="0" dirty="0">
                <a:ln>
                  <a:noFill/>
                </a:ln>
                <a:solidFill>
                  <a:srgbClr val="1750EB"/>
                </a:solidFill>
                <a:effectLst/>
                <a:uLnTx/>
                <a:uFillTx/>
                <a:latin typeface="Calibri" panose="020F0502020204030204"/>
                <a:ea typeface="黑体" panose="02010609060101010101" pitchFamily="49" charset="-122"/>
                <a:cs typeface="+mn-cs"/>
              </a:rPr>
              <a:t>2</a:t>
            </a:r>
            <a:r>
              <a:rPr kumimoji="0" lang="en-GB" altLang="zh-CN" sz="1400" b="0" i="0" u="none" strike="noStrike" kern="1200" cap="none" spc="0" normalizeH="0" baseline="0" noProof="0" dirty="0">
                <a:ln>
                  <a:noFill/>
                </a:ln>
                <a:solidFill>
                  <a:prstClr val="black"/>
                </a:solidFill>
                <a:effectLst/>
                <a:uLnTx/>
                <a:uFillTx/>
                <a:latin typeface="Calibri" panose="020F0502020204030204"/>
                <a:ea typeface="黑体" panose="02010609060101010101" pitchFamily="49" charset="-122"/>
                <a:cs typeface="+mn-cs"/>
              </a:rPr>
              <a:t>]],</a:t>
            </a:r>
            <a:br>
              <a:rPr kumimoji="0" lang="en-GB" altLang="zh-CN" sz="1400" b="0" i="0" u="none" strike="noStrike" kern="1200" cap="none" spc="0" normalizeH="0" baseline="0" noProof="0" dirty="0">
                <a:ln>
                  <a:noFill/>
                </a:ln>
                <a:solidFill>
                  <a:prstClr val="black"/>
                </a:solidFill>
                <a:effectLst/>
                <a:uLnTx/>
                <a:uFillTx/>
                <a:latin typeface="Calibri" panose="020F0502020204030204"/>
                <a:ea typeface="黑体" panose="02010609060101010101" pitchFamily="49" charset="-122"/>
                <a:cs typeface="+mn-cs"/>
              </a:rPr>
            </a:br>
            <a:r>
              <a:rPr kumimoji="0" lang="en-GB" altLang="zh-CN" sz="1400" b="0" i="0" u="none" strike="noStrike" kern="1200" cap="none" spc="0" normalizeH="0" baseline="0" noProof="0" dirty="0">
                <a:ln>
                  <a:noFill/>
                </a:ln>
                <a:solidFill>
                  <a:prstClr val="black"/>
                </a:solidFill>
                <a:effectLst/>
                <a:uLnTx/>
                <a:uFillTx/>
                <a:latin typeface="Calibri" panose="020F0502020204030204"/>
                <a:ea typeface="黑体" panose="02010609060101010101" pitchFamily="49" charset="-122"/>
                <a:cs typeface="+mn-cs"/>
              </a:rPr>
              <a:t>                </a:t>
            </a:r>
            <a:r>
              <a:rPr kumimoji="0" lang="en-GB" altLang="zh-CN" sz="1400" b="0" i="0" u="none" strike="noStrike" kern="1200" cap="none" spc="0" normalizeH="0" baseline="0" noProof="0" dirty="0" err="1">
                <a:ln>
                  <a:noFill/>
                </a:ln>
                <a:solidFill>
                  <a:srgbClr val="660099"/>
                </a:solidFill>
                <a:effectLst/>
                <a:uLnTx/>
                <a:uFillTx/>
                <a:latin typeface="Calibri" panose="020F0502020204030204"/>
                <a:ea typeface="黑体" panose="02010609060101010101" pitchFamily="49" charset="-122"/>
                <a:cs typeface="+mn-cs"/>
              </a:rPr>
              <a:t>cluster_std</a:t>
            </a:r>
            <a:r>
              <a:rPr kumimoji="0" lang="en-GB" altLang="zh-CN" sz="1400" b="0" i="0" u="none" strike="noStrike" kern="1200" cap="none" spc="0" normalizeH="0" baseline="0" noProof="0" dirty="0">
                <a:ln>
                  <a:noFill/>
                </a:ln>
                <a:solidFill>
                  <a:srgbClr val="660099"/>
                </a:solidFill>
                <a:effectLst/>
                <a:uLnTx/>
                <a:uFillTx/>
                <a:latin typeface="Calibri" panose="020F0502020204030204"/>
                <a:ea typeface="黑体" panose="02010609060101010101" pitchFamily="49" charset="-122"/>
                <a:cs typeface="+mn-cs"/>
              </a:rPr>
              <a:t> </a:t>
            </a:r>
            <a:r>
              <a:rPr kumimoji="0" lang="en-GB" altLang="zh-CN" sz="1400" b="0" i="0" u="none" strike="noStrike" kern="1200" cap="none" spc="0" normalizeH="0" baseline="0" noProof="0" dirty="0">
                <a:ln>
                  <a:noFill/>
                </a:ln>
                <a:solidFill>
                  <a:prstClr val="black"/>
                </a:solidFill>
                <a:effectLst/>
                <a:uLnTx/>
                <a:uFillTx/>
                <a:latin typeface="Calibri" panose="020F0502020204030204"/>
                <a:ea typeface="黑体" panose="02010609060101010101" pitchFamily="49" charset="-122"/>
                <a:cs typeface="+mn-cs"/>
              </a:rPr>
              <a:t>= [</a:t>
            </a:r>
            <a:r>
              <a:rPr kumimoji="0" lang="en-GB" altLang="zh-CN" sz="1400" b="0" i="0" u="none" strike="noStrike" kern="1200" cap="none" spc="0" normalizeH="0" baseline="0" noProof="0" dirty="0">
                <a:ln>
                  <a:noFill/>
                </a:ln>
                <a:solidFill>
                  <a:srgbClr val="1750EB"/>
                </a:solidFill>
                <a:effectLst/>
                <a:uLnTx/>
                <a:uFillTx/>
                <a:latin typeface="Calibri" panose="020F0502020204030204"/>
                <a:ea typeface="黑体" panose="02010609060101010101" pitchFamily="49" charset="-122"/>
                <a:cs typeface="+mn-cs"/>
              </a:rPr>
              <a:t>0.4</a:t>
            </a:r>
            <a:r>
              <a:rPr kumimoji="0" lang="en-GB" altLang="zh-CN" sz="1400" b="0" i="0" u="none" strike="noStrike" kern="1200" cap="none" spc="0" normalizeH="0" baseline="0" noProof="0" dirty="0">
                <a:ln>
                  <a:noFill/>
                </a:ln>
                <a:solidFill>
                  <a:prstClr val="black"/>
                </a:solidFill>
                <a:effectLst/>
                <a:uLnTx/>
                <a:uFillTx/>
                <a:latin typeface="Calibri" panose="020F0502020204030204"/>
                <a:ea typeface="黑体" panose="02010609060101010101" pitchFamily="49" charset="-122"/>
                <a:cs typeface="+mn-cs"/>
              </a:rPr>
              <a:t>, </a:t>
            </a:r>
            <a:r>
              <a:rPr kumimoji="0" lang="en-GB" altLang="zh-CN" sz="1400" b="0" i="0" u="none" strike="noStrike" kern="1200" cap="none" spc="0" normalizeH="0" baseline="0" noProof="0" dirty="0">
                <a:ln>
                  <a:noFill/>
                </a:ln>
                <a:solidFill>
                  <a:srgbClr val="1750EB"/>
                </a:solidFill>
                <a:effectLst/>
                <a:uLnTx/>
                <a:uFillTx/>
                <a:latin typeface="Calibri" panose="020F0502020204030204"/>
                <a:ea typeface="黑体" panose="02010609060101010101" pitchFamily="49" charset="-122"/>
                <a:cs typeface="+mn-cs"/>
              </a:rPr>
              <a:t>0.2</a:t>
            </a:r>
            <a:r>
              <a:rPr kumimoji="0" lang="en-GB" altLang="zh-CN" sz="1400" b="0" i="0" u="none" strike="noStrike" kern="1200" cap="none" spc="0" normalizeH="0" baseline="0" noProof="0" dirty="0">
                <a:ln>
                  <a:noFill/>
                </a:ln>
                <a:solidFill>
                  <a:prstClr val="black"/>
                </a:solidFill>
                <a:effectLst/>
                <a:uLnTx/>
                <a:uFillTx/>
                <a:latin typeface="Calibri" panose="020F0502020204030204"/>
                <a:ea typeface="黑体" panose="02010609060101010101" pitchFamily="49" charset="-122"/>
                <a:cs typeface="+mn-cs"/>
              </a:rPr>
              <a:t>, </a:t>
            </a:r>
            <a:r>
              <a:rPr kumimoji="0" lang="en-GB" altLang="zh-CN" sz="1400" b="0" i="0" u="none" strike="noStrike" kern="1200" cap="none" spc="0" normalizeH="0" baseline="0" noProof="0" dirty="0">
                <a:ln>
                  <a:noFill/>
                </a:ln>
                <a:solidFill>
                  <a:srgbClr val="1750EB"/>
                </a:solidFill>
                <a:effectLst/>
                <a:uLnTx/>
                <a:uFillTx/>
                <a:latin typeface="Calibri" panose="020F0502020204030204"/>
                <a:ea typeface="黑体" panose="02010609060101010101" pitchFamily="49" charset="-122"/>
                <a:cs typeface="+mn-cs"/>
              </a:rPr>
              <a:t>0.2</a:t>
            </a:r>
            <a:r>
              <a:rPr kumimoji="0" lang="en-GB" altLang="zh-CN" sz="1400" b="0" i="0" u="none" strike="noStrike" kern="1200" cap="none" spc="0" normalizeH="0" baseline="0" noProof="0" dirty="0">
                <a:ln>
                  <a:noFill/>
                </a:ln>
                <a:solidFill>
                  <a:prstClr val="black"/>
                </a:solidFill>
                <a:effectLst/>
                <a:uLnTx/>
                <a:uFillTx/>
                <a:latin typeface="Calibri" panose="020F0502020204030204"/>
                <a:ea typeface="黑体" panose="02010609060101010101" pitchFamily="49" charset="-122"/>
                <a:cs typeface="+mn-cs"/>
              </a:rPr>
              <a:t>, </a:t>
            </a:r>
            <a:r>
              <a:rPr kumimoji="0" lang="en-GB" altLang="zh-CN" sz="1400" b="0" i="0" u="none" strike="noStrike" kern="1200" cap="none" spc="0" normalizeH="0" baseline="0" noProof="0" dirty="0">
                <a:ln>
                  <a:noFill/>
                </a:ln>
                <a:solidFill>
                  <a:srgbClr val="1750EB"/>
                </a:solidFill>
                <a:effectLst/>
                <a:uLnTx/>
                <a:uFillTx/>
                <a:latin typeface="Calibri" panose="020F0502020204030204"/>
                <a:ea typeface="黑体" panose="02010609060101010101" pitchFamily="49" charset="-122"/>
                <a:cs typeface="+mn-cs"/>
              </a:rPr>
              <a:t>0.2</a:t>
            </a:r>
            <a:r>
              <a:rPr kumimoji="0" lang="en-GB" altLang="zh-CN" sz="1400" b="0" i="0" u="none" strike="noStrike" kern="1200" cap="none" spc="0" normalizeH="0" baseline="0" noProof="0" dirty="0">
                <a:ln>
                  <a:noFill/>
                </a:ln>
                <a:solidFill>
                  <a:prstClr val="black"/>
                </a:solidFill>
                <a:effectLst/>
                <a:uLnTx/>
                <a:uFillTx/>
                <a:latin typeface="Calibri" panose="020F0502020204030204"/>
                <a:ea typeface="黑体" panose="02010609060101010101" pitchFamily="49" charset="-122"/>
                <a:cs typeface="+mn-cs"/>
              </a:rPr>
              <a:t>], </a:t>
            </a:r>
            <a:r>
              <a:rPr kumimoji="0" lang="en-GB" altLang="zh-CN" sz="1400" b="0" i="0" u="none" strike="noStrike" kern="1200" cap="none" spc="0" normalizeH="0" baseline="0" noProof="0" dirty="0" err="1">
                <a:ln>
                  <a:noFill/>
                </a:ln>
                <a:solidFill>
                  <a:srgbClr val="660099"/>
                </a:solidFill>
                <a:effectLst/>
                <a:uLnTx/>
                <a:uFillTx/>
                <a:latin typeface="Calibri" panose="020F0502020204030204"/>
                <a:ea typeface="黑体" panose="02010609060101010101" pitchFamily="49" charset="-122"/>
                <a:cs typeface="+mn-cs"/>
              </a:rPr>
              <a:t>random_state</a:t>
            </a:r>
            <a:r>
              <a:rPr kumimoji="0" lang="en-GB" altLang="zh-CN" sz="1400" b="0" i="0" u="none" strike="noStrike" kern="1200" cap="none" spc="0" normalizeH="0" baseline="0" noProof="0" dirty="0">
                <a:ln>
                  <a:noFill/>
                </a:ln>
                <a:solidFill>
                  <a:prstClr val="black"/>
                </a:solidFill>
                <a:effectLst/>
                <a:uLnTx/>
                <a:uFillTx/>
                <a:latin typeface="Calibri" panose="020F0502020204030204"/>
                <a:ea typeface="黑体" panose="02010609060101010101" pitchFamily="49" charset="-122"/>
                <a:cs typeface="+mn-cs"/>
              </a:rPr>
              <a:t>=</a:t>
            </a:r>
            <a:r>
              <a:rPr kumimoji="0" lang="en-GB" altLang="zh-CN" sz="1400" b="0" i="0" u="none" strike="noStrike" kern="1200" cap="none" spc="0" normalizeH="0" baseline="0" noProof="0" dirty="0">
                <a:ln>
                  <a:noFill/>
                </a:ln>
                <a:solidFill>
                  <a:srgbClr val="1750EB"/>
                </a:solidFill>
                <a:effectLst/>
                <a:uLnTx/>
                <a:uFillTx/>
                <a:latin typeface="Calibri" panose="020F0502020204030204"/>
                <a:ea typeface="黑体" panose="02010609060101010101" pitchFamily="49" charset="-122"/>
                <a:cs typeface="+mn-cs"/>
              </a:rPr>
              <a:t>22</a:t>
            </a:r>
            <a:r>
              <a:rPr kumimoji="0" lang="en-GB" altLang="zh-CN" sz="1400" b="0" i="0" u="none" strike="noStrike" kern="1200" cap="none" spc="0" normalizeH="0" baseline="0" noProof="0" dirty="0">
                <a:ln>
                  <a:noFill/>
                </a:ln>
                <a:solidFill>
                  <a:prstClr val="black"/>
                </a:solidFill>
                <a:effectLst/>
                <a:uLnTx/>
                <a:uFillTx/>
                <a:latin typeface="Calibri" panose="020F0502020204030204"/>
                <a:ea typeface="黑体" panose="02010609060101010101" pitchFamily="49" charset="-122"/>
                <a:cs typeface="+mn-cs"/>
              </a:rPr>
              <a:t>)</a:t>
            </a:r>
            <a:endParaRPr lang="en-GB" altLang="zh-CN" sz="1400" i="1" dirty="0">
              <a:solidFill>
                <a:srgbClr val="8C8C8C"/>
              </a:solidFill>
              <a:latin typeface="Calibri" panose="020F0502020204030204"/>
              <a:ea typeface="黑体" panose="02010609060101010101" pitchFamily="49"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GB" altLang="zh-CN" sz="1400" b="0" i="0" u="none" strike="noStrike" kern="1200" cap="none" spc="0" normalizeH="0" baseline="0" noProof="0" dirty="0" err="1">
                <a:ln>
                  <a:noFill/>
                </a:ln>
                <a:solidFill>
                  <a:prstClr val="black"/>
                </a:solidFill>
                <a:effectLst/>
                <a:uLnTx/>
                <a:uFillTx/>
                <a:latin typeface="Calibri" panose="020F0502020204030204"/>
                <a:ea typeface="黑体" panose="02010609060101010101" pitchFamily="49" charset="-122"/>
                <a:cs typeface="+mn-cs"/>
              </a:rPr>
              <a:t>plt.figure</a:t>
            </a:r>
            <a:r>
              <a:rPr kumimoji="0" lang="en-GB" altLang="zh-CN" sz="1400" b="0" i="0" u="none" strike="noStrike" kern="1200" cap="none" spc="0" normalizeH="0" baseline="0" noProof="0" dirty="0">
                <a:ln>
                  <a:noFill/>
                </a:ln>
                <a:solidFill>
                  <a:prstClr val="black"/>
                </a:solidFill>
                <a:effectLst/>
                <a:uLnTx/>
                <a:uFillTx/>
                <a:latin typeface="Calibri" panose="020F0502020204030204"/>
                <a:ea typeface="黑体" panose="02010609060101010101" pitchFamily="49" charset="-122"/>
                <a:cs typeface="+mn-cs"/>
              </a:rPr>
              <a:t>()</a:t>
            </a:r>
            <a:br>
              <a:rPr kumimoji="0" lang="en-GB" altLang="zh-CN" sz="1400" b="0" i="0" u="none" strike="noStrike" kern="1200" cap="none" spc="0" normalizeH="0" baseline="0" noProof="0" dirty="0">
                <a:ln>
                  <a:noFill/>
                </a:ln>
                <a:solidFill>
                  <a:prstClr val="black"/>
                </a:solidFill>
                <a:effectLst/>
                <a:uLnTx/>
                <a:uFillTx/>
                <a:latin typeface="Calibri" panose="020F0502020204030204"/>
                <a:ea typeface="黑体" panose="02010609060101010101" pitchFamily="49" charset="-122"/>
                <a:cs typeface="+mn-cs"/>
              </a:rPr>
            </a:br>
            <a:r>
              <a:rPr kumimoji="0" lang="en-GB" altLang="zh-CN" sz="1400" b="0" i="0" u="none" strike="noStrike" kern="1200" cap="none" spc="0" normalizeH="0" baseline="0" noProof="0" dirty="0" err="1">
                <a:ln>
                  <a:noFill/>
                </a:ln>
                <a:solidFill>
                  <a:prstClr val="black"/>
                </a:solidFill>
                <a:effectLst/>
                <a:uLnTx/>
                <a:uFillTx/>
                <a:latin typeface="Calibri" panose="020F0502020204030204"/>
                <a:ea typeface="黑体" panose="02010609060101010101" pitchFamily="49" charset="-122"/>
                <a:cs typeface="+mn-cs"/>
              </a:rPr>
              <a:t>plt.scatter</a:t>
            </a:r>
            <a:r>
              <a:rPr kumimoji="0" lang="en-GB" altLang="zh-CN" sz="1400" b="0" i="0" u="none" strike="noStrike" kern="1200" cap="none" spc="0" normalizeH="0" baseline="0" noProof="0" dirty="0">
                <a:ln>
                  <a:noFill/>
                </a:ln>
                <a:solidFill>
                  <a:prstClr val="black"/>
                </a:solidFill>
                <a:effectLst/>
                <a:uLnTx/>
                <a:uFillTx/>
                <a:latin typeface="Calibri" panose="020F0502020204030204"/>
                <a:ea typeface="黑体" panose="02010609060101010101" pitchFamily="49" charset="-122"/>
                <a:cs typeface="+mn-cs"/>
              </a:rPr>
              <a:t>(x[:, </a:t>
            </a:r>
            <a:r>
              <a:rPr kumimoji="0" lang="en-GB" altLang="zh-CN" sz="1400" b="0" i="0" u="none" strike="noStrike" kern="1200" cap="none" spc="0" normalizeH="0" baseline="0" noProof="0" dirty="0">
                <a:ln>
                  <a:noFill/>
                </a:ln>
                <a:solidFill>
                  <a:srgbClr val="1750EB"/>
                </a:solidFill>
                <a:effectLst/>
                <a:uLnTx/>
                <a:uFillTx/>
                <a:latin typeface="Calibri" panose="020F0502020204030204"/>
                <a:ea typeface="黑体" panose="02010609060101010101" pitchFamily="49" charset="-122"/>
                <a:cs typeface="+mn-cs"/>
              </a:rPr>
              <a:t>0</a:t>
            </a:r>
            <a:r>
              <a:rPr kumimoji="0" lang="en-GB" altLang="zh-CN" sz="1400" b="0" i="0" u="none" strike="noStrike" kern="1200" cap="none" spc="0" normalizeH="0" baseline="0" noProof="0" dirty="0">
                <a:ln>
                  <a:noFill/>
                </a:ln>
                <a:solidFill>
                  <a:prstClr val="black"/>
                </a:solidFill>
                <a:effectLst/>
                <a:uLnTx/>
                <a:uFillTx/>
                <a:latin typeface="Calibri" panose="020F0502020204030204"/>
                <a:ea typeface="黑体" panose="02010609060101010101" pitchFamily="49" charset="-122"/>
                <a:cs typeface="+mn-cs"/>
              </a:rPr>
              <a:t>], x[:, </a:t>
            </a:r>
            <a:r>
              <a:rPr kumimoji="0" lang="en-GB" altLang="zh-CN" sz="1400" b="0" i="0" u="none" strike="noStrike" kern="1200" cap="none" spc="0" normalizeH="0" baseline="0" noProof="0" dirty="0">
                <a:ln>
                  <a:noFill/>
                </a:ln>
                <a:solidFill>
                  <a:srgbClr val="1750EB"/>
                </a:solidFill>
                <a:effectLst/>
                <a:uLnTx/>
                <a:uFillTx/>
                <a:latin typeface="Calibri" panose="020F0502020204030204"/>
                <a:ea typeface="黑体" panose="02010609060101010101" pitchFamily="49" charset="-122"/>
                <a:cs typeface="+mn-cs"/>
              </a:rPr>
              <a:t>1</a:t>
            </a:r>
            <a:r>
              <a:rPr kumimoji="0" lang="en-GB" altLang="zh-CN" sz="1400" b="0" i="0" u="none" strike="noStrike" kern="1200" cap="none" spc="0" normalizeH="0" baseline="0" noProof="0" dirty="0">
                <a:ln>
                  <a:noFill/>
                </a:ln>
                <a:solidFill>
                  <a:prstClr val="black"/>
                </a:solidFill>
                <a:effectLst/>
                <a:uLnTx/>
                <a:uFillTx/>
                <a:latin typeface="Calibri" panose="020F0502020204030204"/>
                <a:ea typeface="黑体" panose="02010609060101010101" pitchFamily="49" charset="-122"/>
                <a:cs typeface="+mn-cs"/>
              </a:rPr>
              <a:t>], </a:t>
            </a:r>
            <a:r>
              <a:rPr kumimoji="0" lang="en-GB" altLang="zh-CN" sz="1400" b="0" i="0" u="none" strike="noStrike" kern="1200" cap="none" spc="0" normalizeH="0" baseline="0" noProof="0" dirty="0">
                <a:ln>
                  <a:noFill/>
                </a:ln>
                <a:solidFill>
                  <a:srgbClr val="660099"/>
                </a:solidFill>
                <a:effectLst/>
                <a:uLnTx/>
                <a:uFillTx/>
                <a:latin typeface="Calibri" panose="020F0502020204030204"/>
                <a:ea typeface="黑体" panose="02010609060101010101" pitchFamily="49" charset="-122"/>
                <a:cs typeface="+mn-cs"/>
              </a:rPr>
              <a:t>marker</a:t>
            </a:r>
            <a:r>
              <a:rPr kumimoji="0" lang="en-GB" altLang="zh-CN" sz="1400" b="0" i="0" u="none" strike="noStrike" kern="1200" cap="none" spc="0" normalizeH="0" baseline="0" noProof="0" dirty="0">
                <a:ln>
                  <a:noFill/>
                </a:ln>
                <a:solidFill>
                  <a:prstClr val="black"/>
                </a:solidFill>
                <a:effectLst/>
                <a:uLnTx/>
                <a:uFillTx/>
                <a:latin typeface="Calibri" panose="020F0502020204030204"/>
                <a:ea typeface="黑体" panose="02010609060101010101" pitchFamily="49" charset="-122"/>
                <a:cs typeface="+mn-cs"/>
              </a:rPr>
              <a:t>=</a:t>
            </a:r>
            <a:r>
              <a:rPr kumimoji="0" lang="en-GB" altLang="zh-CN" sz="1400" b="0" i="0" u="none" strike="noStrike" kern="1200" cap="none" spc="0" normalizeH="0" baseline="0" noProof="0" dirty="0">
                <a:ln>
                  <a:noFill/>
                </a:ln>
                <a:solidFill>
                  <a:srgbClr val="067D17"/>
                </a:solidFill>
                <a:effectLst/>
                <a:uLnTx/>
                <a:uFillTx/>
                <a:latin typeface="Calibri" panose="020F0502020204030204"/>
                <a:ea typeface="黑体" panose="02010609060101010101" pitchFamily="49" charset="-122"/>
                <a:cs typeface="+mn-cs"/>
              </a:rPr>
              <a:t>'o'</a:t>
            </a:r>
            <a:r>
              <a:rPr kumimoji="0" lang="en-GB" altLang="zh-CN" sz="1400" b="0" i="0" u="none" strike="noStrike" kern="1200" cap="none" spc="0" normalizeH="0" baseline="0" noProof="0" dirty="0">
                <a:ln>
                  <a:noFill/>
                </a:ln>
                <a:solidFill>
                  <a:prstClr val="black"/>
                </a:solidFill>
                <a:effectLst/>
                <a:uLnTx/>
                <a:uFillTx/>
                <a:latin typeface="Calibri" panose="020F0502020204030204"/>
                <a:ea typeface="黑体" panose="02010609060101010101" pitchFamily="49" charset="-122"/>
                <a:cs typeface="+mn-cs"/>
              </a:rPr>
              <a:t>)</a:t>
            </a:r>
            <a:br>
              <a:rPr kumimoji="0" lang="en-GB" altLang="zh-CN" sz="1400" b="0" i="0" u="none" strike="noStrike" kern="1200" cap="none" spc="0" normalizeH="0" baseline="0" noProof="0" dirty="0">
                <a:ln>
                  <a:noFill/>
                </a:ln>
                <a:solidFill>
                  <a:prstClr val="black"/>
                </a:solidFill>
                <a:effectLst/>
                <a:uLnTx/>
                <a:uFillTx/>
                <a:latin typeface="Calibri" panose="020F0502020204030204"/>
                <a:ea typeface="黑体" panose="02010609060101010101" pitchFamily="49" charset="-122"/>
                <a:cs typeface="+mn-cs"/>
              </a:rPr>
            </a:br>
            <a:r>
              <a:rPr kumimoji="0" lang="en-GB" altLang="zh-CN" sz="1400" b="0" i="0" u="none" strike="noStrike" kern="1200" cap="none" spc="0" normalizeH="0" baseline="0" noProof="0" dirty="0" err="1">
                <a:ln>
                  <a:noFill/>
                </a:ln>
                <a:solidFill>
                  <a:prstClr val="black"/>
                </a:solidFill>
                <a:effectLst/>
                <a:uLnTx/>
                <a:uFillTx/>
                <a:latin typeface="Calibri" panose="020F0502020204030204"/>
                <a:ea typeface="黑体" panose="02010609060101010101" pitchFamily="49" charset="-122"/>
                <a:cs typeface="+mn-cs"/>
              </a:rPr>
              <a:t>plt.show</a:t>
            </a:r>
            <a:r>
              <a:rPr kumimoji="0" lang="en-GB" altLang="zh-CN" sz="1400" b="0" i="0" u="none" strike="noStrike" kern="1200" cap="none" spc="0" normalizeH="0" baseline="0" noProof="0" dirty="0">
                <a:ln>
                  <a:noFill/>
                </a:ln>
                <a:solidFill>
                  <a:prstClr val="black"/>
                </a:solidFill>
                <a:effectLst/>
                <a:uLnTx/>
                <a:uFillTx/>
                <a:latin typeface="Calibri" panose="020F0502020204030204"/>
                <a:ea typeface="黑体" panose="02010609060101010101" pitchFamily="49" charset="-122"/>
                <a:cs typeface="+mn-cs"/>
              </a:rPr>
              <a:t>()</a:t>
            </a:r>
            <a:br>
              <a:rPr kumimoji="0" lang="en-GB" altLang="zh-CN" sz="1400" b="0" i="0" u="none" strike="noStrike" kern="1200" cap="none" spc="0" normalizeH="0" baseline="0" noProof="0" dirty="0">
                <a:ln>
                  <a:noFill/>
                </a:ln>
                <a:solidFill>
                  <a:prstClr val="black"/>
                </a:solidFill>
                <a:effectLst/>
                <a:uLnTx/>
                <a:uFillTx/>
                <a:latin typeface="Calibri" panose="020F0502020204030204"/>
                <a:ea typeface="黑体" panose="02010609060101010101" pitchFamily="49" charset="-122"/>
                <a:cs typeface="+mn-cs"/>
              </a:rPr>
            </a:br>
            <a:br>
              <a:rPr kumimoji="0" lang="en-GB" altLang="zh-CN" sz="1400" b="0" i="0" u="none" strike="noStrike" kern="1200" cap="none" spc="0" normalizeH="0" baseline="0" noProof="0" dirty="0">
                <a:ln>
                  <a:noFill/>
                </a:ln>
                <a:solidFill>
                  <a:prstClr val="black"/>
                </a:solidFill>
                <a:effectLst/>
                <a:uLnTx/>
                <a:uFillTx/>
                <a:latin typeface="Calibri" panose="020F0502020204030204"/>
                <a:ea typeface="黑体" panose="02010609060101010101" pitchFamily="49" charset="-122"/>
                <a:cs typeface="+mn-cs"/>
              </a:rPr>
            </a:br>
            <a:r>
              <a:rPr kumimoji="0" lang="en-GB" altLang="zh-CN" sz="1400" b="0" i="1" u="none" strike="noStrike" kern="1200" cap="none" spc="0" normalizeH="0" baseline="0" noProof="0" dirty="0">
                <a:ln>
                  <a:noFill/>
                </a:ln>
                <a:solidFill>
                  <a:srgbClr val="8C8C8C"/>
                </a:solidFill>
                <a:effectLst/>
                <a:uLnTx/>
                <a:uFillTx/>
                <a:latin typeface="Calibri" panose="020F0502020204030204"/>
                <a:ea typeface="黑体" panose="02010609060101010101" pitchFamily="49" charset="-122"/>
                <a:cs typeface="+mn-cs"/>
              </a:rPr>
              <a:t># 3 </a:t>
            </a:r>
            <a:r>
              <a:rPr kumimoji="0" lang="zh-CN" altLang="en-US" sz="1400" b="0" i="1" u="none" strike="noStrike" kern="1200" cap="none" spc="0" normalizeH="0" baseline="0" noProof="0" dirty="0">
                <a:ln>
                  <a:noFill/>
                </a:ln>
                <a:solidFill>
                  <a:srgbClr val="8C8C8C"/>
                </a:solidFill>
                <a:effectLst/>
                <a:uLnTx/>
                <a:uFillTx/>
                <a:latin typeface="Calibri" panose="020F0502020204030204"/>
                <a:ea typeface="黑体" panose="02010609060101010101" pitchFamily="49" charset="-122"/>
                <a:cs typeface="+mn-cs"/>
              </a:rPr>
              <a:t>使用</a:t>
            </a:r>
            <a:r>
              <a:rPr kumimoji="0" lang="en-GB" altLang="zh-CN" sz="1400" b="0" i="1" u="none" strike="noStrike" kern="1200" cap="none" spc="0" normalizeH="0" baseline="0" noProof="0" dirty="0">
                <a:ln>
                  <a:noFill/>
                </a:ln>
                <a:solidFill>
                  <a:srgbClr val="8C8C8C"/>
                </a:solidFill>
                <a:effectLst/>
                <a:uLnTx/>
                <a:uFillTx/>
                <a:latin typeface="Calibri" panose="020F0502020204030204"/>
                <a:ea typeface="黑体" panose="02010609060101010101" pitchFamily="49" charset="-122"/>
                <a:cs typeface="+mn-cs"/>
              </a:rPr>
              <a:t>k-means</a:t>
            </a:r>
            <a:r>
              <a:rPr kumimoji="0" lang="zh-CN" altLang="en-US" sz="1400" b="0" i="1" u="none" strike="noStrike" kern="1200" cap="none" spc="0" normalizeH="0" baseline="0" noProof="0" dirty="0">
                <a:ln>
                  <a:noFill/>
                </a:ln>
                <a:solidFill>
                  <a:srgbClr val="8C8C8C"/>
                </a:solidFill>
                <a:effectLst/>
                <a:uLnTx/>
                <a:uFillTx/>
                <a:latin typeface="Calibri" panose="020F0502020204030204"/>
                <a:ea typeface="黑体" panose="02010609060101010101" pitchFamily="49" charset="-122"/>
                <a:cs typeface="+mn-cs"/>
              </a:rPr>
              <a:t>进行聚类</a:t>
            </a:r>
            <a:r>
              <a:rPr kumimoji="0" lang="en-US" altLang="zh-CN" sz="1400" b="0" i="1" u="none" strike="noStrike" kern="1200" cap="none" spc="0" normalizeH="0" baseline="0" noProof="0" dirty="0">
                <a:ln>
                  <a:noFill/>
                </a:ln>
                <a:solidFill>
                  <a:srgbClr val="8C8C8C"/>
                </a:solidFill>
                <a:effectLst/>
                <a:uLnTx/>
                <a:uFillTx/>
                <a:latin typeface="Calibri" panose="020F0502020204030204"/>
                <a:ea typeface="黑体" panose="02010609060101010101" pitchFamily="49" charset="-122"/>
                <a:cs typeface="+mn-cs"/>
              </a:rPr>
              <a:t>, </a:t>
            </a:r>
            <a:r>
              <a:rPr kumimoji="0" lang="zh-CN" altLang="en-US" sz="1400" b="0" i="1" u="none" strike="noStrike" kern="1200" cap="none" spc="0" normalizeH="0" baseline="0" noProof="0" dirty="0">
                <a:ln>
                  <a:noFill/>
                </a:ln>
                <a:solidFill>
                  <a:srgbClr val="8C8C8C"/>
                </a:solidFill>
                <a:effectLst/>
                <a:uLnTx/>
                <a:uFillTx/>
                <a:latin typeface="Calibri" panose="020F0502020204030204"/>
                <a:ea typeface="黑体" panose="02010609060101010101" pitchFamily="49" charset="-122"/>
                <a:cs typeface="+mn-cs"/>
              </a:rPr>
              <a:t>并使用</a:t>
            </a:r>
            <a:r>
              <a:rPr kumimoji="0" lang="en-GB" altLang="zh-CN" sz="1400" b="0" i="1" u="none" strike="noStrike" kern="1200" cap="none" spc="0" normalizeH="0" baseline="0" noProof="0" dirty="0">
                <a:ln>
                  <a:noFill/>
                </a:ln>
                <a:solidFill>
                  <a:srgbClr val="8C8C8C"/>
                </a:solidFill>
                <a:effectLst/>
                <a:uLnTx/>
                <a:uFillTx/>
                <a:latin typeface="Calibri" panose="020F0502020204030204"/>
                <a:ea typeface="黑体" panose="02010609060101010101" pitchFamily="49" charset="-122"/>
                <a:cs typeface="+mn-cs"/>
              </a:rPr>
              <a:t>CH</a:t>
            </a:r>
            <a:r>
              <a:rPr kumimoji="0" lang="zh-CN" altLang="en-US" sz="1400" b="0" i="1" u="none" strike="noStrike" kern="1200" cap="none" spc="0" normalizeH="0" baseline="0" noProof="0" dirty="0">
                <a:ln>
                  <a:noFill/>
                </a:ln>
                <a:solidFill>
                  <a:srgbClr val="8C8C8C"/>
                </a:solidFill>
                <a:effectLst/>
                <a:uLnTx/>
                <a:uFillTx/>
                <a:latin typeface="Calibri" panose="020F0502020204030204"/>
                <a:ea typeface="黑体" panose="02010609060101010101" pitchFamily="49" charset="-122"/>
                <a:cs typeface="+mn-cs"/>
              </a:rPr>
              <a:t>方法评估 </a:t>
            </a:r>
            <a:br>
              <a:rPr kumimoji="0" lang="en-GB" altLang="zh-CN" sz="1400" b="0" i="1" u="none" strike="noStrike" kern="1200" cap="none" spc="0" normalizeH="0" baseline="0" noProof="0" dirty="0">
                <a:ln>
                  <a:noFill/>
                </a:ln>
                <a:solidFill>
                  <a:srgbClr val="8C8C8C"/>
                </a:solidFill>
                <a:effectLst/>
                <a:uLnTx/>
                <a:uFillTx/>
                <a:latin typeface="Calibri" panose="020F0502020204030204"/>
                <a:ea typeface="黑体" panose="02010609060101010101" pitchFamily="49" charset="-122"/>
                <a:cs typeface="+mn-cs"/>
              </a:rPr>
            </a:br>
            <a:r>
              <a:rPr kumimoji="0" lang="en-GB" altLang="zh-CN" sz="1400" b="0" i="0" u="none" strike="noStrike" kern="1200" cap="none" spc="0" normalizeH="0" baseline="0" noProof="0" dirty="0" err="1">
                <a:ln>
                  <a:noFill/>
                </a:ln>
                <a:solidFill>
                  <a:prstClr val="black"/>
                </a:solidFill>
                <a:effectLst/>
                <a:uLnTx/>
                <a:uFillTx/>
                <a:latin typeface="Calibri" panose="020F0502020204030204"/>
                <a:ea typeface="黑体" panose="02010609060101010101" pitchFamily="49" charset="-122"/>
                <a:cs typeface="+mn-cs"/>
              </a:rPr>
              <a:t>y_pred</a:t>
            </a:r>
            <a:r>
              <a:rPr kumimoji="0" lang="en-GB" altLang="zh-CN" sz="1400" b="0" i="0" u="none" strike="noStrike" kern="1200" cap="none" spc="0" normalizeH="0" baseline="0" noProof="0" dirty="0">
                <a:ln>
                  <a:noFill/>
                </a:ln>
                <a:solidFill>
                  <a:prstClr val="black"/>
                </a:solidFill>
                <a:effectLst/>
                <a:uLnTx/>
                <a:uFillTx/>
                <a:latin typeface="Calibri" panose="020F0502020204030204"/>
                <a:ea typeface="黑体" panose="02010609060101010101" pitchFamily="49" charset="-122"/>
                <a:cs typeface="+mn-cs"/>
              </a:rPr>
              <a:t> = </a:t>
            </a:r>
            <a:r>
              <a:rPr kumimoji="0" lang="en-GB" altLang="zh-CN" sz="1400" b="0" i="0" u="none" strike="noStrike" kern="1200" cap="none" spc="0" normalizeH="0" baseline="0" noProof="0" dirty="0" err="1">
                <a:ln>
                  <a:noFill/>
                </a:ln>
                <a:solidFill>
                  <a:prstClr val="black"/>
                </a:solidFill>
                <a:effectLst/>
                <a:uLnTx/>
                <a:uFillTx/>
                <a:latin typeface="Calibri" panose="020F0502020204030204"/>
                <a:ea typeface="黑体" panose="02010609060101010101" pitchFamily="49" charset="-122"/>
                <a:cs typeface="+mn-cs"/>
              </a:rPr>
              <a:t>KMeans</a:t>
            </a:r>
            <a:r>
              <a:rPr kumimoji="0" lang="en-GB" altLang="zh-CN" sz="1400" b="0" i="0" u="none" strike="noStrike" kern="1200" cap="none" spc="0" normalizeH="0" baseline="0" noProof="0" dirty="0">
                <a:ln>
                  <a:noFill/>
                </a:ln>
                <a:solidFill>
                  <a:prstClr val="black"/>
                </a:solidFill>
                <a:effectLst/>
                <a:uLnTx/>
                <a:uFillTx/>
                <a:latin typeface="Calibri" panose="020F0502020204030204"/>
                <a:ea typeface="黑体" panose="02010609060101010101" pitchFamily="49" charset="-122"/>
                <a:cs typeface="+mn-cs"/>
              </a:rPr>
              <a:t>(</a:t>
            </a:r>
            <a:r>
              <a:rPr kumimoji="0" lang="en-GB" altLang="zh-CN" sz="1400" b="0" i="0" u="none" strike="noStrike" kern="1200" cap="none" spc="0" normalizeH="0" baseline="0" noProof="0" dirty="0" err="1">
                <a:ln>
                  <a:noFill/>
                </a:ln>
                <a:solidFill>
                  <a:srgbClr val="660099"/>
                </a:solidFill>
                <a:effectLst/>
                <a:uLnTx/>
                <a:uFillTx/>
                <a:latin typeface="Calibri" panose="020F0502020204030204"/>
                <a:ea typeface="黑体" panose="02010609060101010101" pitchFamily="49" charset="-122"/>
                <a:cs typeface="+mn-cs"/>
              </a:rPr>
              <a:t>n_clusters</a:t>
            </a:r>
            <a:r>
              <a:rPr kumimoji="0" lang="en-GB" altLang="zh-CN" sz="1400" b="0" i="0" u="none" strike="noStrike" kern="1200" cap="none" spc="0" normalizeH="0" baseline="0" noProof="0" dirty="0">
                <a:ln>
                  <a:noFill/>
                </a:ln>
                <a:solidFill>
                  <a:prstClr val="black"/>
                </a:solidFill>
                <a:effectLst/>
                <a:uLnTx/>
                <a:uFillTx/>
                <a:latin typeface="Calibri" panose="020F0502020204030204"/>
                <a:ea typeface="黑体" panose="02010609060101010101" pitchFamily="49" charset="-122"/>
                <a:cs typeface="+mn-cs"/>
              </a:rPr>
              <a:t>=</a:t>
            </a:r>
            <a:r>
              <a:rPr kumimoji="0" lang="en-GB" altLang="zh-CN" sz="1400" b="0" i="0" u="none" strike="noStrike" kern="1200" cap="none" spc="0" normalizeH="0" baseline="0" noProof="0" dirty="0">
                <a:ln>
                  <a:noFill/>
                </a:ln>
                <a:solidFill>
                  <a:srgbClr val="1750EB"/>
                </a:solidFill>
                <a:effectLst/>
                <a:uLnTx/>
                <a:uFillTx/>
                <a:latin typeface="Calibri" panose="020F0502020204030204"/>
                <a:ea typeface="黑体" panose="02010609060101010101" pitchFamily="49" charset="-122"/>
                <a:cs typeface="+mn-cs"/>
              </a:rPr>
              <a:t>3</a:t>
            </a:r>
            <a:r>
              <a:rPr kumimoji="0" lang="en-GB" altLang="zh-CN" sz="1400" b="0" i="0" u="none" strike="noStrike" kern="1200" cap="none" spc="0" normalizeH="0" baseline="0" noProof="0" dirty="0">
                <a:ln>
                  <a:noFill/>
                </a:ln>
                <a:solidFill>
                  <a:prstClr val="black"/>
                </a:solidFill>
                <a:effectLst/>
                <a:uLnTx/>
                <a:uFillTx/>
                <a:latin typeface="Calibri" panose="020F0502020204030204"/>
                <a:ea typeface="黑体" panose="02010609060101010101" pitchFamily="49" charset="-122"/>
                <a:cs typeface="+mn-cs"/>
              </a:rPr>
              <a:t>, </a:t>
            </a:r>
            <a:r>
              <a:rPr kumimoji="0" lang="en-GB" altLang="zh-CN" sz="1400" b="0" i="0" u="none" strike="noStrike" kern="1200" cap="none" spc="0" normalizeH="0" baseline="0" noProof="0" dirty="0" err="1">
                <a:ln>
                  <a:noFill/>
                </a:ln>
                <a:solidFill>
                  <a:srgbClr val="660099"/>
                </a:solidFill>
                <a:effectLst/>
                <a:uLnTx/>
                <a:uFillTx/>
                <a:latin typeface="Calibri" panose="020F0502020204030204"/>
                <a:ea typeface="黑体" panose="02010609060101010101" pitchFamily="49" charset="-122"/>
                <a:cs typeface="+mn-cs"/>
              </a:rPr>
              <a:t>random_state</a:t>
            </a:r>
            <a:r>
              <a:rPr kumimoji="0" lang="en-GB" altLang="zh-CN" sz="1400" b="0" i="0" u="none" strike="noStrike" kern="1200" cap="none" spc="0" normalizeH="0" baseline="0" noProof="0" dirty="0">
                <a:ln>
                  <a:noFill/>
                </a:ln>
                <a:solidFill>
                  <a:prstClr val="black"/>
                </a:solidFill>
                <a:effectLst/>
                <a:uLnTx/>
                <a:uFillTx/>
                <a:latin typeface="Calibri" panose="020F0502020204030204"/>
                <a:ea typeface="黑体" panose="02010609060101010101" pitchFamily="49" charset="-122"/>
                <a:cs typeface="+mn-cs"/>
              </a:rPr>
              <a:t>=</a:t>
            </a:r>
            <a:r>
              <a:rPr kumimoji="0" lang="en-GB" altLang="zh-CN" sz="1400" b="0" i="0" u="none" strike="noStrike" kern="1200" cap="none" spc="0" normalizeH="0" baseline="0" noProof="0" dirty="0">
                <a:ln>
                  <a:noFill/>
                </a:ln>
                <a:solidFill>
                  <a:srgbClr val="1750EB"/>
                </a:solidFill>
                <a:effectLst/>
                <a:uLnTx/>
                <a:uFillTx/>
                <a:latin typeface="Calibri" panose="020F0502020204030204"/>
                <a:ea typeface="黑体" panose="02010609060101010101" pitchFamily="49" charset="-122"/>
                <a:cs typeface="+mn-cs"/>
              </a:rPr>
              <a:t>22</a:t>
            </a:r>
            <a:r>
              <a:rPr kumimoji="0" lang="en-GB" altLang="zh-CN" sz="1400" b="0" i="0" u="none" strike="noStrike" kern="1200" cap="none" spc="0" normalizeH="0" baseline="0" noProof="0" dirty="0">
                <a:ln>
                  <a:noFill/>
                </a:ln>
                <a:solidFill>
                  <a:prstClr val="black"/>
                </a:solidFill>
                <a:effectLst/>
                <a:uLnTx/>
                <a:uFillTx/>
                <a:latin typeface="Calibri" panose="020F0502020204030204"/>
                <a:ea typeface="黑体" panose="02010609060101010101" pitchFamily="49" charset="-122"/>
                <a:cs typeface="+mn-cs"/>
              </a:rPr>
              <a:t>).</a:t>
            </a:r>
            <a:r>
              <a:rPr kumimoji="0" lang="en-GB" altLang="zh-CN" sz="1400" b="0" i="0" u="none" strike="noStrike" kern="1200" cap="none" spc="0" normalizeH="0" baseline="0" noProof="0" dirty="0" err="1">
                <a:ln>
                  <a:noFill/>
                </a:ln>
                <a:solidFill>
                  <a:prstClr val="black"/>
                </a:solidFill>
                <a:effectLst/>
                <a:uLnTx/>
                <a:uFillTx/>
                <a:latin typeface="Calibri" panose="020F0502020204030204"/>
                <a:ea typeface="黑体" panose="02010609060101010101" pitchFamily="49" charset="-122"/>
                <a:cs typeface="+mn-cs"/>
              </a:rPr>
              <a:t>fit_predict</a:t>
            </a:r>
            <a:r>
              <a:rPr kumimoji="0" lang="en-GB" altLang="zh-CN" sz="1400" b="0" i="0" u="none" strike="noStrike" kern="1200" cap="none" spc="0" normalizeH="0" baseline="0" noProof="0" dirty="0">
                <a:ln>
                  <a:noFill/>
                </a:ln>
                <a:solidFill>
                  <a:prstClr val="black"/>
                </a:solidFill>
                <a:effectLst/>
                <a:uLnTx/>
                <a:uFillTx/>
                <a:latin typeface="Calibri" panose="020F0502020204030204"/>
                <a:ea typeface="黑体" panose="02010609060101010101" pitchFamily="49" charset="-122"/>
                <a:cs typeface="+mn-cs"/>
              </a:rPr>
              <a:t>(x)</a:t>
            </a:r>
            <a:br>
              <a:rPr kumimoji="0" lang="en-GB" altLang="zh-CN" sz="1400" b="0" i="1" u="none" strike="noStrike" kern="1200" cap="none" spc="0" normalizeH="0" baseline="0" noProof="0" dirty="0">
                <a:ln>
                  <a:noFill/>
                </a:ln>
                <a:solidFill>
                  <a:srgbClr val="8C8C8C"/>
                </a:solidFill>
                <a:effectLst/>
                <a:uLnTx/>
                <a:uFillTx/>
                <a:latin typeface="Calibri" panose="020F0502020204030204"/>
                <a:ea typeface="黑体" panose="02010609060101010101" pitchFamily="49" charset="-122"/>
                <a:cs typeface="+mn-cs"/>
              </a:rPr>
            </a:br>
            <a:r>
              <a:rPr kumimoji="0" lang="en-GB" altLang="zh-CN" sz="1400" b="0" i="0" u="none" strike="noStrike" kern="1200" cap="none" spc="0" normalizeH="0" baseline="0" noProof="0" dirty="0" err="1">
                <a:ln>
                  <a:noFill/>
                </a:ln>
                <a:solidFill>
                  <a:prstClr val="black"/>
                </a:solidFill>
                <a:effectLst/>
                <a:uLnTx/>
                <a:uFillTx/>
                <a:latin typeface="Calibri" panose="020F0502020204030204"/>
                <a:ea typeface="黑体" panose="02010609060101010101" pitchFamily="49" charset="-122"/>
                <a:cs typeface="+mn-cs"/>
              </a:rPr>
              <a:t>plt.scatter</a:t>
            </a:r>
            <a:r>
              <a:rPr kumimoji="0" lang="en-GB" altLang="zh-CN" sz="1400" b="0" i="0" u="none" strike="noStrike" kern="1200" cap="none" spc="0" normalizeH="0" baseline="0" noProof="0" dirty="0">
                <a:ln>
                  <a:noFill/>
                </a:ln>
                <a:solidFill>
                  <a:prstClr val="black"/>
                </a:solidFill>
                <a:effectLst/>
                <a:uLnTx/>
                <a:uFillTx/>
                <a:latin typeface="Calibri" panose="020F0502020204030204"/>
                <a:ea typeface="黑体" panose="02010609060101010101" pitchFamily="49" charset="-122"/>
                <a:cs typeface="+mn-cs"/>
              </a:rPr>
              <a:t>(x[:, </a:t>
            </a:r>
            <a:r>
              <a:rPr kumimoji="0" lang="en-GB" altLang="zh-CN" sz="1400" b="0" i="0" u="none" strike="noStrike" kern="1200" cap="none" spc="0" normalizeH="0" baseline="0" noProof="0" dirty="0">
                <a:ln>
                  <a:noFill/>
                </a:ln>
                <a:solidFill>
                  <a:srgbClr val="1750EB"/>
                </a:solidFill>
                <a:effectLst/>
                <a:uLnTx/>
                <a:uFillTx/>
                <a:latin typeface="Calibri" panose="020F0502020204030204"/>
                <a:ea typeface="黑体" panose="02010609060101010101" pitchFamily="49" charset="-122"/>
                <a:cs typeface="+mn-cs"/>
              </a:rPr>
              <a:t>0</a:t>
            </a:r>
            <a:r>
              <a:rPr kumimoji="0" lang="en-GB" altLang="zh-CN" sz="1400" b="0" i="0" u="none" strike="noStrike" kern="1200" cap="none" spc="0" normalizeH="0" baseline="0" noProof="0" dirty="0">
                <a:ln>
                  <a:noFill/>
                </a:ln>
                <a:solidFill>
                  <a:prstClr val="black"/>
                </a:solidFill>
                <a:effectLst/>
                <a:uLnTx/>
                <a:uFillTx/>
                <a:latin typeface="Calibri" panose="020F0502020204030204"/>
                <a:ea typeface="黑体" panose="02010609060101010101" pitchFamily="49" charset="-122"/>
                <a:cs typeface="+mn-cs"/>
              </a:rPr>
              <a:t>], x[:, </a:t>
            </a:r>
            <a:r>
              <a:rPr kumimoji="0" lang="en-GB" altLang="zh-CN" sz="1400" b="0" i="0" u="none" strike="noStrike" kern="1200" cap="none" spc="0" normalizeH="0" baseline="0" noProof="0" dirty="0">
                <a:ln>
                  <a:noFill/>
                </a:ln>
                <a:solidFill>
                  <a:srgbClr val="1750EB"/>
                </a:solidFill>
                <a:effectLst/>
                <a:uLnTx/>
                <a:uFillTx/>
                <a:latin typeface="Calibri" panose="020F0502020204030204"/>
                <a:ea typeface="黑体" panose="02010609060101010101" pitchFamily="49" charset="-122"/>
                <a:cs typeface="+mn-cs"/>
              </a:rPr>
              <a:t>1</a:t>
            </a:r>
            <a:r>
              <a:rPr kumimoji="0" lang="en-GB" altLang="zh-CN" sz="1400" b="0" i="0" u="none" strike="noStrike" kern="1200" cap="none" spc="0" normalizeH="0" baseline="0" noProof="0" dirty="0">
                <a:ln>
                  <a:noFill/>
                </a:ln>
                <a:solidFill>
                  <a:prstClr val="black"/>
                </a:solidFill>
                <a:effectLst/>
                <a:uLnTx/>
                <a:uFillTx/>
                <a:latin typeface="Calibri" panose="020F0502020204030204"/>
                <a:ea typeface="黑体" panose="02010609060101010101" pitchFamily="49" charset="-122"/>
                <a:cs typeface="+mn-cs"/>
              </a:rPr>
              <a:t>], </a:t>
            </a:r>
            <a:r>
              <a:rPr kumimoji="0" lang="en-GB" altLang="zh-CN" sz="1400" b="0" i="0" u="none" strike="noStrike" kern="1200" cap="none" spc="0" normalizeH="0" baseline="0" noProof="0" dirty="0">
                <a:ln>
                  <a:noFill/>
                </a:ln>
                <a:solidFill>
                  <a:srgbClr val="660099"/>
                </a:solidFill>
                <a:effectLst/>
                <a:uLnTx/>
                <a:uFillTx/>
                <a:latin typeface="Calibri" panose="020F0502020204030204"/>
                <a:ea typeface="黑体" panose="02010609060101010101" pitchFamily="49" charset="-122"/>
                <a:cs typeface="+mn-cs"/>
              </a:rPr>
              <a:t>c</a:t>
            </a:r>
            <a:r>
              <a:rPr kumimoji="0" lang="en-GB" altLang="zh-CN" sz="1400" b="0" i="0" u="none" strike="noStrike" kern="1200" cap="none" spc="0" normalizeH="0" baseline="0" noProof="0" dirty="0">
                <a:ln>
                  <a:noFill/>
                </a:ln>
                <a:solidFill>
                  <a:prstClr val="black"/>
                </a:solidFill>
                <a:effectLst/>
                <a:uLnTx/>
                <a:uFillTx/>
                <a:latin typeface="Calibri" panose="020F0502020204030204"/>
                <a:ea typeface="黑体" panose="02010609060101010101" pitchFamily="49" charset="-122"/>
                <a:cs typeface="+mn-cs"/>
              </a:rPr>
              <a:t>=</a:t>
            </a:r>
            <a:r>
              <a:rPr kumimoji="0" lang="en-GB" altLang="zh-CN" sz="1400" b="0" i="0" u="none" strike="noStrike" kern="1200" cap="none" spc="0" normalizeH="0" baseline="0" noProof="0" dirty="0" err="1">
                <a:ln>
                  <a:noFill/>
                </a:ln>
                <a:solidFill>
                  <a:prstClr val="black"/>
                </a:solidFill>
                <a:effectLst/>
                <a:uLnTx/>
                <a:uFillTx/>
                <a:latin typeface="Calibri" panose="020F0502020204030204"/>
                <a:ea typeface="黑体" panose="02010609060101010101" pitchFamily="49" charset="-122"/>
                <a:cs typeface="+mn-cs"/>
              </a:rPr>
              <a:t>y_pred</a:t>
            </a:r>
            <a:r>
              <a:rPr kumimoji="0" lang="en-GB" altLang="zh-CN" sz="1400" b="0" i="0" u="none" strike="noStrike" kern="1200" cap="none" spc="0" normalizeH="0" baseline="0" noProof="0" dirty="0">
                <a:ln>
                  <a:noFill/>
                </a:ln>
                <a:solidFill>
                  <a:prstClr val="black"/>
                </a:solidFill>
                <a:effectLst/>
                <a:uLnTx/>
                <a:uFillTx/>
                <a:latin typeface="Calibri" panose="020F0502020204030204"/>
                <a:ea typeface="黑体" panose="02010609060101010101" pitchFamily="49" charset="-122"/>
                <a:cs typeface="+mn-cs"/>
              </a:rPr>
              <a:t>)</a:t>
            </a:r>
            <a:br>
              <a:rPr kumimoji="0" lang="en-GB" altLang="zh-CN" sz="1400" b="0" i="0" u="none" strike="noStrike" kern="1200" cap="none" spc="0" normalizeH="0" baseline="0" noProof="0" dirty="0">
                <a:ln>
                  <a:noFill/>
                </a:ln>
                <a:solidFill>
                  <a:prstClr val="black"/>
                </a:solidFill>
                <a:effectLst/>
                <a:uLnTx/>
                <a:uFillTx/>
                <a:latin typeface="Calibri" panose="020F0502020204030204"/>
                <a:ea typeface="黑体" panose="02010609060101010101" pitchFamily="49" charset="-122"/>
                <a:cs typeface="+mn-cs"/>
              </a:rPr>
            </a:br>
            <a:r>
              <a:rPr kumimoji="0" lang="en-GB" altLang="zh-CN" sz="1400" b="0" i="0" u="none" strike="noStrike" kern="1200" cap="none" spc="0" normalizeH="0" baseline="0" noProof="0" dirty="0" err="1">
                <a:ln>
                  <a:noFill/>
                </a:ln>
                <a:solidFill>
                  <a:prstClr val="black"/>
                </a:solidFill>
                <a:effectLst/>
                <a:uLnTx/>
                <a:uFillTx/>
                <a:latin typeface="Calibri" panose="020F0502020204030204"/>
                <a:ea typeface="黑体" panose="02010609060101010101" pitchFamily="49" charset="-122"/>
                <a:cs typeface="+mn-cs"/>
              </a:rPr>
              <a:t>plt.show</a:t>
            </a:r>
            <a:r>
              <a:rPr kumimoji="0" lang="en-GB" altLang="zh-CN" sz="1400" b="0" i="0" u="none" strike="noStrike" kern="1200" cap="none" spc="0" normalizeH="0" baseline="0" noProof="0" dirty="0">
                <a:ln>
                  <a:noFill/>
                </a:ln>
                <a:solidFill>
                  <a:prstClr val="black"/>
                </a:solidFill>
                <a:effectLst/>
                <a:uLnTx/>
                <a:uFillTx/>
                <a:latin typeface="Calibri" panose="020F0502020204030204"/>
                <a:ea typeface="黑体" panose="02010609060101010101" pitchFamily="49" charset="-122"/>
                <a:cs typeface="+mn-cs"/>
              </a:rPr>
              <a:t>()</a:t>
            </a:r>
            <a:br>
              <a:rPr kumimoji="0" lang="en-GB" altLang="zh-CN" sz="1400" b="0" i="0" u="none" strike="noStrike" kern="1200" cap="none" spc="0" normalizeH="0" baseline="0" noProof="0" dirty="0">
                <a:ln>
                  <a:noFill/>
                </a:ln>
                <a:solidFill>
                  <a:prstClr val="black"/>
                </a:solidFill>
                <a:effectLst/>
                <a:uLnTx/>
                <a:uFillTx/>
                <a:latin typeface="Calibri" panose="020F0502020204030204"/>
                <a:ea typeface="黑体" panose="02010609060101010101" pitchFamily="49" charset="-122"/>
                <a:cs typeface="+mn-cs"/>
              </a:rPr>
            </a:br>
            <a:br>
              <a:rPr kumimoji="0" lang="en-GB" altLang="zh-CN" sz="1400" b="0" i="0" u="none" strike="noStrike" kern="1200" cap="none" spc="0" normalizeH="0" baseline="0" noProof="0" dirty="0">
                <a:ln>
                  <a:noFill/>
                </a:ln>
                <a:solidFill>
                  <a:prstClr val="black"/>
                </a:solidFill>
                <a:effectLst/>
                <a:uLnTx/>
                <a:uFillTx/>
                <a:latin typeface="Calibri" panose="020F0502020204030204"/>
                <a:ea typeface="黑体" panose="02010609060101010101" pitchFamily="49" charset="-122"/>
                <a:cs typeface="+mn-cs"/>
              </a:rPr>
            </a:br>
            <a:r>
              <a:rPr kumimoji="0" lang="en-GB" altLang="zh-CN" sz="1400" b="0" i="1" u="none" strike="noStrike" kern="1200" cap="none" spc="0" normalizeH="0" baseline="0" noProof="0" dirty="0">
                <a:ln>
                  <a:noFill/>
                </a:ln>
                <a:solidFill>
                  <a:srgbClr val="8C8C8C"/>
                </a:solidFill>
                <a:effectLst/>
                <a:uLnTx/>
                <a:uFillTx/>
                <a:latin typeface="Calibri" panose="020F0502020204030204"/>
                <a:ea typeface="黑体" panose="02010609060101010101" pitchFamily="49" charset="-122"/>
                <a:cs typeface="+mn-cs"/>
              </a:rPr>
              <a:t># 4 </a:t>
            </a:r>
            <a:r>
              <a:rPr kumimoji="0" lang="zh-CN" altLang="en-US" sz="1400" b="0" i="1" u="none" strike="noStrike" kern="1200" cap="none" spc="0" normalizeH="0" baseline="0" noProof="0" dirty="0">
                <a:ln>
                  <a:noFill/>
                </a:ln>
                <a:solidFill>
                  <a:srgbClr val="8C8C8C"/>
                </a:solidFill>
                <a:effectLst/>
                <a:uLnTx/>
                <a:uFillTx/>
                <a:latin typeface="Calibri" panose="020F0502020204030204"/>
                <a:ea typeface="黑体" panose="02010609060101010101" pitchFamily="49" charset="-122"/>
                <a:cs typeface="+mn-cs"/>
              </a:rPr>
              <a:t>模型评估</a:t>
            </a:r>
            <a:br>
              <a:rPr kumimoji="0" lang="zh-CN" altLang="en-US" sz="1400" b="0" i="1" u="none" strike="noStrike" kern="1200" cap="none" spc="0" normalizeH="0" baseline="0" noProof="0" dirty="0">
                <a:ln>
                  <a:noFill/>
                </a:ln>
                <a:solidFill>
                  <a:srgbClr val="8C8C8C"/>
                </a:solidFill>
                <a:effectLst/>
                <a:uLnTx/>
                <a:uFillTx/>
                <a:latin typeface="Calibri" panose="020F0502020204030204"/>
                <a:ea typeface="黑体" panose="02010609060101010101" pitchFamily="49" charset="-122"/>
                <a:cs typeface="+mn-cs"/>
              </a:rPr>
            </a:br>
            <a:r>
              <a:rPr kumimoji="0" lang="en-GB" altLang="zh-CN" sz="1400" b="0" i="0" u="none" strike="noStrike" kern="1200" cap="none" spc="0" normalizeH="0" baseline="0" noProof="0" dirty="0">
                <a:ln>
                  <a:noFill/>
                </a:ln>
                <a:solidFill>
                  <a:srgbClr val="000080"/>
                </a:solidFill>
                <a:effectLst/>
                <a:uLnTx/>
                <a:uFillTx/>
                <a:latin typeface="Calibri" panose="020F0502020204030204"/>
                <a:ea typeface="黑体" panose="02010609060101010101" pitchFamily="49" charset="-122"/>
                <a:cs typeface="+mn-cs"/>
              </a:rPr>
              <a:t>print</a:t>
            </a:r>
            <a:r>
              <a:rPr kumimoji="0" lang="en-GB" altLang="zh-CN" sz="1400" b="0" i="0" u="none" strike="noStrike" kern="1200" cap="none" spc="0" normalizeH="0" baseline="0" noProof="0" dirty="0">
                <a:ln>
                  <a:noFill/>
                </a:ln>
                <a:solidFill>
                  <a:prstClr val="black"/>
                </a:solidFill>
                <a:effectLst/>
                <a:uLnTx/>
                <a:uFillTx/>
                <a:latin typeface="Calibri" panose="020F0502020204030204"/>
                <a:ea typeface="黑体" panose="02010609060101010101" pitchFamily="49" charset="-122"/>
                <a:cs typeface="+mn-cs"/>
              </a:rPr>
              <a:t>(</a:t>
            </a:r>
            <a:r>
              <a:rPr kumimoji="0" lang="en-GB" altLang="zh-CN" sz="1400" b="0" i="0" u="none" strike="noStrike" kern="1200" cap="none" spc="0" normalizeH="0" baseline="0" noProof="0" dirty="0" err="1">
                <a:ln>
                  <a:noFill/>
                </a:ln>
                <a:solidFill>
                  <a:prstClr val="black"/>
                </a:solidFill>
                <a:effectLst/>
                <a:uLnTx/>
                <a:uFillTx/>
                <a:latin typeface="Calibri" panose="020F0502020204030204"/>
                <a:ea typeface="黑体" panose="02010609060101010101" pitchFamily="49" charset="-122"/>
                <a:cs typeface="+mn-cs"/>
              </a:rPr>
              <a:t>calinski_harabasz_score</a:t>
            </a:r>
            <a:r>
              <a:rPr kumimoji="0" lang="en-GB" altLang="zh-CN" sz="1400" b="0" i="0" u="none" strike="noStrike" kern="1200" cap="none" spc="0" normalizeH="0" baseline="0" noProof="0" dirty="0">
                <a:ln>
                  <a:noFill/>
                </a:ln>
                <a:solidFill>
                  <a:prstClr val="black"/>
                </a:solidFill>
                <a:effectLst/>
                <a:uLnTx/>
                <a:uFillTx/>
                <a:latin typeface="Calibri" panose="020F0502020204030204"/>
                <a:ea typeface="黑体" panose="02010609060101010101" pitchFamily="49" charset="-122"/>
                <a:cs typeface="+mn-cs"/>
              </a:rPr>
              <a:t>(x, </a:t>
            </a:r>
            <a:r>
              <a:rPr kumimoji="0" lang="en-GB" altLang="zh-CN" sz="1400" b="0" i="0" u="none" strike="noStrike" kern="1200" cap="none" spc="0" normalizeH="0" baseline="0" noProof="0" dirty="0" err="1">
                <a:ln>
                  <a:noFill/>
                </a:ln>
                <a:solidFill>
                  <a:prstClr val="black"/>
                </a:solidFill>
                <a:effectLst/>
                <a:uLnTx/>
                <a:uFillTx/>
                <a:latin typeface="Calibri" panose="020F0502020204030204"/>
                <a:ea typeface="黑体" panose="02010609060101010101" pitchFamily="49" charset="-122"/>
                <a:cs typeface="+mn-cs"/>
              </a:rPr>
              <a:t>y_pred</a:t>
            </a:r>
            <a:r>
              <a:rPr kumimoji="0" lang="en-GB" altLang="zh-CN" sz="1400" b="0" i="0" u="none" strike="noStrike" kern="1200" cap="none" spc="0" normalizeH="0" baseline="0" noProof="0" dirty="0">
                <a:ln>
                  <a:noFill/>
                </a:ln>
                <a:solidFill>
                  <a:prstClr val="black"/>
                </a:solidFill>
                <a:effectLst/>
                <a:uLnTx/>
                <a:uFillTx/>
                <a:latin typeface="Calibri" panose="020F0502020204030204"/>
                <a:ea typeface="黑体" panose="02010609060101010101" pitchFamily="49" charset="-122"/>
                <a:cs typeface="+mn-cs"/>
              </a:rPr>
              <a:t>))</a:t>
            </a:r>
            <a:endParaRPr kumimoji="0" lang="en-US" altLang="zh-CN" sz="1400" b="0" i="0" u="none" strike="noStrike" kern="1200" cap="none" spc="0" normalizeH="0" baseline="0" noProof="0" dirty="0">
              <a:ln>
                <a:noFill/>
              </a:ln>
              <a:solidFill>
                <a:srgbClr val="0033B3"/>
              </a:solidFill>
              <a:effectLst/>
              <a:uLnTx/>
              <a:uFillTx/>
              <a:latin typeface="Alibaba PuHuiTi R" pitchFamily="18" charset="-122"/>
              <a:ea typeface="Alibaba PuHuiTi R" pitchFamily="18" charset="-122"/>
              <a:cs typeface="Alibaba PuHuiTi R" pitchFamily="18" charset="-122"/>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4442176" y="1495359"/>
            <a:ext cx="559237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en-US" altLang="zh-CN" sz="1800" b="1" i="0" u="none" strike="noStrike" kern="1200" cap="none" spc="0" normalizeH="0" baseline="0" noProof="0" dirty="0">
                <a:ln>
                  <a:noFill/>
                </a:ln>
                <a:solidFill>
                  <a:prstClr val="black">
                    <a:lumMod val="65000"/>
                    <a:lumOff val="35000"/>
                  </a:prstClr>
                </a:solidFill>
                <a:effectLst/>
                <a:uLnTx/>
                <a:uFillTx/>
                <a:latin typeface="Alibaba PuHuiTi" pitchFamily="18" charset="-122"/>
                <a:ea typeface="Alibaba PuHuiTi" pitchFamily="18" charset="-122"/>
                <a:cs typeface="Alibaba PuHuiTi" pitchFamily="18" charset="-122"/>
              </a:rPr>
              <a:t>1</a:t>
            </a:r>
            <a:r>
              <a:rPr kumimoji="1" lang="zh-CN" altLang="en-US" sz="1800" b="1" i="0" u="none" strike="noStrike" kern="1200" cap="none" spc="0" normalizeH="0" baseline="0" noProof="0" dirty="0">
                <a:ln>
                  <a:noFill/>
                </a:ln>
                <a:solidFill>
                  <a:prstClr val="black">
                    <a:lumMod val="65000"/>
                    <a:lumOff val="35000"/>
                  </a:prstClr>
                </a:solidFill>
                <a:effectLst/>
                <a:uLnTx/>
                <a:uFillTx/>
                <a:latin typeface="Alibaba PuHuiTi" pitchFamily="18" charset="-122"/>
                <a:ea typeface="Alibaba PuHuiTi" pitchFamily="18" charset="-122"/>
                <a:cs typeface="Alibaba PuHuiTi" pitchFamily="18" charset="-122"/>
              </a:rPr>
              <a:t> 聚类算法</a:t>
            </a:r>
            <a:r>
              <a:rPr kumimoji="1" lang="en-US" altLang="zh-CN" sz="1800" b="1" i="0" u="none" strike="noStrike" kern="1200" cap="none" spc="0" normalizeH="0" baseline="0" noProof="0" dirty="0">
                <a:ln>
                  <a:noFill/>
                </a:ln>
                <a:solidFill>
                  <a:prstClr val="black">
                    <a:lumMod val="65000"/>
                    <a:lumOff val="35000"/>
                  </a:prstClr>
                </a:solidFill>
                <a:effectLst/>
                <a:uLnTx/>
                <a:uFillTx/>
                <a:latin typeface="Alibaba PuHuiTi" pitchFamily="18" charset="-122"/>
                <a:ea typeface="Alibaba PuHuiTi" pitchFamily="18" charset="-122"/>
                <a:cs typeface="Alibaba PuHuiTi" pitchFamily="18" charset="-122"/>
              </a:rPr>
              <a:t>API</a:t>
            </a:r>
            <a:endParaRPr kumimoji="1" lang="en-US" altLang="zh-CN" sz="1800" b="1" i="0" u="none" strike="noStrike" kern="1200" cap="none" spc="0" normalizeH="0" baseline="0" noProof="0" dirty="0">
              <a:ln>
                <a:noFill/>
              </a:ln>
              <a:solidFill>
                <a:prstClr val="black">
                  <a:lumMod val="65000"/>
                  <a:lumOff val="35000"/>
                </a:prstClr>
              </a:solidFill>
              <a:effectLst/>
              <a:uLnTx/>
              <a:uFillTx/>
              <a:latin typeface="Alibaba PuHuiTi" pitchFamily="18" charset="-122"/>
              <a:ea typeface="Alibaba PuHuiTi" pitchFamily="18" charset="-122"/>
              <a:cs typeface="Alibaba PuHuiTi" pitchFamily="18" charset="-122"/>
            </a:endParaRPr>
          </a:p>
        </p:txBody>
      </p:sp>
      <p:sp>
        <p:nvSpPr>
          <p:cNvPr id="12" name="文本占位符 1"/>
          <p:cNvSpPr txBox="1"/>
          <p:nvPr/>
        </p:nvSpPr>
        <p:spPr>
          <a:xfrm>
            <a:off x="86125" y="181128"/>
            <a:ext cx="7036395" cy="761341"/>
          </a:xfrm>
          <a:prstGeom prst="rect">
            <a:avLst/>
          </a:prstGeom>
        </p:spPr>
        <p:txBody>
          <a:bodyPr/>
          <a:lstStyle>
            <a:lvl1pPr marL="360045" indent="-360045" algn="l" rtl="0" eaLnBrk="0" fontAlgn="base" hangingPunct="0">
              <a:lnSpc>
                <a:spcPct val="150000"/>
              </a:lnSpc>
              <a:spcBef>
                <a:spcPct val="20000"/>
              </a:spcBef>
              <a:spcAft>
                <a:spcPct val="0"/>
              </a:spcAft>
              <a:buClr>
                <a:srgbClr val="404040"/>
              </a:buClr>
              <a:buSzPct val="85000"/>
              <a:buFont typeface="Wingdings" panose="05000000000000000000" pitchFamily="2" charset="2"/>
              <a:buChar char="l"/>
              <a:defRPr lang="en-US" altLang="zh-CN" sz="16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1pPr>
            <a:lvl2pPr marL="719455" indent="-358775" algn="l" rtl="0" eaLnBrk="0" fontAlgn="base" hangingPunct="0">
              <a:lnSpc>
                <a:spcPct val="150000"/>
              </a:lnSpc>
              <a:spcBef>
                <a:spcPct val="20000"/>
              </a:spcBef>
              <a:spcAft>
                <a:spcPct val="0"/>
              </a:spcAft>
              <a:buFont typeface="Wingdings" panose="05000000000000000000" pitchFamily="2" charset="2"/>
              <a:buChar char="l"/>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Arial" panose="020B0604020202020204" pitchFamily="34" charset="0"/>
              <a:buChar char="•"/>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marL="359410" marR="0" lvl="1" indent="0" algn="l" defTabSz="914400" rtl="0" eaLnBrk="0" fontAlgn="base" latinLnBrk="0" hangingPunct="0">
              <a:lnSpc>
                <a:spcPct val="150000"/>
              </a:lnSpc>
              <a:spcBef>
                <a:spcPct val="20000"/>
              </a:spcBef>
              <a:spcAft>
                <a:spcPct val="0"/>
              </a:spcAft>
              <a:buClrTx/>
              <a:buSzTx/>
              <a:buFont typeface="Wingdings" panose="05000000000000000000" pitchFamily="2" charset="2"/>
              <a:buNone/>
              <a:defRPr/>
            </a:pPr>
            <a:endParaRPr kumimoji="1" lang="zh-CN" altLang="en-US" sz="1400" b="0" i="0" u="none" strike="noStrike" kern="1200" cap="none" spc="0" normalizeH="0" baseline="0" noProof="0" dirty="0">
              <a:ln>
                <a:noFill/>
              </a:ln>
              <a:solidFill>
                <a:prstClr val="black"/>
              </a:solidFill>
              <a:effectLst/>
              <a:uLnTx/>
              <a:uFillTx/>
              <a:latin typeface="Alibaba PuHuiTi R" pitchFamily="18" charset="-122"/>
              <a:ea typeface="Alibaba PuHuiTi R" pitchFamily="18" charset="-122"/>
              <a:cs typeface="Alibaba PuHuiTi R" pitchFamily="18" charset="-122"/>
            </a:endParaRPr>
          </a:p>
        </p:txBody>
      </p:sp>
      <p:sp>
        <p:nvSpPr>
          <p:cNvPr id="2" name="TextBox 6"/>
          <p:cNvSpPr txBox="1"/>
          <p:nvPr/>
        </p:nvSpPr>
        <p:spPr>
          <a:xfrm>
            <a:off x="4967095" y="1864691"/>
            <a:ext cx="6660057" cy="2324226"/>
          </a:xfrm>
          <a:prstGeom prst="rect">
            <a:avLst/>
          </a:prstGeom>
          <a:noFill/>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285750" lvl="0" indent="-285750">
              <a:lnSpc>
                <a:spcPct val="150000"/>
              </a:lnSpc>
              <a:buFont typeface="Arial" panose="020B0604020202020204" pitchFamily="34" charset="0"/>
              <a:buChar char="•"/>
              <a:defRPr/>
            </a:pPr>
            <a:r>
              <a:rPr lang="en-GB" altLang="zh-CN" sz="1400" dirty="0" err="1">
                <a:latin typeface="Alibaba PuHuiTi" pitchFamily="18" charset="-122"/>
                <a:ea typeface="Alibaba PuHuiTi" pitchFamily="18" charset="-122"/>
                <a:cs typeface="Alibaba PuHuiTi" pitchFamily="18" charset="-122"/>
              </a:rPr>
              <a:t>sklearn.cluster.KMeans</a:t>
            </a:r>
            <a:r>
              <a:rPr lang="en-GB" altLang="zh-CN" sz="1400" dirty="0">
                <a:latin typeface="Alibaba PuHuiTi" pitchFamily="18" charset="-122"/>
                <a:ea typeface="Alibaba PuHuiTi" pitchFamily="18" charset="-122"/>
                <a:cs typeface="Alibaba PuHuiTi" pitchFamily="18" charset="-122"/>
              </a:rPr>
              <a:t>(</a:t>
            </a:r>
            <a:r>
              <a:rPr lang="en-GB" altLang="zh-CN" sz="1400" dirty="0" err="1">
                <a:latin typeface="Alibaba PuHuiTi" pitchFamily="18" charset="-122"/>
                <a:ea typeface="Alibaba PuHuiTi" pitchFamily="18" charset="-122"/>
                <a:cs typeface="Alibaba PuHuiTi" pitchFamily="18" charset="-122"/>
              </a:rPr>
              <a:t>n_clusters</a:t>
            </a:r>
            <a:r>
              <a:rPr lang="en-GB" altLang="zh-CN" sz="1400" dirty="0">
                <a:latin typeface="Alibaba PuHuiTi" pitchFamily="18" charset="-122"/>
                <a:ea typeface="Alibaba PuHuiTi" pitchFamily="18" charset="-122"/>
                <a:cs typeface="Alibaba PuHuiTi" pitchFamily="18" charset="-122"/>
              </a:rPr>
              <a:t>=8)</a:t>
            </a:r>
            <a:endParaRPr lang="en-GB" altLang="zh-CN" sz="1400" dirty="0">
              <a:latin typeface="Alibaba PuHuiTi" pitchFamily="18" charset="-122"/>
              <a:ea typeface="Alibaba PuHuiTi" pitchFamily="18" charset="-122"/>
              <a:cs typeface="Alibaba PuHuiTi" pitchFamily="18" charset="-122"/>
            </a:endParaRPr>
          </a:p>
          <a:p>
            <a:pPr marL="285750" lvl="0" indent="-285750">
              <a:lnSpc>
                <a:spcPct val="150000"/>
              </a:lnSpc>
              <a:buFont typeface="Arial" panose="020B0604020202020204" pitchFamily="34" charset="0"/>
              <a:buChar char="•"/>
              <a:defRPr/>
            </a:pPr>
            <a:r>
              <a:rPr lang="zh-CN" altLang="en-GB" sz="1400" dirty="0">
                <a:latin typeface="Alibaba PuHuiTi" pitchFamily="18" charset="-122"/>
                <a:ea typeface="Alibaba PuHuiTi" pitchFamily="18" charset="-122"/>
                <a:cs typeface="Alibaba PuHuiTi" pitchFamily="18" charset="-122"/>
              </a:rPr>
              <a:t>参数</a:t>
            </a:r>
            <a:r>
              <a:rPr lang="zh-CN" altLang="en-US" sz="1400" dirty="0">
                <a:latin typeface="Alibaba PuHuiTi" pitchFamily="18" charset="-122"/>
                <a:ea typeface="Alibaba PuHuiTi" pitchFamily="18" charset="-122"/>
                <a:cs typeface="Alibaba PuHuiTi" pitchFamily="18" charset="-122"/>
              </a:rPr>
              <a:t>：</a:t>
            </a:r>
            <a:r>
              <a:rPr lang="en-GB" altLang="zh-CN" sz="1400" dirty="0" err="1">
                <a:solidFill>
                  <a:schemeClr val="accent2">
                    <a:lumMod val="75000"/>
                  </a:schemeClr>
                </a:solidFill>
                <a:latin typeface="Alibaba PuHuiTi" pitchFamily="18" charset="-122"/>
                <a:ea typeface="Alibaba PuHuiTi" pitchFamily="18" charset="-122"/>
                <a:cs typeface="Alibaba PuHuiTi" pitchFamily="18" charset="-122"/>
              </a:rPr>
              <a:t>n_clusters</a:t>
            </a:r>
            <a:r>
              <a:rPr lang="en-GB" altLang="zh-CN" sz="1400" dirty="0">
                <a:latin typeface="Alibaba PuHuiTi" pitchFamily="18" charset="-122"/>
                <a:ea typeface="Alibaba PuHuiTi" pitchFamily="18" charset="-122"/>
                <a:cs typeface="Alibaba PuHuiTi" pitchFamily="18" charset="-122"/>
              </a:rPr>
              <a:t>:</a:t>
            </a:r>
            <a:r>
              <a:rPr lang="zh-CN" altLang="en-US" sz="1400" dirty="0">
                <a:latin typeface="Alibaba PuHuiTi" pitchFamily="18" charset="-122"/>
                <a:ea typeface="Alibaba PuHuiTi" pitchFamily="18" charset="-122"/>
                <a:cs typeface="Alibaba PuHuiTi" pitchFamily="18" charset="-122"/>
              </a:rPr>
              <a:t>开 始的聚类中心数量</a:t>
            </a:r>
            <a:endParaRPr lang="zh-CN" altLang="en-US" sz="1400" dirty="0">
              <a:latin typeface="Alibaba PuHuiTi" pitchFamily="18" charset="-122"/>
              <a:ea typeface="Alibaba PuHuiTi" pitchFamily="18" charset="-122"/>
              <a:cs typeface="Alibaba PuHuiTi" pitchFamily="18" charset="-122"/>
            </a:endParaRPr>
          </a:p>
          <a:p>
            <a:pPr marL="285750" lvl="0" indent="-285750">
              <a:lnSpc>
                <a:spcPct val="150000"/>
              </a:lnSpc>
              <a:buFont typeface="Arial" panose="020B0604020202020204" pitchFamily="34" charset="0"/>
              <a:buChar char="•"/>
              <a:defRPr/>
            </a:pPr>
            <a:r>
              <a:rPr lang="zh-CN" altLang="en-GB" sz="1400" dirty="0">
                <a:latin typeface="Alibaba PuHuiTi" pitchFamily="18" charset="-122"/>
                <a:ea typeface="Alibaba PuHuiTi" pitchFamily="18" charset="-122"/>
                <a:cs typeface="Alibaba PuHuiTi" pitchFamily="18" charset="-122"/>
              </a:rPr>
              <a:t>方法</a:t>
            </a:r>
            <a:r>
              <a:rPr lang="zh-CN" altLang="en-US" sz="1400" dirty="0">
                <a:latin typeface="Alibaba PuHuiTi" pitchFamily="18" charset="-122"/>
                <a:ea typeface="Alibaba PuHuiTi" pitchFamily="18" charset="-122"/>
                <a:cs typeface="Alibaba PuHuiTi" pitchFamily="18" charset="-122"/>
              </a:rPr>
              <a:t>：</a:t>
            </a:r>
            <a:r>
              <a:rPr lang="en-GB" altLang="zh-CN" sz="1400" dirty="0" err="1">
                <a:latin typeface="Alibaba PuHuiTi" pitchFamily="18" charset="-122"/>
                <a:ea typeface="Alibaba PuHuiTi" pitchFamily="18" charset="-122"/>
                <a:cs typeface="Alibaba PuHuiTi" pitchFamily="18" charset="-122"/>
              </a:rPr>
              <a:t>estimator.</a:t>
            </a:r>
            <a:r>
              <a:rPr lang="en-GB" altLang="zh-CN" sz="1400" dirty="0" err="1">
                <a:solidFill>
                  <a:schemeClr val="accent2">
                    <a:lumMod val="75000"/>
                  </a:schemeClr>
                </a:solidFill>
                <a:latin typeface="Alibaba PuHuiTi" pitchFamily="18" charset="-122"/>
                <a:ea typeface="Alibaba PuHuiTi" pitchFamily="18" charset="-122"/>
                <a:cs typeface="Alibaba PuHuiTi" pitchFamily="18" charset="-122"/>
              </a:rPr>
              <a:t>fit_predict</a:t>
            </a:r>
            <a:r>
              <a:rPr lang="en-GB" altLang="zh-CN" sz="1400" dirty="0">
                <a:solidFill>
                  <a:schemeClr val="accent2">
                    <a:lumMod val="75000"/>
                  </a:schemeClr>
                </a:solidFill>
                <a:latin typeface="Alibaba PuHuiTi" pitchFamily="18" charset="-122"/>
                <a:ea typeface="Alibaba PuHuiTi" pitchFamily="18" charset="-122"/>
                <a:cs typeface="Alibaba PuHuiTi" pitchFamily="18" charset="-122"/>
              </a:rPr>
              <a:t>(x)</a:t>
            </a:r>
            <a:endParaRPr lang="en-GB" altLang="zh-CN" sz="1400" dirty="0">
              <a:solidFill>
                <a:schemeClr val="accent2">
                  <a:lumMod val="75000"/>
                </a:schemeClr>
              </a:solidFill>
              <a:latin typeface="Alibaba PuHuiTi" pitchFamily="18" charset="-122"/>
              <a:ea typeface="Alibaba PuHuiTi" pitchFamily="18" charset="-122"/>
              <a:cs typeface="Alibaba PuHuiTi" pitchFamily="18" charset="-122"/>
            </a:endParaRPr>
          </a:p>
          <a:p>
            <a:pPr>
              <a:lnSpc>
                <a:spcPct val="150000"/>
              </a:lnSpc>
              <a:defRPr/>
            </a:pPr>
            <a:r>
              <a:rPr lang="zh-CN" altLang="en-US" sz="1400" dirty="0">
                <a:latin typeface="Alibaba PuHuiTi" pitchFamily="18" charset="-122"/>
                <a:ea typeface="Alibaba PuHuiTi" pitchFamily="18" charset="-122"/>
                <a:cs typeface="Alibaba PuHuiTi" pitchFamily="18" charset="-122"/>
              </a:rPr>
              <a:t>                 计算聚类中心并预测每个样本属于哪个类别</a:t>
            </a:r>
            <a:r>
              <a:rPr lang="en-US" altLang="zh-CN" sz="1400" dirty="0">
                <a:latin typeface="Alibaba PuHuiTi" pitchFamily="18" charset="-122"/>
                <a:ea typeface="Alibaba PuHuiTi" pitchFamily="18" charset="-122"/>
                <a:cs typeface="Alibaba PuHuiTi" pitchFamily="18" charset="-122"/>
              </a:rPr>
              <a:t>,</a:t>
            </a:r>
            <a:r>
              <a:rPr lang="zh-CN" altLang="en-US" sz="1400" dirty="0">
                <a:latin typeface="Alibaba PuHuiTi" pitchFamily="18" charset="-122"/>
                <a:ea typeface="Alibaba PuHuiTi" pitchFamily="18" charset="-122"/>
                <a:cs typeface="Alibaba PuHuiTi" pitchFamily="18" charset="-122"/>
              </a:rPr>
              <a:t>相当于先调用</a:t>
            </a:r>
            <a:r>
              <a:rPr lang="en-GB" altLang="zh-CN" sz="1400" dirty="0">
                <a:latin typeface="Alibaba PuHuiTi" pitchFamily="18" charset="-122"/>
                <a:ea typeface="Alibaba PuHuiTi" pitchFamily="18" charset="-122"/>
                <a:cs typeface="Alibaba PuHuiTi" pitchFamily="18" charset="-122"/>
              </a:rPr>
              <a:t>fit(x),</a:t>
            </a:r>
            <a:endParaRPr lang="en-GB" altLang="zh-CN" sz="1400" dirty="0">
              <a:latin typeface="Alibaba PuHuiTi" pitchFamily="18" charset="-122"/>
              <a:ea typeface="Alibaba PuHuiTi" pitchFamily="18" charset="-122"/>
              <a:cs typeface="Alibaba PuHuiTi" pitchFamily="18" charset="-122"/>
            </a:endParaRPr>
          </a:p>
          <a:p>
            <a:pPr>
              <a:lnSpc>
                <a:spcPct val="150000"/>
              </a:lnSpc>
              <a:defRPr/>
            </a:pPr>
            <a:r>
              <a:rPr lang="zh-CN" altLang="en-US" sz="1400" dirty="0">
                <a:latin typeface="Alibaba PuHuiTi" pitchFamily="18" charset="-122"/>
                <a:ea typeface="Alibaba PuHuiTi" pitchFamily="18" charset="-122"/>
                <a:cs typeface="Alibaba PuHuiTi" pitchFamily="18" charset="-122"/>
              </a:rPr>
              <a:t>                 然后再调用</a:t>
            </a:r>
            <a:r>
              <a:rPr lang="en-GB" altLang="zh-CN" sz="1400" dirty="0">
                <a:latin typeface="Alibaba PuHuiTi" pitchFamily="18" charset="-122"/>
                <a:ea typeface="Alibaba PuHuiTi" pitchFamily="18" charset="-122"/>
                <a:cs typeface="Alibaba PuHuiTi" pitchFamily="18" charset="-122"/>
              </a:rPr>
              <a:t>predict(x)</a:t>
            </a:r>
            <a:endParaRPr lang="en-GB" altLang="zh-CN" sz="1400" dirty="0">
              <a:latin typeface="Alibaba PuHuiTi" pitchFamily="18" charset="-122"/>
              <a:ea typeface="Alibaba PuHuiTi" pitchFamily="18" charset="-122"/>
              <a:cs typeface="Alibaba PuHuiTi" pitchFamily="18" charset="-122"/>
            </a:endParaRPr>
          </a:p>
          <a:p>
            <a:pPr marL="285750" indent="-285750">
              <a:lnSpc>
                <a:spcPct val="150000"/>
              </a:lnSpc>
              <a:buFont typeface="Arial" panose="020B0604020202020204" pitchFamily="34" charset="0"/>
              <a:buChar char="•"/>
              <a:defRPr/>
            </a:pPr>
            <a:r>
              <a:rPr lang="en-GB" altLang="zh-CN" sz="1400" dirty="0" err="1">
                <a:latin typeface="Alibaba PuHuiTi" pitchFamily="18" charset="-122"/>
                <a:ea typeface="Alibaba PuHuiTi" pitchFamily="18" charset="-122"/>
                <a:cs typeface="Alibaba PuHuiTi" pitchFamily="18" charset="-122"/>
              </a:rPr>
              <a:t>calinski_harabasz_score</a:t>
            </a:r>
            <a:r>
              <a:rPr lang="en-GB" altLang="zh-CN" sz="1400" dirty="0">
                <a:latin typeface="Alibaba PuHuiTi" pitchFamily="18" charset="-122"/>
                <a:ea typeface="Alibaba PuHuiTi" pitchFamily="18" charset="-122"/>
                <a:cs typeface="Alibaba PuHuiTi" pitchFamily="18" charset="-122"/>
              </a:rPr>
              <a:t>(x, </a:t>
            </a:r>
            <a:r>
              <a:rPr lang="en-GB" altLang="zh-CN" sz="1400" dirty="0" err="1">
                <a:latin typeface="Alibaba PuHuiTi" pitchFamily="18" charset="-122"/>
                <a:ea typeface="Alibaba PuHuiTi" pitchFamily="18" charset="-122"/>
                <a:cs typeface="Alibaba PuHuiTi" pitchFamily="18" charset="-122"/>
              </a:rPr>
              <a:t>y_pred</a:t>
            </a:r>
            <a:r>
              <a:rPr lang="en-GB" altLang="zh-CN" sz="1400" dirty="0">
                <a:latin typeface="Alibaba PuHuiTi" pitchFamily="18" charset="-122"/>
                <a:ea typeface="Alibaba PuHuiTi" pitchFamily="18" charset="-122"/>
                <a:cs typeface="Alibaba PuHuiTi" pitchFamily="18" charset="-122"/>
              </a:rPr>
              <a:t>)</a:t>
            </a:r>
            <a:r>
              <a:rPr lang="zh-CN" altLang="en-US" sz="1400" dirty="0">
                <a:latin typeface="Alibaba PuHuiTi" pitchFamily="18" charset="-122"/>
                <a:ea typeface="Alibaba PuHuiTi" pitchFamily="18" charset="-122"/>
                <a:cs typeface="Alibaba PuHuiTi" pitchFamily="18" charset="-122"/>
              </a:rPr>
              <a:t> 用来评估聚类效果，</a:t>
            </a:r>
            <a:r>
              <a:rPr lang="zh-CN" altLang="en-US" sz="1400" dirty="0">
                <a:solidFill>
                  <a:schemeClr val="accent2">
                    <a:lumMod val="75000"/>
                  </a:schemeClr>
                </a:solidFill>
                <a:latin typeface="Alibaba PuHuiTi" pitchFamily="18" charset="-122"/>
                <a:ea typeface="Alibaba PuHuiTi" pitchFamily="18" charset="-122"/>
                <a:cs typeface="Alibaba PuHuiTi" pitchFamily="18" charset="-122"/>
              </a:rPr>
              <a:t>数值越大越好</a:t>
            </a:r>
            <a:endParaRPr lang="en-GB" altLang="zh-CN" sz="1400" dirty="0">
              <a:solidFill>
                <a:schemeClr val="accent2">
                  <a:lumMod val="75000"/>
                </a:schemeClr>
              </a:solidFill>
              <a:latin typeface="Alibaba PuHuiTi" pitchFamily="18" charset="-122"/>
              <a:ea typeface="Alibaba PuHuiTi" pitchFamily="18" charset="-122"/>
              <a:cs typeface="Alibaba PuHuiTi" pitchFamily="18" charset="-122"/>
            </a:endParaRPr>
          </a:p>
          <a:p>
            <a:pPr marL="285750" lvl="0" indent="-285750">
              <a:lnSpc>
                <a:spcPct val="150000"/>
              </a:lnSpc>
              <a:buFont typeface="Arial" panose="020B0604020202020204" pitchFamily="34" charset="0"/>
              <a:buChar char="•"/>
              <a:defRPr/>
            </a:pPr>
            <a:endParaRPr lang="en-GB" altLang="zh-CN" sz="1400" dirty="0">
              <a:latin typeface="Alibaba PuHuiTi" pitchFamily="18" charset="-122"/>
              <a:ea typeface="Alibaba PuHuiTi" pitchFamily="18" charset="-122"/>
              <a:cs typeface="Alibaba PuHuiTi" pitchFamily="18"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2216076" y="3736837"/>
            <a:ext cx="3031599"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dirty="0">
                <a:ln>
                  <a:noFill/>
                </a:ln>
                <a:solidFill>
                  <a:srgbClr val="C0504D">
                    <a:lumMod val="75000"/>
                  </a:srgbClr>
                </a:solidFill>
                <a:effectLst/>
                <a:uLnTx/>
                <a:uFillTx/>
                <a:latin typeface="Alibaba PuHuiTi" pitchFamily="18" charset="-122"/>
                <a:ea typeface="Alibaba PuHuiTi" pitchFamily="18" charset="-122"/>
                <a:cs typeface="Alibaba PuHuiTi" pitchFamily="18" charset="-122"/>
              </a:rPr>
              <a:t>答案解析：</a:t>
            </a:r>
            <a:r>
              <a:rPr kumimoji="0" lang="en-US" altLang="zh-CN" sz="1400" b="0" i="0" u="none" strike="noStrike" kern="1200" cap="none" spc="0" normalizeH="0" baseline="0" noProof="0" dirty="0">
                <a:ln>
                  <a:noFill/>
                </a:ln>
                <a:solidFill>
                  <a:srgbClr val="C0504D">
                    <a:lumMod val="75000"/>
                  </a:srgbClr>
                </a:solidFill>
                <a:effectLst/>
                <a:uLnTx/>
                <a:uFillTx/>
                <a:latin typeface="Alibaba PuHuiTi" pitchFamily="18" charset="-122"/>
                <a:ea typeface="Alibaba PuHuiTi" pitchFamily="18" charset="-122"/>
                <a:cs typeface="Alibaba PuHuiTi" pitchFamily="18" charset="-122"/>
              </a:rPr>
              <a:t>c</a:t>
            </a:r>
            <a:r>
              <a:rPr kumimoji="0" lang="zh-CN" altLang="en-US" sz="1400" b="0" i="0" u="none" strike="noStrike" kern="1200" cap="none" spc="0" normalizeH="0" baseline="0" noProof="0" dirty="0">
                <a:ln>
                  <a:noFill/>
                </a:ln>
                <a:solidFill>
                  <a:srgbClr val="C0504D">
                    <a:lumMod val="75000"/>
                  </a:srgbClr>
                </a:solidFill>
                <a:effectLst/>
                <a:uLnTx/>
                <a:uFillTx/>
                <a:latin typeface="Alibaba PuHuiTi" pitchFamily="18" charset="-122"/>
                <a:ea typeface="Alibaba PuHuiTi" pitchFamily="18" charset="-122"/>
                <a:cs typeface="Alibaba PuHuiTi" pitchFamily="18" charset="-122"/>
              </a:rPr>
              <a:t>错误，聚类成</a:t>
            </a:r>
            <a:r>
              <a:rPr kumimoji="0" lang="en-US" altLang="zh-CN" sz="1400" b="0" i="0" u="none" strike="noStrike" kern="1200" cap="none" spc="0" normalizeH="0" baseline="0" noProof="0" dirty="0">
                <a:ln>
                  <a:noFill/>
                </a:ln>
                <a:solidFill>
                  <a:srgbClr val="C0504D">
                    <a:lumMod val="75000"/>
                  </a:srgbClr>
                </a:solidFill>
                <a:effectLst/>
                <a:uLnTx/>
                <a:uFillTx/>
                <a:latin typeface="Alibaba PuHuiTi" pitchFamily="18" charset="-122"/>
                <a:ea typeface="Alibaba PuHuiTi" pitchFamily="18" charset="-122"/>
                <a:cs typeface="Alibaba PuHuiTi" pitchFamily="18" charset="-122"/>
              </a:rPr>
              <a:t>2</a:t>
            </a:r>
            <a:r>
              <a:rPr kumimoji="0" lang="zh-CN" altLang="en-US" sz="1400" b="0" i="0" u="none" strike="noStrike" kern="1200" cap="none" spc="0" normalizeH="0" baseline="0" noProof="0" dirty="0">
                <a:ln>
                  <a:noFill/>
                </a:ln>
                <a:solidFill>
                  <a:srgbClr val="C0504D">
                    <a:lumMod val="75000"/>
                  </a:srgbClr>
                </a:solidFill>
                <a:effectLst/>
                <a:uLnTx/>
                <a:uFillTx/>
                <a:latin typeface="Alibaba PuHuiTi" pitchFamily="18" charset="-122"/>
                <a:ea typeface="Alibaba PuHuiTi" pitchFamily="18" charset="-122"/>
                <a:cs typeface="Alibaba PuHuiTi" pitchFamily="18" charset="-122"/>
              </a:rPr>
              <a:t>个类别。</a:t>
            </a:r>
            <a:endParaRPr kumimoji="0" lang="zh-CN" altLang="en-US" sz="1400" b="0" i="0" u="none" strike="noStrike" kern="1200" cap="none" spc="0" normalizeH="0" baseline="0" noProof="0" dirty="0">
              <a:ln>
                <a:noFill/>
              </a:ln>
              <a:solidFill>
                <a:srgbClr val="C0504D">
                  <a:lumMod val="75000"/>
                </a:srgbClr>
              </a:solidFill>
              <a:effectLst/>
              <a:uLnTx/>
              <a:uFillTx/>
              <a:latin typeface="Alibaba PuHuiTi" pitchFamily="18" charset="-122"/>
              <a:ea typeface="Alibaba PuHuiTi" pitchFamily="18" charset="-122"/>
              <a:cs typeface="Alibaba PuHuiTi" pitchFamily="18" charset="-122"/>
            </a:endParaRPr>
          </a:p>
        </p:txBody>
      </p:sp>
      <p:sp>
        <p:nvSpPr>
          <p:cNvPr id="9" name="文本框 8"/>
          <p:cNvSpPr txBox="1"/>
          <p:nvPr/>
        </p:nvSpPr>
        <p:spPr>
          <a:xfrm>
            <a:off x="2216076" y="4169686"/>
            <a:ext cx="1069524"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dirty="0">
                <a:ln>
                  <a:noFill/>
                </a:ln>
                <a:solidFill>
                  <a:srgbClr val="C0504D">
                    <a:lumMod val="75000"/>
                  </a:srgbClr>
                </a:solidFill>
                <a:effectLst/>
                <a:uLnTx/>
                <a:uFillTx/>
                <a:latin typeface="Alibaba PuHuiTi" pitchFamily="18" charset="-122"/>
                <a:ea typeface="Alibaba PuHuiTi" pitchFamily="18" charset="-122"/>
                <a:cs typeface="Alibaba PuHuiTi" pitchFamily="18" charset="-122"/>
              </a:rPr>
              <a:t>答案：</a:t>
            </a:r>
            <a:r>
              <a:rPr lang="en-US" altLang="zh-CN" sz="1400" dirty="0">
                <a:solidFill>
                  <a:srgbClr val="C0504D">
                    <a:lumMod val="75000"/>
                  </a:srgbClr>
                </a:solidFill>
                <a:latin typeface="Alibaba PuHuiTi" pitchFamily="18" charset="-122"/>
                <a:ea typeface="Alibaba PuHuiTi" pitchFamily="18" charset="-122"/>
                <a:cs typeface="Alibaba PuHuiTi" pitchFamily="18" charset="-122"/>
              </a:rPr>
              <a:t>ABD</a:t>
            </a:r>
            <a:endParaRPr kumimoji="0" lang="zh-CN" altLang="en-US" sz="1400" b="0" i="0" u="none" strike="noStrike" kern="1200" cap="none" spc="0" normalizeH="0" baseline="0" noProof="0" dirty="0">
              <a:ln>
                <a:noFill/>
              </a:ln>
              <a:solidFill>
                <a:srgbClr val="C0504D">
                  <a:lumMod val="75000"/>
                </a:srgbClr>
              </a:solidFill>
              <a:effectLst/>
              <a:uLnTx/>
              <a:uFillTx/>
              <a:latin typeface="Alibaba PuHuiTi" pitchFamily="18" charset="-122"/>
              <a:ea typeface="Alibaba PuHuiTi" pitchFamily="18" charset="-122"/>
              <a:cs typeface="Alibaba PuHuiTi" pitchFamily="18" charset="-122"/>
            </a:endParaRPr>
          </a:p>
        </p:txBody>
      </p:sp>
      <p:pic>
        <p:nvPicPr>
          <p:cNvPr id="2" name="图片 1"/>
          <p:cNvPicPr>
            <a:picLocks noChangeAspect="1"/>
          </p:cNvPicPr>
          <p:nvPr/>
        </p:nvPicPr>
        <p:blipFill>
          <a:blip r:embed="rId1"/>
          <a:stretch>
            <a:fillRect/>
          </a:stretch>
        </p:blipFill>
        <p:spPr>
          <a:xfrm>
            <a:off x="7183045" y="1674139"/>
            <a:ext cx="3712958" cy="2495547"/>
          </a:xfrm>
          <a:prstGeom prst="rect">
            <a:avLst/>
          </a:prstGeom>
        </p:spPr>
      </p:pic>
      <p:sp>
        <p:nvSpPr>
          <p:cNvPr id="4" name="矩形 3"/>
          <p:cNvSpPr/>
          <p:nvPr/>
        </p:nvSpPr>
        <p:spPr>
          <a:xfrm>
            <a:off x="1475656" y="1668954"/>
            <a:ext cx="4320480" cy="352917"/>
          </a:xfrm>
          <a:prstGeom prst="rect">
            <a:avLst/>
          </a:prstGeom>
        </p:spPr>
        <p:txBody>
          <a:bodyPr wrap="square">
            <a:spAutoFit/>
          </a:bodyPr>
          <a:lstStyle/>
          <a:p>
            <a:pPr>
              <a:lnSpc>
                <a:spcPct val="130000"/>
              </a:lnSpc>
            </a:pPr>
            <a:r>
              <a:rPr lang="en-US" altLang="zh-CN" sz="1400" dirty="0">
                <a:solidFill>
                  <a:schemeClr val="tx1">
                    <a:lumMod val="85000"/>
                    <a:lumOff val="15000"/>
                  </a:schemeClr>
                </a:solidFill>
                <a:latin typeface="Alibaba PuHuiTi" pitchFamily="18" charset="-122"/>
                <a:ea typeface="Alibaba PuHuiTi" pitchFamily="18" charset="-122"/>
                <a:cs typeface="Alibaba PuHuiTi" pitchFamily="18" charset="-122"/>
              </a:rPr>
              <a:t>1</a:t>
            </a:r>
            <a:r>
              <a:rPr lang="zh-CN" altLang="en-US" sz="1400" dirty="0">
                <a:solidFill>
                  <a:schemeClr val="tx1">
                    <a:lumMod val="85000"/>
                    <a:lumOff val="15000"/>
                  </a:schemeClr>
                </a:solidFill>
                <a:latin typeface="Alibaba PuHuiTi" pitchFamily="18" charset="-122"/>
                <a:ea typeface="Alibaba PuHuiTi" pitchFamily="18" charset="-122"/>
                <a:cs typeface="Alibaba PuHuiTi" pitchFamily="18" charset="-122"/>
              </a:rPr>
              <a:t>、下列关于聚类算法</a:t>
            </a:r>
            <a:r>
              <a:rPr lang="en-US" altLang="zh-CN" sz="1400" dirty="0">
                <a:solidFill>
                  <a:schemeClr val="tx1">
                    <a:lumMod val="85000"/>
                    <a:lumOff val="15000"/>
                  </a:schemeClr>
                </a:solidFill>
                <a:latin typeface="Alibaba PuHuiTi" pitchFamily="18" charset="-122"/>
                <a:ea typeface="Alibaba PuHuiTi" pitchFamily="18" charset="-122"/>
                <a:cs typeface="Alibaba PuHuiTi" pitchFamily="18" charset="-122"/>
              </a:rPr>
              <a:t>API</a:t>
            </a:r>
            <a:r>
              <a:rPr lang="zh-CN" altLang="en-US" sz="1400" dirty="0">
                <a:solidFill>
                  <a:schemeClr val="tx1">
                    <a:lumMod val="85000"/>
                    <a:lumOff val="15000"/>
                  </a:schemeClr>
                </a:solidFill>
                <a:latin typeface="Alibaba PuHuiTi" pitchFamily="18" charset="-122"/>
                <a:ea typeface="Alibaba PuHuiTi" pitchFamily="18" charset="-122"/>
                <a:cs typeface="Alibaba PuHuiTi" pitchFamily="18" charset="-122"/>
              </a:rPr>
              <a:t>的描述正确的是？（</a:t>
            </a:r>
            <a:r>
              <a:rPr lang="zh-CN" altLang="en-US" sz="1400" b="1" dirty="0">
                <a:solidFill>
                  <a:schemeClr val="tx1">
                    <a:lumMod val="85000"/>
                    <a:lumOff val="15000"/>
                  </a:schemeClr>
                </a:solidFill>
                <a:latin typeface="Alibaba PuHuiTi" pitchFamily="18" charset="-122"/>
                <a:ea typeface="Alibaba PuHuiTi" pitchFamily="18" charset="-122"/>
                <a:cs typeface="Alibaba PuHuiTi" pitchFamily="18" charset="-122"/>
              </a:rPr>
              <a:t>多选</a:t>
            </a:r>
            <a:r>
              <a:rPr lang="zh-CN" altLang="en-US" sz="1400" dirty="0">
                <a:solidFill>
                  <a:schemeClr val="tx1">
                    <a:lumMod val="85000"/>
                    <a:lumOff val="15000"/>
                  </a:schemeClr>
                </a:solidFill>
                <a:latin typeface="Alibaba PuHuiTi" pitchFamily="18" charset="-122"/>
                <a:ea typeface="Alibaba PuHuiTi" pitchFamily="18" charset="-122"/>
                <a:cs typeface="Alibaba PuHuiTi" pitchFamily="18" charset="-122"/>
              </a:rPr>
              <a:t>）</a:t>
            </a:r>
            <a:endParaRPr lang="en-US" altLang="zh-CN" sz="1400" dirty="0">
              <a:solidFill>
                <a:schemeClr val="tx1">
                  <a:lumMod val="85000"/>
                  <a:lumOff val="15000"/>
                </a:schemeClr>
              </a:solidFill>
              <a:latin typeface="Alibaba PuHuiTi" pitchFamily="18" charset="-122"/>
              <a:ea typeface="Alibaba PuHuiTi" pitchFamily="18" charset="-122"/>
              <a:cs typeface="Alibaba PuHuiTi" pitchFamily="18" charset="-122"/>
            </a:endParaRPr>
          </a:p>
        </p:txBody>
      </p:sp>
      <p:sp>
        <p:nvSpPr>
          <p:cNvPr id="5" name="文本框 4"/>
          <p:cNvSpPr txBox="1"/>
          <p:nvPr/>
        </p:nvSpPr>
        <p:spPr>
          <a:xfrm>
            <a:off x="1936943" y="2074270"/>
            <a:ext cx="4855816" cy="1354730"/>
          </a:xfrm>
          <a:prstGeom prst="rect">
            <a:avLst/>
          </a:prstGeom>
          <a:noFill/>
        </p:spPr>
        <p:txBody>
          <a:bodyPr wrap="none" rtlCol="0">
            <a:spAutoFit/>
          </a:bodyPr>
          <a:lstStyle/>
          <a:p>
            <a:pPr fontAlgn="auto">
              <a:lnSpc>
                <a:spcPct val="150000"/>
              </a:lnSpc>
              <a:spcBef>
                <a:spcPts val="0"/>
              </a:spcBef>
              <a:spcAft>
                <a:spcPts val="0"/>
              </a:spcAft>
            </a:pPr>
            <a:r>
              <a:rPr lang="en-US" altLang="zh-CN" sz="1400" dirty="0">
                <a:solidFill>
                  <a:schemeClr val="tx1">
                    <a:lumMod val="85000"/>
                    <a:lumOff val="15000"/>
                  </a:schemeClr>
                </a:solidFill>
                <a:latin typeface="Alibaba PuHuiTi" pitchFamily="18" charset="-122"/>
                <a:ea typeface="Alibaba PuHuiTi" pitchFamily="18" charset="-122"/>
                <a:cs typeface="Alibaba PuHuiTi" pitchFamily="18" charset="-122"/>
              </a:rPr>
              <a:t>A</a:t>
            </a:r>
            <a:r>
              <a:rPr lang="zh-CN" altLang="en-US" sz="1400" dirty="0">
                <a:solidFill>
                  <a:schemeClr val="tx1">
                    <a:lumMod val="85000"/>
                    <a:lumOff val="15000"/>
                  </a:schemeClr>
                </a:solidFill>
                <a:latin typeface="Alibaba PuHuiTi" pitchFamily="18" charset="-122"/>
                <a:ea typeface="Alibaba PuHuiTi" pitchFamily="18" charset="-122"/>
                <a:cs typeface="Alibaba PuHuiTi" pitchFamily="18" charset="-122"/>
              </a:rPr>
              <a:t>）它是通过</a:t>
            </a:r>
            <a:r>
              <a:rPr lang="en-US" altLang="zh-CN" sz="1400" dirty="0" err="1">
                <a:solidFill>
                  <a:schemeClr val="tx1">
                    <a:lumMod val="85000"/>
                    <a:lumOff val="15000"/>
                  </a:schemeClr>
                </a:solidFill>
                <a:latin typeface="Alibaba PuHuiTi" pitchFamily="18" charset="-122"/>
                <a:ea typeface="Alibaba PuHuiTi" pitchFamily="18" charset="-122"/>
                <a:cs typeface="Alibaba PuHuiTi" pitchFamily="18" charset="-122"/>
              </a:rPr>
              <a:t>sklearn.cluster.Kmeans</a:t>
            </a:r>
            <a:r>
              <a:rPr lang="zh-CN" altLang="en-US" sz="1400" dirty="0">
                <a:solidFill>
                  <a:schemeClr val="tx1">
                    <a:lumMod val="85000"/>
                    <a:lumOff val="15000"/>
                  </a:schemeClr>
                </a:solidFill>
                <a:latin typeface="Alibaba PuHuiTi" pitchFamily="18" charset="-122"/>
                <a:ea typeface="Alibaba PuHuiTi" pitchFamily="18" charset="-122"/>
                <a:cs typeface="Alibaba PuHuiTi" pitchFamily="18" charset="-122"/>
              </a:rPr>
              <a:t>来实现的</a:t>
            </a:r>
            <a:endParaRPr lang="en-US" altLang="zh-CN" sz="1400" dirty="0">
              <a:solidFill>
                <a:schemeClr val="tx1">
                  <a:lumMod val="85000"/>
                  <a:lumOff val="15000"/>
                </a:schemeClr>
              </a:solidFill>
              <a:latin typeface="Alibaba PuHuiTi" pitchFamily="18" charset="-122"/>
              <a:ea typeface="Alibaba PuHuiTi" pitchFamily="18" charset="-122"/>
              <a:cs typeface="Alibaba PuHuiTi" pitchFamily="18" charset="-122"/>
            </a:endParaRPr>
          </a:p>
          <a:p>
            <a:pPr fontAlgn="auto">
              <a:lnSpc>
                <a:spcPct val="150000"/>
              </a:lnSpc>
              <a:spcBef>
                <a:spcPts val="0"/>
              </a:spcBef>
              <a:spcAft>
                <a:spcPts val="0"/>
              </a:spcAft>
            </a:pPr>
            <a:r>
              <a:rPr lang="en-US" altLang="zh-CN" sz="1400" dirty="0">
                <a:solidFill>
                  <a:schemeClr val="tx1">
                    <a:lumMod val="85000"/>
                    <a:lumOff val="15000"/>
                  </a:schemeClr>
                </a:solidFill>
                <a:latin typeface="Alibaba PuHuiTi" pitchFamily="18" charset="-122"/>
                <a:ea typeface="Alibaba PuHuiTi" pitchFamily="18" charset="-122"/>
                <a:cs typeface="Alibaba PuHuiTi" pitchFamily="18" charset="-122"/>
              </a:rPr>
              <a:t>B</a:t>
            </a:r>
            <a:r>
              <a:rPr lang="zh-CN" altLang="en-US" sz="1400" dirty="0">
                <a:solidFill>
                  <a:schemeClr val="tx1">
                    <a:lumMod val="85000"/>
                    <a:lumOff val="15000"/>
                  </a:schemeClr>
                </a:solidFill>
                <a:latin typeface="Alibaba PuHuiTi" pitchFamily="18" charset="-122"/>
                <a:ea typeface="Alibaba PuHuiTi" pitchFamily="18" charset="-122"/>
                <a:cs typeface="Alibaba PuHuiTi" pitchFamily="18" charset="-122"/>
              </a:rPr>
              <a:t>）可以通过</a:t>
            </a:r>
            <a:r>
              <a:rPr lang="en-US" altLang="zh-CN" sz="1400" dirty="0" err="1">
                <a:solidFill>
                  <a:schemeClr val="tx1">
                    <a:lumMod val="85000"/>
                    <a:lumOff val="15000"/>
                  </a:schemeClr>
                </a:solidFill>
                <a:latin typeface="Alibaba PuHuiTi" pitchFamily="18" charset="-122"/>
                <a:ea typeface="Alibaba PuHuiTi" pitchFamily="18" charset="-122"/>
                <a:cs typeface="Alibaba PuHuiTi" pitchFamily="18" charset="-122"/>
              </a:rPr>
              <a:t>n_clusters</a:t>
            </a:r>
            <a:r>
              <a:rPr lang="zh-CN" altLang="en-US" sz="1400" dirty="0">
                <a:solidFill>
                  <a:schemeClr val="tx1">
                    <a:lumMod val="85000"/>
                    <a:lumOff val="15000"/>
                  </a:schemeClr>
                </a:solidFill>
                <a:latin typeface="Alibaba PuHuiTi" pitchFamily="18" charset="-122"/>
                <a:ea typeface="Alibaba PuHuiTi" pitchFamily="18" charset="-122"/>
                <a:cs typeface="Alibaba PuHuiTi" pitchFamily="18" charset="-122"/>
              </a:rPr>
              <a:t>参数指定样本最终被归为多少个聚类</a:t>
            </a:r>
            <a:endParaRPr lang="en-US" altLang="zh-CN" sz="1400" dirty="0">
              <a:solidFill>
                <a:schemeClr val="tx1">
                  <a:lumMod val="85000"/>
                  <a:lumOff val="15000"/>
                </a:schemeClr>
              </a:solidFill>
              <a:latin typeface="Alibaba PuHuiTi" pitchFamily="18" charset="-122"/>
              <a:ea typeface="Alibaba PuHuiTi" pitchFamily="18" charset="-122"/>
              <a:cs typeface="Alibaba PuHuiTi" pitchFamily="18" charset="-122"/>
            </a:endParaRPr>
          </a:p>
          <a:p>
            <a:pPr fontAlgn="auto">
              <a:lnSpc>
                <a:spcPct val="150000"/>
              </a:lnSpc>
              <a:spcBef>
                <a:spcPts val="0"/>
              </a:spcBef>
              <a:spcAft>
                <a:spcPts val="0"/>
              </a:spcAft>
            </a:pPr>
            <a:r>
              <a:rPr lang="en-US" altLang="zh-CN" sz="1400" dirty="0">
                <a:solidFill>
                  <a:schemeClr val="tx1">
                    <a:lumMod val="85000"/>
                    <a:lumOff val="15000"/>
                  </a:schemeClr>
                </a:solidFill>
                <a:latin typeface="Alibaba PuHuiTi" pitchFamily="18" charset="-122"/>
                <a:ea typeface="Alibaba PuHuiTi" pitchFamily="18" charset="-122"/>
                <a:cs typeface="Alibaba PuHuiTi" pitchFamily="18" charset="-122"/>
              </a:rPr>
              <a:t>C</a:t>
            </a:r>
            <a:r>
              <a:rPr lang="zh-CN" altLang="en-US" sz="1400" dirty="0">
                <a:solidFill>
                  <a:schemeClr val="tx1">
                    <a:lumMod val="85000"/>
                    <a:lumOff val="15000"/>
                  </a:schemeClr>
                </a:solidFill>
                <a:latin typeface="Alibaba PuHuiTi" pitchFamily="18" charset="-122"/>
                <a:ea typeface="Alibaba PuHuiTi" pitchFamily="18" charset="-122"/>
                <a:cs typeface="Alibaba PuHuiTi" pitchFamily="18" charset="-122"/>
              </a:rPr>
              <a:t>）右图中的样本一共被分为</a:t>
            </a:r>
            <a:r>
              <a:rPr lang="en-US" altLang="zh-CN" sz="1400" dirty="0">
                <a:solidFill>
                  <a:schemeClr val="tx1">
                    <a:lumMod val="85000"/>
                    <a:lumOff val="15000"/>
                  </a:schemeClr>
                </a:solidFill>
                <a:latin typeface="Alibaba PuHuiTi" pitchFamily="18" charset="-122"/>
                <a:ea typeface="Alibaba PuHuiTi" pitchFamily="18" charset="-122"/>
                <a:cs typeface="Alibaba PuHuiTi" pitchFamily="18" charset="-122"/>
              </a:rPr>
              <a:t>4</a:t>
            </a:r>
            <a:r>
              <a:rPr lang="zh-CN" altLang="en-US" sz="1400" dirty="0">
                <a:solidFill>
                  <a:schemeClr val="tx1">
                    <a:lumMod val="85000"/>
                    <a:lumOff val="15000"/>
                  </a:schemeClr>
                </a:solidFill>
                <a:latin typeface="Alibaba PuHuiTi" pitchFamily="18" charset="-122"/>
                <a:ea typeface="Alibaba PuHuiTi" pitchFamily="18" charset="-122"/>
                <a:cs typeface="Alibaba PuHuiTi" pitchFamily="18" charset="-122"/>
              </a:rPr>
              <a:t>个类</a:t>
            </a:r>
            <a:endParaRPr lang="en-US" altLang="zh-CN" sz="1400" dirty="0">
              <a:solidFill>
                <a:schemeClr val="tx1">
                  <a:lumMod val="85000"/>
                  <a:lumOff val="15000"/>
                </a:schemeClr>
              </a:solidFill>
              <a:latin typeface="Alibaba PuHuiTi" pitchFamily="18" charset="-122"/>
              <a:ea typeface="Alibaba PuHuiTi" pitchFamily="18" charset="-122"/>
              <a:cs typeface="Alibaba PuHuiTi" pitchFamily="18" charset="-122"/>
            </a:endParaRPr>
          </a:p>
          <a:p>
            <a:pPr fontAlgn="auto">
              <a:lnSpc>
                <a:spcPct val="150000"/>
              </a:lnSpc>
              <a:spcBef>
                <a:spcPts val="0"/>
              </a:spcBef>
              <a:spcAft>
                <a:spcPts val="0"/>
              </a:spcAft>
            </a:pPr>
            <a:r>
              <a:rPr lang="en-US" altLang="zh-CN" sz="1400" dirty="0">
                <a:solidFill>
                  <a:schemeClr val="tx1">
                    <a:lumMod val="85000"/>
                    <a:lumOff val="15000"/>
                  </a:schemeClr>
                </a:solidFill>
                <a:latin typeface="Alibaba PuHuiTi" pitchFamily="18" charset="-122"/>
                <a:ea typeface="Alibaba PuHuiTi" pitchFamily="18" charset="-122"/>
                <a:cs typeface="Alibaba PuHuiTi" pitchFamily="18" charset="-122"/>
              </a:rPr>
              <a:t>D</a:t>
            </a:r>
            <a:r>
              <a:rPr lang="zh-CN" altLang="en-US" sz="1400" dirty="0">
                <a:solidFill>
                  <a:schemeClr val="tx1">
                    <a:lumMod val="85000"/>
                    <a:lumOff val="15000"/>
                  </a:schemeClr>
                </a:solidFill>
                <a:latin typeface="Alibaba PuHuiTi" pitchFamily="18" charset="-122"/>
                <a:ea typeface="Alibaba PuHuiTi" pitchFamily="18" charset="-122"/>
                <a:cs typeface="Alibaba PuHuiTi" pitchFamily="18" charset="-122"/>
              </a:rPr>
              <a:t>）右图中的样本一共被分为</a:t>
            </a:r>
            <a:r>
              <a:rPr lang="en-US" altLang="zh-CN" sz="1400" dirty="0">
                <a:solidFill>
                  <a:schemeClr val="tx1">
                    <a:lumMod val="85000"/>
                    <a:lumOff val="15000"/>
                  </a:schemeClr>
                </a:solidFill>
                <a:latin typeface="Alibaba PuHuiTi" pitchFamily="18" charset="-122"/>
                <a:ea typeface="Alibaba PuHuiTi" pitchFamily="18" charset="-122"/>
                <a:cs typeface="Alibaba PuHuiTi" pitchFamily="18" charset="-122"/>
              </a:rPr>
              <a:t>2</a:t>
            </a:r>
            <a:r>
              <a:rPr lang="zh-CN" altLang="en-US" sz="1400" dirty="0">
                <a:solidFill>
                  <a:schemeClr val="tx1">
                    <a:lumMod val="85000"/>
                    <a:lumOff val="15000"/>
                  </a:schemeClr>
                </a:solidFill>
                <a:latin typeface="Alibaba PuHuiTi" pitchFamily="18" charset="-122"/>
                <a:ea typeface="Alibaba PuHuiTi" pitchFamily="18" charset="-122"/>
                <a:cs typeface="Alibaba PuHuiTi" pitchFamily="18" charset="-122"/>
              </a:rPr>
              <a:t>个类</a:t>
            </a:r>
            <a:endParaRPr lang="zh-CN" altLang="en-US" sz="1400" dirty="0">
              <a:solidFill>
                <a:schemeClr val="tx1">
                  <a:lumMod val="85000"/>
                  <a:lumOff val="15000"/>
                </a:schemeClr>
              </a:solidFill>
              <a:latin typeface="Alibaba PuHuiTi" pitchFamily="18" charset="-122"/>
              <a:ea typeface="Alibaba PuHuiTi" pitchFamily="18" charset="-122"/>
              <a:cs typeface="Alibaba PuHuiTi" pitchFamily="18"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randombar(horizont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randombar(horizontal)">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550115" y="1090766"/>
            <a:ext cx="6420620" cy="4497463"/>
          </a:xfrm>
        </p:spPr>
        <p:txBody>
          <a:bodyPr anchor="t"/>
          <a:lstStyle/>
          <a:p>
            <a:r>
              <a:rPr kumimoji="1" lang="zh-CN" altLang="en-US" sz="1600" dirty="0">
                <a:solidFill>
                  <a:schemeClr val="tx1"/>
                </a:solidFill>
                <a:latin typeface="Alibaba PuHuiTi" pitchFamily="18" charset="-122"/>
                <a:ea typeface="Alibaba PuHuiTi" pitchFamily="18" charset="-122"/>
                <a:cs typeface="Alibaba PuHuiTi" pitchFamily="18" charset="-122"/>
              </a:rPr>
              <a:t>聚类算法简介</a:t>
            </a:r>
            <a:endParaRPr kumimoji="1" lang="en-US" altLang="zh-CN" sz="1600" dirty="0">
              <a:solidFill>
                <a:schemeClr val="tx1"/>
              </a:solidFill>
              <a:latin typeface="Alibaba PuHuiTi" pitchFamily="18" charset="-122"/>
              <a:ea typeface="Alibaba PuHuiTi" pitchFamily="18" charset="-122"/>
              <a:cs typeface="Alibaba PuHuiTi" pitchFamily="18" charset="-122"/>
            </a:endParaRPr>
          </a:p>
          <a:p>
            <a:r>
              <a:rPr lang="zh-CN" altLang="en-US" sz="1600" dirty="0">
                <a:solidFill>
                  <a:schemeClr val="tx1">
                    <a:lumMod val="85000"/>
                    <a:lumOff val="15000"/>
                  </a:schemeClr>
                </a:solidFill>
                <a:latin typeface="Alibaba PuHuiTi" pitchFamily="18" charset="-122"/>
                <a:ea typeface="Alibaba PuHuiTi" pitchFamily="18" charset="-122"/>
                <a:cs typeface="Alibaba PuHuiTi" pitchFamily="18" charset="-122"/>
              </a:rPr>
              <a:t>聚类算法</a:t>
            </a:r>
            <a:r>
              <a:rPr lang="en-US" altLang="zh-CN" sz="1600" dirty="0">
                <a:solidFill>
                  <a:schemeClr val="tx1">
                    <a:lumMod val="85000"/>
                    <a:lumOff val="15000"/>
                  </a:schemeClr>
                </a:solidFill>
                <a:latin typeface="Alibaba PuHuiTi" pitchFamily="18" charset="-122"/>
                <a:ea typeface="Alibaba PuHuiTi" pitchFamily="18" charset="-122"/>
                <a:cs typeface="Alibaba PuHuiTi" pitchFamily="18" charset="-122"/>
              </a:rPr>
              <a:t>API</a:t>
            </a:r>
            <a:r>
              <a:rPr lang="zh-CN" altLang="en-US" sz="1600" dirty="0">
                <a:solidFill>
                  <a:schemeClr val="tx1">
                    <a:lumMod val="85000"/>
                    <a:lumOff val="15000"/>
                  </a:schemeClr>
                </a:solidFill>
                <a:latin typeface="Alibaba PuHuiTi" pitchFamily="18" charset="-122"/>
                <a:ea typeface="Alibaba PuHuiTi" pitchFamily="18" charset="-122"/>
                <a:cs typeface="Alibaba PuHuiTi" pitchFamily="18" charset="-122"/>
              </a:rPr>
              <a:t>的使用</a:t>
            </a:r>
            <a:endParaRPr kumimoji="1" lang="en-US" altLang="zh-CN" sz="1400" b="0" dirty="0">
              <a:solidFill>
                <a:schemeClr val="tx1">
                  <a:lumMod val="85000"/>
                  <a:lumOff val="15000"/>
                </a:schemeClr>
              </a:solidFill>
              <a:latin typeface="Alibaba PuHuiTi" pitchFamily="18" charset="-122"/>
              <a:ea typeface="Alibaba PuHuiTi" pitchFamily="18" charset="-122"/>
              <a:cs typeface="Alibaba PuHuiTi" pitchFamily="18" charset="-122"/>
            </a:endParaRPr>
          </a:p>
          <a:p>
            <a:r>
              <a:rPr kumimoji="1" lang="en-US" altLang="zh-CN" sz="1600" dirty="0" err="1">
                <a:solidFill>
                  <a:srgbClr val="C00000"/>
                </a:solidFill>
                <a:latin typeface="Alibaba PuHuiTi" pitchFamily="18" charset="-122"/>
                <a:ea typeface="Alibaba PuHuiTi" pitchFamily="18" charset="-122"/>
                <a:cs typeface="Alibaba PuHuiTi" pitchFamily="18" charset="-122"/>
              </a:rPr>
              <a:t>Kmeans</a:t>
            </a:r>
            <a:r>
              <a:rPr kumimoji="1" lang="zh-CN" altLang="en-US" sz="1600" dirty="0">
                <a:solidFill>
                  <a:srgbClr val="C00000"/>
                </a:solidFill>
                <a:latin typeface="Alibaba PuHuiTi" pitchFamily="18" charset="-122"/>
                <a:ea typeface="Alibaba PuHuiTi" pitchFamily="18" charset="-122"/>
                <a:cs typeface="Alibaba PuHuiTi" pitchFamily="18" charset="-122"/>
              </a:rPr>
              <a:t>实现流程</a:t>
            </a:r>
            <a:endParaRPr kumimoji="1" lang="zh-CN" altLang="en-US" sz="1400" b="0" dirty="0">
              <a:solidFill>
                <a:srgbClr val="C00000"/>
              </a:solidFill>
              <a:latin typeface="Alibaba PuHuiTi" pitchFamily="18" charset="-122"/>
              <a:ea typeface="Alibaba PuHuiTi" pitchFamily="18" charset="-122"/>
              <a:cs typeface="Alibaba PuHuiTi" pitchFamily="18" charset="-122"/>
            </a:endParaRPr>
          </a:p>
          <a:p>
            <a:r>
              <a:rPr kumimoji="1" lang="zh-CN" altLang="en-US" sz="1600" dirty="0">
                <a:solidFill>
                  <a:schemeClr val="tx1">
                    <a:lumMod val="85000"/>
                    <a:lumOff val="15000"/>
                  </a:schemeClr>
                </a:solidFill>
                <a:latin typeface="Alibaba PuHuiTi" pitchFamily="18" charset="-122"/>
                <a:ea typeface="Alibaba PuHuiTi" pitchFamily="18" charset="-122"/>
                <a:cs typeface="Alibaba PuHuiTi" pitchFamily="18" charset="-122"/>
              </a:rPr>
              <a:t>模型评估方法</a:t>
            </a:r>
            <a:endParaRPr kumimoji="1" lang="en-US" altLang="zh-CN" sz="1600" dirty="0">
              <a:solidFill>
                <a:schemeClr val="tx1">
                  <a:lumMod val="85000"/>
                  <a:lumOff val="15000"/>
                </a:schemeClr>
              </a:solidFill>
              <a:latin typeface="Alibaba PuHuiTi" pitchFamily="18" charset="-122"/>
              <a:ea typeface="Alibaba PuHuiTi" pitchFamily="18" charset="-122"/>
              <a:cs typeface="Alibaba PuHuiTi" pitchFamily="18" charset="-122"/>
            </a:endParaRPr>
          </a:p>
          <a:p>
            <a:r>
              <a:rPr kumimoji="1" lang="zh-CN" altLang="en-US" sz="1600" dirty="0">
                <a:solidFill>
                  <a:schemeClr val="tx1">
                    <a:lumMod val="85000"/>
                    <a:lumOff val="15000"/>
                  </a:schemeClr>
                </a:solidFill>
                <a:latin typeface="Alibaba PuHuiTi" pitchFamily="18" charset="-122"/>
                <a:ea typeface="Alibaba PuHuiTi" pitchFamily="18" charset="-122"/>
                <a:cs typeface="Alibaba PuHuiTi" pitchFamily="18" charset="-122"/>
              </a:rPr>
              <a:t>案例顾客数据聚类分析法</a:t>
            </a:r>
            <a:endParaRPr kumimoji="1" lang="en-US" altLang="zh-CN" sz="1400" b="0" dirty="0">
              <a:solidFill>
                <a:schemeClr val="tx1">
                  <a:lumMod val="85000"/>
                  <a:lumOff val="15000"/>
                </a:schemeClr>
              </a:solidFill>
              <a:latin typeface="Alibaba PuHuiTi" pitchFamily="18" charset="-122"/>
              <a:ea typeface="Alibaba PuHuiTi" pitchFamily="18" charset="-122"/>
              <a:cs typeface="Alibaba PuHuiTi" pitchFamily="18" charset="-122"/>
            </a:endParaRPr>
          </a:p>
          <a:p>
            <a:pPr lvl="1"/>
            <a:endParaRPr kumimoji="1" lang="en-US" altLang="zh-CN" sz="1600" b="0" dirty="0">
              <a:solidFill>
                <a:schemeClr val="accent2">
                  <a:lumMod val="75000"/>
                </a:schemeClr>
              </a:solidFill>
              <a:latin typeface="Alibaba PuHuiTi" pitchFamily="18" charset="-122"/>
              <a:ea typeface="Alibaba PuHuiTi" pitchFamily="18" charset="-122"/>
              <a:cs typeface="Alibaba PuHuiTi" pitchFamily="18" charset="-122"/>
            </a:endParaRPr>
          </a:p>
          <a:p>
            <a:pPr lvl="1"/>
            <a:endParaRPr lang="en-US" altLang="zh-CN" sz="1600" b="0" dirty="0">
              <a:solidFill>
                <a:schemeClr val="tx1">
                  <a:lumMod val="85000"/>
                  <a:lumOff val="15000"/>
                </a:schemeClr>
              </a:solidFill>
              <a:latin typeface="Alibaba PuHuiTi" pitchFamily="18" charset="-122"/>
              <a:ea typeface="Alibaba PuHuiTi" pitchFamily="18" charset="-122"/>
              <a:cs typeface="Alibaba PuHuiTi" pitchFamily="18" charset="-122"/>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a:xfrm>
            <a:off x="4570981" y="484536"/>
            <a:ext cx="6298881" cy="4855845"/>
          </a:xfrm>
        </p:spPr>
        <p:txBody>
          <a:bodyPr/>
          <a:lstStyle/>
          <a:p>
            <a:r>
              <a:rPr lang="zh-CN" altLang="en-US" dirty="0">
                <a:solidFill>
                  <a:schemeClr val="tx1">
                    <a:lumMod val="85000"/>
                    <a:lumOff val="15000"/>
                  </a:schemeClr>
                </a:solidFill>
              </a:rPr>
              <a:t>能</a:t>
            </a:r>
            <a:r>
              <a:rPr lang="zh-CN" altLang="en-US" b="0" i="0" dirty="0">
                <a:solidFill>
                  <a:schemeClr val="accent2">
                    <a:lumMod val="75000"/>
                  </a:schemeClr>
                </a:solidFill>
                <a:effectLst/>
                <a:latin typeface="Helvetica Neue" panose="02000503000000020004" pitchFamily="2" charset="0"/>
              </a:rPr>
              <a:t>掌握</a:t>
            </a:r>
            <a:r>
              <a:rPr lang="en-GB" altLang="zh-CN" b="0" i="0" dirty="0">
                <a:solidFill>
                  <a:srgbClr val="333333"/>
                </a:solidFill>
                <a:effectLst/>
                <a:latin typeface="Helvetica Neue" panose="02000503000000020004" pitchFamily="2" charset="0"/>
              </a:rPr>
              <a:t>K-means</a:t>
            </a:r>
            <a:r>
              <a:rPr lang="zh-CN" altLang="en-US" b="0" i="0" dirty="0">
                <a:solidFill>
                  <a:srgbClr val="333333"/>
                </a:solidFill>
                <a:effectLst/>
                <a:latin typeface="Helvetica Neue" panose="02000503000000020004" pitchFamily="2" charset="0"/>
              </a:rPr>
              <a:t>聚类的实现步骤</a:t>
            </a:r>
            <a:endParaRPr lang="en-US" altLang="zh-CN" dirty="0">
              <a:solidFill>
                <a:schemeClr val="tx1">
                  <a:lumMod val="85000"/>
                  <a:lumOff val="15000"/>
                </a:schemeClr>
              </a:solidFill>
            </a:endParaRPr>
          </a:p>
          <a:p>
            <a:pPr marL="0" indent="0">
              <a:buNone/>
            </a:pPr>
            <a:endParaRPr lang="zh-CN" altLang="en-US"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710880" y="839979"/>
            <a:ext cx="4347114" cy="517190"/>
          </a:xfrm>
        </p:spPr>
        <p:txBody>
          <a:bodyPr/>
          <a:lstStyle/>
          <a:p>
            <a:r>
              <a:rPr kumimoji="1" lang="zh-CN" altLang="en-US" dirty="0">
                <a:solidFill>
                  <a:schemeClr val="tx1">
                    <a:lumMod val="85000"/>
                    <a:lumOff val="15000"/>
                  </a:schemeClr>
                </a:solidFill>
                <a:latin typeface="Alibaba PuHuiTi" pitchFamily="18" charset="-122"/>
                <a:ea typeface="Alibaba PuHuiTi" pitchFamily="18" charset="-122"/>
                <a:cs typeface="Alibaba PuHuiTi" pitchFamily="18" charset="-122"/>
              </a:rPr>
              <a:t> </a:t>
            </a:r>
            <a:r>
              <a:rPr kumimoji="1" lang="en-US" altLang="zh-CN" dirty="0" err="1">
                <a:solidFill>
                  <a:schemeClr val="tx1">
                    <a:lumMod val="85000"/>
                    <a:lumOff val="15000"/>
                  </a:schemeClr>
                </a:solidFill>
                <a:latin typeface="Alibaba PuHuiTi" pitchFamily="18" charset="-122"/>
                <a:ea typeface="Alibaba PuHuiTi" pitchFamily="18" charset="-122"/>
                <a:cs typeface="Alibaba PuHuiTi" pitchFamily="18" charset="-122"/>
              </a:rPr>
              <a:t>KMeans</a:t>
            </a:r>
            <a:r>
              <a:rPr kumimoji="1" lang="zh-CN" altLang="en-US" dirty="0">
                <a:solidFill>
                  <a:schemeClr val="tx1">
                    <a:lumMod val="85000"/>
                    <a:lumOff val="15000"/>
                  </a:schemeClr>
                </a:solidFill>
                <a:latin typeface="Alibaba PuHuiTi" pitchFamily="18" charset="-122"/>
                <a:ea typeface="Alibaba PuHuiTi" pitchFamily="18" charset="-122"/>
                <a:cs typeface="Alibaba PuHuiTi" pitchFamily="18" charset="-122"/>
              </a:rPr>
              <a:t>算法实现流程</a:t>
            </a:r>
            <a:endParaRPr kumimoji="1" lang="zh-CN" altLang="en-US" dirty="0">
              <a:solidFill>
                <a:schemeClr val="tx1">
                  <a:lumMod val="85000"/>
                  <a:lumOff val="15000"/>
                </a:schemeClr>
              </a:solidFill>
              <a:latin typeface="Alibaba PuHuiTi" pitchFamily="18" charset="-122"/>
              <a:ea typeface="Alibaba PuHuiTi" pitchFamily="18" charset="-122"/>
              <a:cs typeface="Alibaba PuHuiTi" pitchFamily="18" charset="-122"/>
            </a:endParaRPr>
          </a:p>
        </p:txBody>
      </p:sp>
      <p:sp>
        <p:nvSpPr>
          <p:cNvPr id="16" name="文本占位符 2"/>
          <p:cNvSpPr txBox="1"/>
          <p:nvPr/>
        </p:nvSpPr>
        <p:spPr>
          <a:xfrm>
            <a:off x="1389059" y="1985288"/>
            <a:ext cx="9413882" cy="1996886"/>
          </a:xfrm>
          <a:prstGeom prst="rect">
            <a:avLst/>
          </a:prstGeom>
        </p:spPr>
        <p:txBody>
          <a:bodyPr/>
          <a:lstStyle>
            <a:lvl1pPr marL="0" indent="0" algn="l" rtl="0" eaLnBrk="0" fontAlgn="base" hangingPunct="0">
              <a:lnSpc>
                <a:spcPct val="150000"/>
              </a:lnSpc>
              <a:spcBef>
                <a:spcPct val="20000"/>
              </a:spcBef>
              <a:spcAft>
                <a:spcPct val="0"/>
              </a:spcAft>
              <a:buFont typeface="Arial" panose="020B0604020202020204" pitchFamily="34" charset="0"/>
              <a:buNone/>
              <a:defRPr sz="1600" kern="12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a:lnSpc>
                <a:spcPct val="200000"/>
              </a:lnSpc>
              <a:defRPr/>
            </a:pPr>
            <a:r>
              <a:rPr lang="en-US" altLang="zh-CN" sz="1800" dirty="0">
                <a:solidFill>
                  <a:prstClr val="black">
                    <a:lumMod val="85000"/>
                    <a:lumOff val="15000"/>
                  </a:prstClr>
                </a:solidFill>
                <a:latin typeface="Alibaba PuHuiTi" pitchFamily="18" charset="-122"/>
                <a:ea typeface="Alibaba PuHuiTi" pitchFamily="18" charset="-122"/>
                <a:cs typeface="Alibaba PuHuiTi" pitchFamily="18" charset="-122"/>
              </a:rPr>
              <a:t>1</a:t>
            </a:r>
            <a:r>
              <a:rPr lang="zh-CN" altLang="en-US" sz="1800" dirty="0">
                <a:solidFill>
                  <a:prstClr val="black">
                    <a:lumMod val="85000"/>
                    <a:lumOff val="15000"/>
                  </a:prstClr>
                </a:solidFill>
                <a:latin typeface="Alibaba PuHuiTi" pitchFamily="18" charset="-122"/>
                <a:ea typeface="Alibaba PuHuiTi" pitchFamily="18" charset="-122"/>
                <a:cs typeface="Alibaba PuHuiTi" pitchFamily="18" charset="-122"/>
              </a:rPr>
              <a:t> 、事先确定常数</a:t>
            </a:r>
            <a:r>
              <a:rPr lang="en-GB" altLang="zh-CN" sz="1800" dirty="0">
                <a:solidFill>
                  <a:prstClr val="black">
                    <a:lumMod val="85000"/>
                    <a:lumOff val="15000"/>
                  </a:prstClr>
                </a:solidFill>
                <a:latin typeface="Alibaba PuHuiTi" pitchFamily="18" charset="-122"/>
                <a:ea typeface="Alibaba PuHuiTi" pitchFamily="18" charset="-122"/>
                <a:cs typeface="Alibaba PuHuiTi" pitchFamily="18" charset="-122"/>
              </a:rPr>
              <a:t>K </a:t>
            </a:r>
            <a:r>
              <a:rPr lang="zh-CN" altLang="en-GB" sz="1800" dirty="0">
                <a:solidFill>
                  <a:prstClr val="black">
                    <a:lumMod val="85000"/>
                    <a:lumOff val="15000"/>
                  </a:prstClr>
                </a:solidFill>
                <a:latin typeface="Alibaba PuHuiTi" pitchFamily="18" charset="-122"/>
                <a:ea typeface="Alibaba PuHuiTi" pitchFamily="18" charset="-122"/>
                <a:cs typeface="Alibaba PuHuiTi" pitchFamily="18" charset="-122"/>
              </a:rPr>
              <a:t>，</a:t>
            </a:r>
            <a:r>
              <a:rPr lang="zh-CN" altLang="en-US" sz="1800" dirty="0">
                <a:solidFill>
                  <a:prstClr val="black">
                    <a:lumMod val="85000"/>
                    <a:lumOff val="15000"/>
                  </a:prstClr>
                </a:solidFill>
                <a:latin typeface="Alibaba PuHuiTi" pitchFamily="18" charset="-122"/>
                <a:ea typeface="Alibaba PuHuiTi" pitchFamily="18" charset="-122"/>
                <a:cs typeface="Alibaba PuHuiTi" pitchFamily="18" charset="-122"/>
              </a:rPr>
              <a:t>常数</a:t>
            </a:r>
            <a:r>
              <a:rPr lang="en-GB" altLang="zh-CN" sz="1800" dirty="0">
                <a:solidFill>
                  <a:prstClr val="black">
                    <a:lumMod val="85000"/>
                    <a:lumOff val="15000"/>
                  </a:prstClr>
                </a:solidFill>
                <a:latin typeface="Alibaba PuHuiTi" pitchFamily="18" charset="-122"/>
                <a:ea typeface="Alibaba PuHuiTi" pitchFamily="18" charset="-122"/>
                <a:cs typeface="Alibaba PuHuiTi" pitchFamily="18" charset="-122"/>
              </a:rPr>
              <a:t>K</a:t>
            </a:r>
            <a:r>
              <a:rPr lang="zh-CN" altLang="en-US" sz="1800" dirty="0">
                <a:solidFill>
                  <a:prstClr val="black">
                    <a:lumMod val="85000"/>
                    <a:lumOff val="15000"/>
                  </a:prstClr>
                </a:solidFill>
                <a:latin typeface="Alibaba PuHuiTi" pitchFamily="18" charset="-122"/>
                <a:ea typeface="Alibaba PuHuiTi" pitchFamily="18" charset="-122"/>
                <a:cs typeface="Alibaba PuHuiTi" pitchFamily="18" charset="-122"/>
              </a:rPr>
              <a:t>意味着最终的聚类类别数</a:t>
            </a:r>
            <a:endParaRPr lang="en-US" altLang="zh-CN" sz="1800" dirty="0">
              <a:solidFill>
                <a:prstClr val="black">
                  <a:lumMod val="85000"/>
                  <a:lumOff val="15000"/>
                </a:prstClr>
              </a:solidFill>
              <a:latin typeface="Alibaba PuHuiTi" pitchFamily="18" charset="-122"/>
              <a:ea typeface="Alibaba PuHuiTi" pitchFamily="18" charset="-122"/>
              <a:cs typeface="Alibaba PuHuiTi" pitchFamily="18" charset="-122"/>
            </a:endParaRPr>
          </a:p>
          <a:p>
            <a:pPr lvl="0">
              <a:lnSpc>
                <a:spcPct val="200000"/>
              </a:lnSpc>
              <a:defRPr/>
            </a:pPr>
            <a:r>
              <a:rPr lang="en-US" altLang="zh-CN" sz="1800" dirty="0">
                <a:solidFill>
                  <a:prstClr val="black">
                    <a:lumMod val="85000"/>
                    <a:lumOff val="15000"/>
                  </a:prstClr>
                </a:solidFill>
                <a:latin typeface="Alibaba PuHuiTi" pitchFamily="18" charset="-122"/>
                <a:ea typeface="Alibaba PuHuiTi" pitchFamily="18" charset="-122"/>
                <a:cs typeface="Alibaba PuHuiTi" pitchFamily="18" charset="-122"/>
              </a:rPr>
              <a:t>2</a:t>
            </a:r>
            <a:r>
              <a:rPr lang="zh-CN" altLang="en-US" sz="1800" dirty="0">
                <a:solidFill>
                  <a:prstClr val="black">
                    <a:lumMod val="85000"/>
                    <a:lumOff val="15000"/>
                  </a:prstClr>
                </a:solidFill>
                <a:latin typeface="Alibaba PuHuiTi" pitchFamily="18" charset="-122"/>
                <a:ea typeface="Alibaba PuHuiTi" pitchFamily="18" charset="-122"/>
                <a:cs typeface="Alibaba PuHuiTi" pitchFamily="18" charset="-122"/>
              </a:rPr>
              <a:t>、随机选择 </a:t>
            </a:r>
            <a:r>
              <a:rPr lang="en-GB" altLang="zh-CN" sz="1800" dirty="0">
                <a:solidFill>
                  <a:schemeClr val="accent2">
                    <a:lumMod val="75000"/>
                  </a:schemeClr>
                </a:solidFill>
                <a:latin typeface="Alibaba PuHuiTi" pitchFamily="18" charset="-122"/>
                <a:ea typeface="Alibaba PuHuiTi" pitchFamily="18" charset="-122"/>
                <a:cs typeface="Alibaba PuHuiTi" pitchFamily="18" charset="-122"/>
              </a:rPr>
              <a:t>K </a:t>
            </a:r>
            <a:r>
              <a:rPr lang="zh-CN" altLang="en-US" sz="1800" dirty="0">
                <a:solidFill>
                  <a:schemeClr val="accent2">
                    <a:lumMod val="75000"/>
                  </a:schemeClr>
                </a:solidFill>
                <a:latin typeface="Alibaba PuHuiTi" pitchFamily="18" charset="-122"/>
                <a:ea typeface="Alibaba PuHuiTi" pitchFamily="18" charset="-122"/>
                <a:cs typeface="Alibaba PuHuiTi" pitchFamily="18" charset="-122"/>
              </a:rPr>
              <a:t>个样本点</a:t>
            </a:r>
            <a:r>
              <a:rPr lang="zh-CN" altLang="en-US" sz="1800" dirty="0">
                <a:solidFill>
                  <a:prstClr val="black">
                    <a:lumMod val="85000"/>
                    <a:lumOff val="15000"/>
                  </a:prstClr>
                </a:solidFill>
                <a:latin typeface="Alibaba PuHuiTi" pitchFamily="18" charset="-122"/>
                <a:ea typeface="Alibaba PuHuiTi" pitchFamily="18" charset="-122"/>
                <a:cs typeface="Alibaba PuHuiTi" pitchFamily="18" charset="-122"/>
              </a:rPr>
              <a:t>作为初始聚类中心</a:t>
            </a:r>
            <a:endParaRPr lang="zh-CN" altLang="en-US" sz="1800" dirty="0">
              <a:solidFill>
                <a:prstClr val="black">
                  <a:lumMod val="85000"/>
                  <a:lumOff val="15000"/>
                </a:prstClr>
              </a:solidFill>
              <a:latin typeface="Alibaba PuHuiTi" pitchFamily="18" charset="-122"/>
              <a:ea typeface="Alibaba PuHuiTi" pitchFamily="18" charset="-122"/>
              <a:cs typeface="Alibaba PuHuiTi" pitchFamily="18" charset="-122"/>
            </a:endParaRPr>
          </a:p>
          <a:p>
            <a:pPr lvl="0">
              <a:lnSpc>
                <a:spcPct val="200000"/>
              </a:lnSpc>
              <a:defRPr/>
            </a:pPr>
            <a:r>
              <a:rPr lang="en-US" altLang="zh-CN" sz="1800" dirty="0">
                <a:solidFill>
                  <a:prstClr val="black">
                    <a:lumMod val="85000"/>
                    <a:lumOff val="15000"/>
                  </a:prstClr>
                </a:solidFill>
                <a:latin typeface="Alibaba PuHuiTi" pitchFamily="18" charset="-122"/>
                <a:ea typeface="Alibaba PuHuiTi" pitchFamily="18" charset="-122"/>
                <a:cs typeface="Alibaba PuHuiTi" pitchFamily="18" charset="-122"/>
              </a:rPr>
              <a:t>3</a:t>
            </a:r>
            <a:r>
              <a:rPr lang="zh-CN" altLang="en-US" sz="1800" dirty="0">
                <a:solidFill>
                  <a:prstClr val="black">
                    <a:lumMod val="85000"/>
                    <a:lumOff val="15000"/>
                  </a:prstClr>
                </a:solidFill>
                <a:latin typeface="Alibaba PuHuiTi" pitchFamily="18" charset="-122"/>
                <a:ea typeface="Alibaba PuHuiTi" pitchFamily="18" charset="-122"/>
                <a:cs typeface="Alibaba PuHuiTi" pitchFamily="18" charset="-122"/>
              </a:rPr>
              <a:t>、计算</a:t>
            </a:r>
            <a:r>
              <a:rPr lang="zh-CN" altLang="en-US" sz="1800" dirty="0">
                <a:solidFill>
                  <a:schemeClr val="accent2">
                    <a:lumMod val="75000"/>
                  </a:schemeClr>
                </a:solidFill>
                <a:latin typeface="Alibaba PuHuiTi" pitchFamily="18" charset="-122"/>
                <a:ea typeface="Alibaba PuHuiTi" pitchFamily="18" charset="-122"/>
                <a:cs typeface="Alibaba PuHuiTi" pitchFamily="18" charset="-122"/>
              </a:rPr>
              <a:t>每个样本</a:t>
            </a:r>
            <a:r>
              <a:rPr lang="zh-CN" altLang="en-US" sz="1800" dirty="0">
                <a:solidFill>
                  <a:prstClr val="black">
                    <a:lumMod val="85000"/>
                    <a:lumOff val="15000"/>
                  </a:prstClr>
                </a:solidFill>
                <a:latin typeface="Alibaba PuHuiTi" pitchFamily="18" charset="-122"/>
                <a:ea typeface="Alibaba PuHuiTi" pitchFamily="18" charset="-122"/>
                <a:cs typeface="Alibaba PuHuiTi" pitchFamily="18" charset="-122"/>
              </a:rPr>
              <a:t>到 </a:t>
            </a:r>
            <a:r>
              <a:rPr lang="en-GB" altLang="zh-CN" sz="1800" dirty="0">
                <a:solidFill>
                  <a:prstClr val="black">
                    <a:lumMod val="85000"/>
                    <a:lumOff val="15000"/>
                  </a:prstClr>
                </a:solidFill>
                <a:latin typeface="Alibaba PuHuiTi" pitchFamily="18" charset="-122"/>
                <a:ea typeface="Alibaba PuHuiTi" pitchFamily="18" charset="-122"/>
                <a:cs typeface="Alibaba PuHuiTi" pitchFamily="18" charset="-122"/>
              </a:rPr>
              <a:t>K </a:t>
            </a:r>
            <a:r>
              <a:rPr lang="zh-CN" altLang="en-US" sz="1800" dirty="0">
                <a:solidFill>
                  <a:prstClr val="black">
                    <a:lumMod val="85000"/>
                    <a:lumOff val="15000"/>
                  </a:prstClr>
                </a:solidFill>
                <a:latin typeface="Alibaba PuHuiTi" pitchFamily="18" charset="-122"/>
                <a:ea typeface="Alibaba PuHuiTi" pitchFamily="18" charset="-122"/>
                <a:cs typeface="Alibaba PuHuiTi" pitchFamily="18" charset="-122"/>
              </a:rPr>
              <a:t>个中心的距离，选择最近的聚类中心点作为标记类别</a:t>
            </a:r>
            <a:endParaRPr lang="zh-CN" altLang="en-US" sz="1800" dirty="0">
              <a:solidFill>
                <a:prstClr val="black">
                  <a:lumMod val="85000"/>
                  <a:lumOff val="15000"/>
                </a:prstClr>
              </a:solidFill>
              <a:latin typeface="Alibaba PuHuiTi" pitchFamily="18" charset="-122"/>
              <a:ea typeface="Alibaba PuHuiTi" pitchFamily="18" charset="-122"/>
              <a:cs typeface="Alibaba PuHuiTi" pitchFamily="18" charset="-122"/>
            </a:endParaRPr>
          </a:p>
          <a:p>
            <a:pPr lvl="0">
              <a:lnSpc>
                <a:spcPct val="200000"/>
              </a:lnSpc>
              <a:defRPr/>
            </a:pPr>
            <a:r>
              <a:rPr lang="en-US" altLang="zh-CN" sz="1800" dirty="0">
                <a:solidFill>
                  <a:prstClr val="black">
                    <a:lumMod val="85000"/>
                    <a:lumOff val="15000"/>
                  </a:prstClr>
                </a:solidFill>
                <a:latin typeface="Alibaba PuHuiTi" pitchFamily="18" charset="-122"/>
                <a:ea typeface="Alibaba PuHuiTi" pitchFamily="18" charset="-122"/>
                <a:cs typeface="Alibaba PuHuiTi" pitchFamily="18" charset="-122"/>
              </a:rPr>
              <a:t>4</a:t>
            </a:r>
            <a:r>
              <a:rPr lang="zh-CN" altLang="en-US" sz="1800" dirty="0">
                <a:solidFill>
                  <a:prstClr val="black">
                    <a:lumMod val="85000"/>
                    <a:lumOff val="15000"/>
                  </a:prstClr>
                </a:solidFill>
                <a:latin typeface="Alibaba PuHuiTi" pitchFamily="18" charset="-122"/>
                <a:ea typeface="Alibaba PuHuiTi" pitchFamily="18" charset="-122"/>
                <a:cs typeface="Alibaba PuHuiTi" pitchFamily="18" charset="-122"/>
              </a:rPr>
              <a:t>、根据每个类别中的样本点，重新计算出</a:t>
            </a:r>
            <a:r>
              <a:rPr lang="zh-CN" altLang="en-US" sz="1800" dirty="0">
                <a:solidFill>
                  <a:schemeClr val="accent2">
                    <a:lumMod val="75000"/>
                  </a:schemeClr>
                </a:solidFill>
                <a:latin typeface="Alibaba PuHuiTi" pitchFamily="18" charset="-122"/>
                <a:ea typeface="Alibaba PuHuiTi" pitchFamily="18" charset="-122"/>
                <a:cs typeface="Alibaba PuHuiTi" pitchFamily="18" charset="-122"/>
              </a:rPr>
              <a:t>新的聚类中心点</a:t>
            </a:r>
            <a:r>
              <a:rPr lang="zh-CN" altLang="en-US" sz="1800" dirty="0">
                <a:solidFill>
                  <a:prstClr val="black">
                    <a:lumMod val="85000"/>
                    <a:lumOff val="15000"/>
                  </a:prstClr>
                </a:solidFill>
                <a:latin typeface="Alibaba PuHuiTi" pitchFamily="18" charset="-122"/>
                <a:ea typeface="Alibaba PuHuiTi" pitchFamily="18" charset="-122"/>
                <a:cs typeface="Alibaba PuHuiTi" pitchFamily="18" charset="-122"/>
              </a:rPr>
              <a:t>（平均值），如果计算得出的</a:t>
            </a:r>
            <a:r>
              <a:rPr lang="zh-CN" altLang="en-US" sz="1800" dirty="0">
                <a:solidFill>
                  <a:schemeClr val="accent2">
                    <a:lumMod val="75000"/>
                  </a:schemeClr>
                </a:solidFill>
                <a:latin typeface="Alibaba PuHuiTi" pitchFamily="18" charset="-122"/>
                <a:ea typeface="Alibaba PuHuiTi" pitchFamily="18" charset="-122"/>
                <a:cs typeface="Alibaba PuHuiTi" pitchFamily="18" charset="-122"/>
              </a:rPr>
              <a:t>新中心点</a:t>
            </a:r>
            <a:r>
              <a:rPr lang="zh-CN" altLang="en-US" sz="1800" dirty="0">
                <a:solidFill>
                  <a:prstClr val="black">
                    <a:lumMod val="85000"/>
                    <a:lumOff val="15000"/>
                  </a:prstClr>
                </a:solidFill>
                <a:latin typeface="Alibaba PuHuiTi" pitchFamily="18" charset="-122"/>
                <a:ea typeface="Alibaba PuHuiTi" pitchFamily="18" charset="-122"/>
                <a:cs typeface="Alibaba PuHuiTi" pitchFamily="18" charset="-122"/>
              </a:rPr>
              <a:t>与</a:t>
            </a:r>
            <a:r>
              <a:rPr lang="zh-CN" altLang="en-US" sz="1800" dirty="0">
                <a:solidFill>
                  <a:schemeClr val="accent2">
                    <a:lumMod val="75000"/>
                  </a:schemeClr>
                </a:solidFill>
                <a:latin typeface="Alibaba PuHuiTi" pitchFamily="18" charset="-122"/>
                <a:ea typeface="Alibaba PuHuiTi" pitchFamily="18" charset="-122"/>
                <a:cs typeface="Alibaba PuHuiTi" pitchFamily="18" charset="-122"/>
              </a:rPr>
              <a:t>原中心点</a:t>
            </a:r>
            <a:r>
              <a:rPr lang="zh-CN" altLang="en-US" sz="1800" dirty="0">
                <a:solidFill>
                  <a:prstClr val="black">
                    <a:lumMod val="85000"/>
                    <a:lumOff val="15000"/>
                  </a:prstClr>
                </a:solidFill>
                <a:latin typeface="Alibaba PuHuiTi" pitchFamily="18" charset="-122"/>
                <a:ea typeface="Alibaba PuHuiTi" pitchFamily="18" charset="-122"/>
                <a:cs typeface="Alibaba PuHuiTi" pitchFamily="18" charset="-122"/>
              </a:rPr>
              <a:t>一样则停止聚类，否则重新进行</a:t>
            </a:r>
            <a:r>
              <a:rPr lang="zh-CN" altLang="en-US" sz="1800" dirty="0">
                <a:solidFill>
                  <a:schemeClr val="accent2">
                    <a:lumMod val="75000"/>
                  </a:schemeClr>
                </a:solidFill>
                <a:latin typeface="Alibaba PuHuiTi" pitchFamily="18" charset="-122"/>
                <a:ea typeface="Alibaba PuHuiTi" pitchFamily="18" charset="-122"/>
                <a:cs typeface="Alibaba PuHuiTi" pitchFamily="18" charset="-122"/>
              </a:rPr>
              <a:t>第 </a:t>
            </a:r>
            <a:r>
              <a:rPr lang="en-US" altLang="zh-CN" sz="1800" dirty="0">
                <a:solidFill>
                  <a:schemeClr val="accent2">
                    <a:lumMod val="75000"/>
                  </a:schemeClr>
                </a:solidFill>
                <a:latin typeface="Alibaba PuHuiTi" pitchFamily="18" charset="-122"/>
                <a:ea typeface="Alibaba PuHuiTi" pitchFamily="18" charset="-122"/>
                <a:cs typeface="Alibaba PuHuiTi" pitchFamily="18" charset="-122"/>
              </a:rPr>
              <a:t>3 </a:t>
            </a:r>
            <a:r>
              <a:rPr lang="zh-CN" altLang="en-US" sz="1800" dirty="0">
                <a:solidFill>
                  <a:schemeClr val="accent2">
                    <a:lumMod val="75000"/>
                  </a:schemeClr>
                </a:solidFill>
                <a:latin typeface="Alibaba PuHuiTi" pitchFamily="18" charset="-122"/>
                <a:ea typeface="Alibaba PuHuiTi" pitchFamily="18" charset="-122"/>
                <a:cs typeface="Alibaba PuHuiTi" pitchFamily="18" charset="-122"/>
              </a:rPr>
              <a:t>步过程</a:t>
            </a:r>
            <a:r>
              <a:rPr lang="zh-CN" altLang="en-US" sz="1800" dirty="0">
                <a:solidFill>
                  <a:prstClr val="black">
                    <a:lumMod val="85000"/>
                    <a:lumOff val="15000"/>
                  </a:prstClr>
                </a:solidFill>
                <a:latin typeface="Alibaba PuHuiTi" pitchFamily="18" charset="-122"/>
                <a:ea typeface="Alibaba PuHuiTi" pitchFamily="18" charset="-122"/>
                <a:cs typeface="Alibaba PuHuiTi" pitchFamily="18" charset="-122"/>
              </a:rPr>
              <a:t>，直到聚类中心不再变化</a:t>
            </a:r>
            <a:endParaRPr lang="zh-CN" altLang="en-US" sz="1800" dirty="0">
              <a:solidFill>
                <a:prstClr val="black">
                  <a:lumMod val="85000"/>
                  <a:lumOff val="15000"/>
                </a:prstClr>
              </a:solidFill>
              <a:latin typeface="Alibaba PuHuiTi" pitchFamily="18" charset="-122"/>
              <a:ea typeface="Alibaba PuHuiTi" pitchFamily="18" charset="-122"/>
              <a:cs typeface="Alibaba PuHuiTi" pitchFamily="18" charset="-122"/>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550115" y="1090766"/>
            <a:ext cx="6420620" cy="4497463"/>
          </a:xfrm>
        </p:spPr>
        <p:txBody>
          <a:bodyPr anchor="t"/>
          <a:lstStyle/>
          <a:p>
            <a:r>
              <a:rPr kumimoji="1" lang="zh-CN" altLang="en-US" dirty="0">
                <a:solidFill>
                  <a:schemeClr val="accent2">
                    <a:lumMod val="75000"/>
                  </a:schemeClr>
                </a:solidFill>
                <a:latin typeface="Alibaba PuHuiTi" pitchFamily="18" charset="-122"/>
                <a:ea typeface="Alibaba PuHuiTi" pitchFamily="18" charset="-122"/>
                <a:cs typeface="Alibaba PuHuiTi" pitchFamily="18" charset="-122"/>
              </a:rPr>
              <a:t>聚类算法简介</a:t>
            </a:r>
            <a:endParaRPr kumimoji="1" lang="en-US" altLang="zh-CN" dirty="0">
              <a:solidFill>
                <a:schemeClr val="accent2">
                  <a:lumMod val="75000"/>
                </a:schemeClr>
              </a:solidFill>
              <a:latin typeface="Alibaba PuHuiTi" pitchFamily="18" charset="-122"/>
              <a:ea typeface="Alibaba PuHuiTi" pitchFamily="18" charset="-122"/>
              <a:cs typeface="Alibaba PuHuiTi" pitchFamily="18" charset="-122"/>
            </a:endParaRPr>
          </a:p>
          <a:p>
            <a:r>
              <a:rPr lang="zh-CN" altLang="en-US" dirty="0">
                <a:solidFill>
                  <a:schemeClr val="tx1">
                    <a:lumMod val="85000"/>
                    <a:lumOff val="15000"/>
                  </a:schemeClr>
                </a:solidFill>
                <a:latin typeface="Alibaba PuHuiTi" pitchFamily="18" charset="-122"/>
                <a:ea typeface="Alibaba PuHuiTi" pitchFamily="18" charset="-122"/>
                <a:cs typeface="Alibaba PuHuiTi" pitchFamily="18" charset="-122"/>
              </a:rPr>
              <a:t>聚类算法</a:t>
            </a:r>
            <a:r>
              <a:rPr lang="en-US" altLang="zh-CN" dirty="0">
                <a:solidFill>
                  <a:schemeClr val="tx1">
                    <a:lumMod val="85000"/>
                    <a:lumOff val="15000"/>
                  </a:schemeClr>
                </a:solidFill>
                <a:latin typeface="Alibaba PuHuiTi" pitchFamily="18" charset="-122"/>
                <a:ea typeface="Alibaba PuHuiTi" pitchFamily="18" charset="-122"/>
                <a:cs typeface="Alibaba PuHuiTi" pitchFamily="18" charset="-122"/>
              </a:rPr>
              <a:t>API</a:t>
            </a:r>
            <a:r>
              <a:rPr lang="zh-CN" altLang="en-US" dirty="0">
                <a:solidFill>
                  <a:schemeClr val="tx1">
                    <a:lumMod val="85000"/>
                    <a:lumOff val="15000"/>
                  </a:schemeClr>
                </a:solidFill>
                <a:latin typeface="Alibaba PuHuiTi" pitchFamily="18" charset="-122"/>
                <a:ea typeface="Alibaba PuHuiTi" pitchFamily="18" charset="-122"/>
                <a:cs typeface="Alibaba PuHuiTi" pitchFamily="18" charset="-122"/>
              </a:rPr>
              <a:t>的使用</a:t>
            </a:r>
            <a:endParaRPr kumimoji="1" lang="en-US" altLang="zh-CN" sz="1600" b="0" dirty="0">
              <a:solidFill>
                <a:schemeClr val="tx1">
                  <a:lumMod val="85000"/>
                  <a:lumOff val="15000"/>
                </a:schemeClr>
              </a:solidFill>
              <a:latin typeface="Alibaba PuHuiTi" pitchFamily="18" charset="-122"/>
              <a:ea typeface="Alibaba PuHuiTi" pitchFamily="18" charset="-122"/>
              <a:cs typeface="Alibaba PuHuiTi" pitchFamily="18" charset="-122"/>
            </a:endParaRPr>
          </a:p>
          <a:p>
            <a:r>
              <a:rPr kumimoji="1" lang="en-US" altLang="zh-CN" dirty="0" err="1">
                <a:solidFill>
                  <a:schemeClr val="tx1">
                    <a:lumMod val="85000"/>
                    <a:lumOff val="15000"/>
                  </a:schemeClr>
                </a:solidFill>
                <a:latin typeface="Alibaba PuHuiTi" pitchFamily="18" charset="-122"/>
                <a:ea typeface="Alibaba PuHuiTi" pitchFamily="18" charset="-122"/>
                <a:cs typeface="Alibaba PuHuiTi" pitchFamily="18" charset="-122"/>
              </a:rPr>
              <a:t>Kmeans</a:t>
            </a:r>
            <a:r>
              <a:rPr kumimoji="1" lang="zh-CN" altLang="en-US" dirty="0">
                <a:solidFill>
                  <a:schemeClr val="tx1">
                    <a:lumMod val="85000"/>
                    <a:lumOff val="15000"/>
                  </a:schemeClr>
                </a:solidFill>
                <a:latin typeface="Alibaba PuHuiTi" pitchFamily="18" charset="-122"/>
                <a:ea typeface="Alibaba PuHuiTi" pitchFamily="18" charset="-122"/>
                <a:cs typeface="Alibaba PuHuiTi" pitchFamily="18" charset="-122"/>
              </a:rPr>
              <a:t>实现流程</a:t>
            </a:r>
            <a:endParaRPr kumimoji="1" lang="zh-CN" altLang="en-US" sz="1600" b="0" dirty="0">
              <a:solidFill>
                <a:schemeClr val="tx1">
                  <a:lumMod val="85000"/>
                  <a:lumOff val="15000"/>
                </a:schemeClr>
              </a:solidFill>
              <a:latin typeface="Alibaba PuHuiTi" pitchFamily="18" charset="-122"/>
              <a:ea typeface="Alibaba PuHuiTi" pitchFamily="18" charset="-122"/>
              <a:cs typeface="Alibaba PuHuiTi" pitchFamily="18" charset="-122"/>
            </a:endParaRPr>
          </a:p>
          <a:p>
            <a:r>
              <a:rPr kumimoji="1" lang="zh-CN" altLang="en-US" dirty="0">
                <a:solidFill>
                  <a:schemeClr val="tx1">
                    <a:lumMod val="85000"/>
                    <a:lumOff val="15000"/>
                  </a:schemeClr>
                </a:solidFill>
                <a:latin typeface="Alibaba PuHuiTi" pitchFamily="18" charset="-122"/>
                <a:ea typeface="Alibaba PuHuiTi" pitchFamily="18" charset="-122"/>
                <a:cs typeface="Alibaba PuHuiTi" pitchFamily="18" charset="-122"/>
              </a:rPr>
              <a:t>模型评估方法</a:t>
            </a:r>
            <a:endParaRPr kumimoji="1" lang="en-US" altLang="zh-CN" dirty="0">
              <a:solidFill>
                <a:schemeClr val="tx1">
                  <a:lumMod val="85000"/>
                  <a:lumOff val="15000"/>
                </a:schemeClr>
              </a:solidFill>
              <a:latin typeface="Alibaba PuHuiTi" pitchFamily="18" charset="-122"/>
              <a:ea typeface="Alibaba PuHuiTi" pitchFamily="18" charset="-122"/>
              <a:cs typeface="Alibaba PuHuiTi" pitchFamily="18" charset="-122"/>
            </a:endParaRPr>
          </a:p>
          <a:p>
            <a:r>
              <a:rPr kumimoji="1" lang="zh-CN" altLang="en-US" dirty="0">
                <a:solidFill>
                  <a:schemeClr val="tx1">
                    <a:lumMod val="85000"/>
                    <a:lumOff val="15000"/>
                  </a:schemeClr>
                </a:solidFill>
                <a:latin typeface="Alibaba PuHuiTi" pitchFamily="18" charset="-122"/>
                <a:ea typeface="Alibaba PuHuiTi" pitchFamily="18" charset="-122"/>
                <a:cs typeface="Alibaba PuHuiTi" pitchFamily="18" charset="-122"/>
              </a:rPr>
              <a:t>案例顾客数据聚类分析法</a:t>
            </a:r>
            <a:endParaRPr kumimoji="1" lang="en-US" altLang="zh-CN" sz="1600" b="0" dirty="0">
              <a:solidFill>
                <a:schemeClr val="tx1">
                  <a:lumMod val="85000"/>
                  <a:lumOff val="15000"/>
                </a:schemeClr>
              </a:solidFill>
              <a:latin typeface="Alibaba PuHuiTi" pitchFamily="18" charset="-122"/>
              <a:ea typeface="Alibaba PuHuiTi" pitchFamily="18" charset="-122"/>
              <a:cs typeface="Alibaba PuHuiTi" pitchFamily="18" charset="-122"/>
            </a:endParaRPr>
          </a:p>
          <a:p>
            <a:pPr lvl="1"/>
            <a:endParaRPr kumimoji="1" lang="en-US" altLang="zh-CN" sz="1600" b="0" dirty="0">
              <a:solidFill>
                <a:schemeClr val="accent2">
                  <a:lumMod val="75000"/>
                </a:schemeClr>
              </a:solidFill>
              <a:latin typeface="Alibaba PuHuiTi" pitchFamily="18" charset="-122"/>
              <a:ea typeface="Alibaba PuHuiTi" pitchFamily="18" charset="-122"/>
              <a:cs typeface="Alibaba PuHuiTi" pitchFamily="18" charset="-122"/>
            </a:endParaRPr>
          </a:p>
          <a:p>
            <a:pPr lvl="1"/>
            <a:endParaRPr lang="en-US" altLang="zh-CN" sz="1600" b="0" dirty="0">
              <a:solidFill>
                <a:schemeClr val="tx1">
                  <a:lumMod val="85000"/>
                  <a:lumOff val="15000"/>
                </a:schemeClr>
              </a:solidFill>
              <a:latin typeface="Alibaba PuHuiTi" pitchFamily="18" charset="-122"/>
              <a:ea typeface="Alibaba PuHuiTi" pitchFamily="18" charset="-122"/>
              <a:cs typeface="Alibaba PuHuiTi" pitchFamily="18" charset="-122"/>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619598" y="1137690"/>
            <a:ext cx="6459803" cy="517190"/>
          </a:xfrm>
        </p:spPr>
        <p:txBody>
          <a:bodyPr/>
          <a:lstStyle/>
          <a:p>
            <a:r>
              <a:rPr kumimoji="1" lang="zh-CN" altLang="en-US" dirty="0">
                <a:solidFill>
                  <a:schemeClr val="tx1">
                    <a:lumMod val="85000"/>
                    <a:lumOff val="15000"/>
                  </a:schemeClr>
                </a:solidFill>
                <a:latin typeface="Alibaba PuHuiTi" pitchFamily="18" charset="-122"/>
                <a:ea typeface="Alibaba PuHuiTi" pitchFamily="18" charset="-122"/>
                <a:cs typeface="Alibaba PuHuiTi" pitchFamily="18" charset="-122"/>
              </a:rPr>
              <a:t> </a:t>
            </a:r>
            <a:r>
              <a:rPr kumimoji="1" lang="en-US" altLang="zh-CN" dirty="0" err="1">
                <a:solidFill>
                  <a:schemeClr val="tx1">
                    <a:lumMod val="85000"/>
                    <a:lumOff val="15000"/>
                  </a:schemeClr>
                </a:solidFill>
                <a:latin typeface="Alibaba PuHuiTi" pitchFamily="18" charset="-122"/>
                <a:ea typeface="Alibaba PuHuiTi" pitchFamily="18" charset="-122"/>
                <a:cs typeface="Alibaba PuHuiTi" pitchFamily="18" charset="-122"/>
              </a:rPr>
              <a:t>KMeans</a:t>
            </a:r>
            <a:r>
              <a:rPr kumimoji="1" lang="zh-CN" altLang="en-US" dirty="0">
                <a:solidFill>
                  <a:schemeClr val="tx1">
                    <a:lumMod val="85000"/>
                    <a:lumOff val="15000"/>
                  </a:schemeClr>
                </a:solidFill>
                <a:latin typeface="Alibaba PuHuiTi" pitchFamily="18" charset="-122"/>
                <a:ea typeface="Alibaba PuHuiTi" pitchFamily="18" charset="-122"/>
                <a:cs typeface="Alibaba PuHuiTi" pitchFamily="18" charset="-122"/>
              </a:rPr>
              <a:t>算法实现流程</a:t>
            </a:r>
            <a:endParaRPr kumimoji="1" lang="zh-CN" altLang="en-US" dirty="0">
              <a:solidFill>
                <a:schemeClr val="tx1">
                  <a:lumMod val="85000"/>
                  <a:lumOff val="15000"/>
                </a:schemeClr>
              </a:solidFill>
              <a:latin typeface="Alibaba PuHuiTi" pitchFamily="18" charset="-122"/>
              <a:ea typeface="Alibaba PuHuiTi" pitchFamily="18" charset="-122"/>
              <a:cs typeface="Alibaba PuHuiTi" pitchFamily="18" charset="-122"/>
            </a:endParaRPr>
          </a:p>
        </p:txBody>
      </p:sp>
      <p:pic>
        <p:nvPicPr>
          <p:cNvPr id="6" name="图片 5"/>
          <p:cNvPicPr>
            <a:picLocks noChangeAspect="1"/>
          </p:cNvPicPr>
          <p:nvPr/>
        </p:nvPicPr>
        <p:blipFill>
          <a:blip r:embed="rId1"/>
          <a:stretch>
            <a:fillRect/>
          </a:stretch>
        </p:blipFill>
        <p:spPr>
          <a:xfrm>
            <a:off x="3849500" y="2859220"/>
            <a:ext cx="5724140" cy="1971914"/>
          </a:xfrm>
          <a:prstGeom prst="rect">
            <a:avLst/>
          </a:prstGeom>
        </p:spPr>
      </p:pic>
      <p:pic>
        <p:nvPicPr>
          <p:cNvPr id="7" name="图片 6"/>
          <p:cNvPicPr>
            <a:picLocks noChangeAspect="1"/>
          </p:cNvPicPr>
          <p:nvPr/>
        </p:nvPicPr>
        <p:blipFill>
          <a:blip r:embed="rId2"/>
          <a:stretch>
            <a:fillRect/>
          </a:stretch>
        </p:blipFill>
        <p:spPr>
          <a:xfrm>
            <a:off x="3849500" y="4873652"/>
            <a:ext cx="5724140" cy="1929395"/>
          </a:xfrm>
          <a:prstGeom prst="rect">
            <a:avLst/>
          </a:prstGeom>
        </p:spPr>
      </p:pic>
      <p:pic>
        <p:nvPicPr>
          <p:cNvPr id="9" name="图片 8"/>
          <p:cNvPicPr>
            <a:picLocks noChangeAspect="1"/>
          </p:cNvPicPr>
          <p:nvPr/>
        </p:nvPicPr>
        <p:blipFill>
          <a:blip r:embed="rId3"/>
          <a:stretch>
            <a:fillRect/>
          </a:stretch>
        </p:blipFill>
        <p:spPr>
          <a:xfrm>
            <a:off x="3849500" y="928454"/>
            <a:ext cx="5724140" cy="188687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710879" y="839979"/>
            <a:ext cx="6459803" cy="517190"/>
          </a:xfrm>
        </p:spPr>
        <p:txBody>
          <a:bodyPr/>
          <a:lstStyle/>
          <a:p>
            <a:r>
              <a:rPr kumimoji="1" lang="zh-CN" altLang="en-US" dirty="0">
                <a:solidFill>
                  <a:schemeClr val="tx1">
                    <a:lumMod val="85000"/>
                    <a:lumOff val="15000"/>
                  </a:schemeClr>
                </a:solidFill>
                <a:latin typeface="Alibaba PuHuiTi" pitchFamily="18" charset="-122"/>
                <a:ea typeface="Alibaba PuHuiTi" pitchFamily="18" charset="-122"/>
                <a:cs typeface="Alibaba PuHuiTi" pitchFamily="18" charset="-122"/>
              </a:rPr>
              <a:t> </a:t>
            </a:r>
            <a:r>
              <a:rPr kumimoji="1" lang="en-US" altLang="zh-CN" dirty="0" err="1">
                <a:solidFill>
                  <a:schemeClr val="tx1">
                    <a:lumMod val="85000"/>
                    <a:lumOff val="15000"/>
                  </a:schemeClr>
                </a:solidFill>
                <a:latin typeface="Alibaba PuHuiTi" pitchFamily="18" charset="-122"/>
                <a:ea typeface="Alibaba PuHuiTi" pitchFamily="18" charset="-122"/>
                <a:cs typeface="Alibaba PuHuiTi" pitchFamily="18" charset="-122"/>
              </a:rPr>
              <a:t>KMeans</a:t>
            </a:r>
            <a:r>
              <a:rPr kumimoji="1" lang="zh-CN" altLang="en-US" dirty="0">
                <a:solidFill>
                  <a:schemeClr val="tx1">
                    <a:lumMod val="85000"/>
                    <a:lumOff val="15000"/>
                  </a:schemeClr>
                </a:solidFill>
                <a:latin typeface="Alibaba PuHuiTi" pitchFamily="18" charset="-122"/>
                <a:ea typeface="Alibaba PuHuiTi" pitchFamily="18" charset="-122"/>
                <a:cs typeface="Alibaba PuHuiTi" pitchFamily="18" charset="-122"/>
              </a:rPr>
              <a:t>算法实现流程</a:t>
            </a:r>
            <a:endParaRPr kumimoji="1" lang="zh-CN" altLang="en-US" dirty="0">
              <a:solidFill>
                <a:schemeClr val="tx1">
                  <a:lumMod val="85000"/>
                  <a:lumOff val="15000"/>
                </a:schemeClr>
              </a:solidFill>
              <a:latin typeface="Alibaba PuHuiTi" pitchFamily="18" charset="-122"/>
              <a:ea typeface="Alibaba PuHuiTi" pitchFamily="18" charset="-122"/>
              <a:cs typeface="Alibaba PuHuiTi" pitchFamily="18" charset="-122"/>
            </a:endParaRPr>
          </a:p>
        </p:txBody>
      </p:sp>
      <p:pic>
        <p:nvPicPr>
          <p:cNvPr id="5" name="图片 4"/>
          <p:cNvPicPr>
            <a:picLocks noChangeAspect="1"/>
          </p:cNvPicPr>
          <p:nvPr/>
        </p:nvPicPr>
        <p:blipFill>
          <a:blip r:embed="rId1"/>
          <a:stretch>
            <a:fillRect/>
          </a:stretch>
        </p:blipFill>
        <p:spPr>
          <a:xfrm>
            <a:off x="3666755" y="1175577"/>
            <a:ext cx="6104616" cy="5485106"/>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710879" y="839979"/>
            <a:ext cx="6459803" cy="517190"/>
          </a:xfrm>
        </p:spPr>
        <p:txBody>
          <a:bodyPr/>
          <a:lstStyle/>
          <a:p>
            <a:r>
              <a:rPr kumimoji="1" lang="zh-CN" altLang="en-US" dirty="0">
                <a:solidFill>
                  <a:schemeClr val="tx1">
                    <a:lumMod val="85000"/>
                    <a:lumOff val="15000"/>
                  </a:schemeClr>
                </a:solidFill>
                <a:latin typeface="Alibaba PuHuiTi" pitchFamily="18" charset="-122"/>
                <a:ea typeface="Alibaba PuHuiTi" pitchFamily="18" charset="-122"/>
                <a:cs typeface="Alibaba PuHuiTi" pitchFamily="18" charset="-122"/>
              </a:rPr>
              <a:t> </a:t>
            </a:r>
            <a:r>
              <a:rPr kumimoji="1" lang="en-US" altLang="zh-CN" dirty="0" err="1">
                <a:solidFill>
                  <a:schemeClr val="tx1">
                    <a:lumMod val="85000"/>
                    <a:lumOff val="15000"/>
                  </a:schemeClr>
                </a:solidFill>
                <a:latin typeface="Alibaba PuHuiTi" pitchFamily="18" charset="-122"/>
                <a:ea typeface="Alibaba PuHuiTi" pitchFamily="18" charset="-122"/>
                <a:cs typeface="Alibaba PuHuiTi" pitchFamily="18" charset="-122"/>
              </a:rPr>
              <a:t>KMeans</a:t>
            </a:r>
            <a:r>
              <a:rPr kumimoji="1" lang="zh-CN" altLang="en-US" dirty="0">
                <a:solidFill>
                  <a:schemeClr val="tx1">
                    <a:lumMod val="85000"/>
                    <a:lumOff val="15000"/>
                  </a:schemeClr>
                </a:solidFill>
                <a:latin typeface="Alibaba PuHuiTi" pitchFamily="18" charset="-122"/>
                <a:ea typeface="Alibaba PuHuiTi" pitchFamily="18" charset="-122"/>
                <a:cs typeface="Alibaba PuHuiTi" pitchFamily="18" charset="-122"/>
              </a:rPr>
              <a:t>算法实现流程 </a:t>
            </a:r>
            <a:r>
              <a:rPr kumimoji="1" lang="en-US" altLang="zh-CN" dirty="0">
                <a:solidFill>
                  <a:schemeClr val="tx1">
                    <a:lumMod val="85000"/>
                    <a:lumOff val="15000"/>
                  </a:schemeClr>
                </a:solidFill>
                <a:latin typeface="Alibaba PuHuiTi" pitchFamily="18" charset="-122"/>
                <a:ea typeface="Alibaba PuHuiTi" pitchFamily="18" charset="-122"/>
                <a:cs typeface="Alibaba PuHuiTi" pitchFamily="18" charset="-122"/>
              </a:rPr>
              <a:t>–</a:t>
            </a:r>
            <a:r>
              <a:rPr kumimoji="1" lang="zh-CN" altLang="en-US" dirty="0">
                <a:solidFill>
                  <a:schemeClr val="tx1">
                    <a:lumMod val="85000"/>
                    <a:lumOff val="15000"/>
                  </a:schemeClr>
                </a:solidFill>
                <a:latin typeface="Alibaba PuHuiTi" pitchFamily="18" charset="-122"/>
                <a:ea typeface="Alibaba PuHuiTi" pitchFamily="18" charset="-122"/>
                <a:cs typeface="Alibaba PuHuiTi" pitchFamily="18" charset="-122"/>
              </a:rPr>
              <a:t> 举例</a:t>
            </a:r>
            <a:endParaRPr kumimoji="1" lang="zh-CN" altLang="en-US" dirty="0">
              <a:solidFill>
                <a:schemeClr val="tx1">
                  <a:lumMod val="85000"/>
                  <a:lumOff val="15000"/>
                </a:schemeClr>
              </a:solidFill>
              <a:latin typeface="Alibaba PuHuiTi" pitchFamily="18" charset="-122"/>
              <a:ea typeface="Alibaba PuHuiTi" pitchFamily="18" charset="-122"/>
              <a:cs typeface="Alibaba PuHuiTi" pitchFamily="18" charset="-122"/>
            </a:endParaRPr>
          </a:p>
        </p:txBody>
      </p:sp>
      <p:sp>
        <p:nvSpPr>
          <p:cNvPr id="4" name="文本占位符 2"/>
          <p:cNvSpPr txBox="1"/>
          <p:nvPr/>
        </p:nvSpPr>
        <p:spPr>
          <a:xfrm>
            <a:off x="1041731" y="1374114"/>
            <a:ext cx="6912623" cy="816194"/>
          </a:xfrm>
          <a:prstGeom prst="rect">
            <a:avLst/>
          </a:prstGeom>
        </p:spPr>
        <p:txBody>
          <a:bodyPr/>
          <a:lstStyle>
            <a:lvl1pPr marL="0" indent="0" algn="l" rtl="0" eaLnBrk="0" fontAlgn="base" hangingPunct="0">
              <a:lnSpc>
                <a:spcPct val="150000"/>
              </a:lnSpc>
              <a:spcBef>
                <a:spcPct val="20000"/>
              </a:spcBef>
              <a:spcAft>
                <a:spcPct val="0"/>
              </a:spcAft>
              <a:buFont typeface="Arial" panose="020B0604020202020204" pitchFamily="34" charset="0"/>
              <a:buNone/>
              <a:defRPr sz="1600" kern="12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marR="0" lvl="0" algn="l" defTabSz="914400" rtl="0" eaLnBrk="0" fontAlgn="base" latinLnBrk="0" hangingPunct="0">
              <a:lnSpc>
                <a:spcPct val="150000"/>
              </a:lnSpc>
              <a:spcBef>
                <a:spcPct val="20000"/>
              </a:spcBef>
              <a:spcAft>
                <a:spcPct val="0"/>
              </a:spcAft>
              <a:buClrTx/>
              <a:buSzTx/>
              <a:defRPr/>
            </a:pPr>
            <a:r>
              <a:rPr lang="zh-CN" altLang="en-US" sz="1800" dirty="0">
                <a:solidFill>
                  <a:prstClr val="black">
                    <a:lumMod val="85000"/>
                    <a:lumOff val="15000"/>
                  </a:prstClr>
                </a:solidFill>
                <a:latin typeface="Alibaba PuHuiTi" pitchFamily="18" charset="-122"/>
                <a:ea typeface="Alibaba PuHuiTi" pitchFamily="18" charset="-122"/>
                <a:cs typeface="Alibaba PuHuiTi" pitchFamily="18" charset="-122"/>
              </a:rPr>
              <a:t>已知数据如下表所示，</a:t>
            </a:r>
            <a:r>
              <a:rPr lang="zh-CN" altLang="en-US" sz="1800" dirty="0">
                <a:solidFill>
                  <a:schemeClr val="accent2">
                    <a:lumMod val="75000"/>
                  </a:schemeClr>
                </a:solidFill>
                <a:latin typeface="Alibaba PuHuiTi" pitchFamily="18" charset="-122"/>
                <a:ea typeface="Alibaba PuHuiTi" pitchFamily="18" charset="-122"/>
                <a:cs typeface="Alibaba PuHuiTi" pitchFamily="18" charset="-122"/>
              </a:rPr>
              <a:t>按照</a:t>
            </a:r>
            <a:r>
              <a:rPr lang="en-US" altLang="zh-CN" sz="1800" dirty="0" err="1">
                <a:solidFill>
                  <a:schemeClr val="accent2">
                    <a:lumMod val="75000"/>
                  </a:schemeClr>
                </a:solidFill>
                <a:latin typeface="Alibaba PuHuiTi" pitchFamily="18" charset="-122"/>
                <a:ea typeface="Alibaba PuHuiTi" pitchFamily="18" charset="-122"/>
                <a:cs typeface="Alibaba PuHuiTi" pitchFamily="18" charset="-122"/>
              </a:rPr>
              <a:t>KMeans</a:t>
            </a:r>
            <a:r>
              <a:rPr lang="zh-CN" altLang="en-US" sz="1800" dirty="0">
                <a:solidFill>
                  <a:schemeClr val="accent2">
                    <a:lumMod val="75000"/>
                  </a:schemeClr>
                </a:solidFill>
                <a:latin typeface="Alibaba PuHuiTi" pitchFamily="18" charset="-122"/>
                <a:ea typeface="Alibaba PuHuiTi" pitchFamily="18" charset="-122"/>
                <a:cs typeface="Alibaba PuHuiTi" pitchFamily="18" charset="-122"/>
              </a:rPr>
              <a:t>算法实现流程</a:t>
            </a:r>
            <a:r>
              <a:rPr lang="zh-CN" altLang="en-US" sz="1800" dirty="0">
                <a:solidFill>
                  <a:prstClr val="black">
                    <a:lumMod val="85000"/>
                    <a:lumOff val="15000"/>
                  </a:prstClr>
                </a:solidFill>
                <a:latin typeface="Alibaba PuHuiTi" pitchFamily="18" charset="-122"/>
                <a:ea typeface="Alibaba PuHuiTi" pitchFamily="18" charset="-122"/>
                <a:cs typeface="Alibaba PuHuiTi" pitchFamily="18" charset="-122"/>
              </a:rPr>
              <a:t>进行聚类：</a:t>
            </a:r>
            <a:endParaRPr kumimoji="0" lang="zh-CN" altLang="en-GB" sz="1800" b="0" i="0" u="none" strike="noStrike" kern="1200" cap="none" spc="0" normalizeH="0" baseline="0" noProof="0" dirty="0">
              <a:ln>
                <a:noFill/>
              </a:ln>
              <a:solidFill>
                <a:schemeClr val="accent2">
                  <a:lumMod val="75000"/>
                </a:schemeClr>
              </a:solidFill>
              <a:effectLst/>
              <a:uLnTx/>
              <a:uFillTx/>
              <a:latin typeface="Alibaba PuHuiTi" pitchFamily="18" charset="-122"/>
              <a:ea typeface="Alibaba PuHuiTi" pitchFamily="18" charset="-122"/>
              <a:cs typeface="Alibaba PuHuiTi" pitchFamily="18" charset="-122"/>
            </a:endParaRPr>
          </a:p>
        </p:txBody>
      </p:sp>
      <p:pic>
        <p:nvPicPr>
          <p:cNvPr id="2" name="图片 1"/>
          <p:cNvPicPr>
            <a:picLocks noChangeAspect="1"/>
          </p:cNvPicPr>
          <p:nvPr/>
        </p:nvPicPr>
        <p:blipFill>
          <a:blip r:embed="rId1"/>
          <a:stretch>
            <a:fillRect/>
          </a:stretch>
        </p:blipFill>
        <p:spPr>
          <a:xfrm>
            <a:off x="1520986" y="2469213"/>
            <a:ext cx="6912623" cy="3505829"/>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710879" y="839979"/>
            <a:ext cx="6459803" cy="517190"/>
          </a:xfrm>
        </p:spPr>
        <p:txBody>
          <a:bodyPr/>
          <a:lstStyle/>
          <a:p>
            <a:r>
              <a:rPr kumimoji="1" lang="zh-CN" altLang="en-US" dirty="0">
                <a:solidFill>
                  <a:schemeClr val="tx1">
                    <a:lumMod val="85000"/>
                    <a:lumOff val="15000"/>
                  </a:schemeClr>
                </a:solidFill>
                <a:latin typeface="Alibaba PuHuiTi" pitchFamily="18" charset="-122"/>
                <a:ea typeface="Alibaba PuHuiTi" pitchFamily="18" charset="-122"/>
                <a:cs typeface="Alibaba PuHuiTi" pitchFamily="18" charset="-122"/>
              </a:rPr>
              <a:t> </a:t>
            </a:r>
            <a:r>
              <a:rPr kumimoji="1" lang="en-US" altLang="zh-CN" dirty="0" err="1">
                <a:solidFill>
                  <a:schemeClr val="tx1">
                    <a:lumMod val="85000"/>
                    <a:lumOff val="15000"/>
                  </a:schemeClr>
                </a:solidFill>
                <a:latin typeface="Alibaba PuHuiTi" pitchFamily="18" charset="-122"/>
                <a:ea typeface="Alibaba PuHuiTi" pitchFamily="18" charset="-122"/>
                <a:cs typeface="Alibaba PuHuiTi" pitchFamily="18" charset="-122"/>
              </a:rPr>
              <a:t>KMeans</a:t>
            </a:r>
            <a:r>
              <a:rPr kumimoji="1" lang="zh-CN" altLang="en-US" dirty="0">
                <a:solidFill>
                  <a:schemeClr val="tx1">
                    <a:lumMod val="85000"/>
                    <a:lumOff val="15000"/>
                  </a:schemeClr>
                </a:solidFill>
                <a:latin typeface="Alibaba PuHuiTi" pitchFamily="18" charset="-122"/>
                <a:ea typeface="Alibaba PuHuiTi" pitchFamily="18" charset="-122"/>
                <a:cs typeface="Alibaba PuHuiTi" pitchFamily="18" charset="-122"/>
              </a:rPr>
              <a:t>算法实现流程 </a:t>
            </a:r>
            <a:r>
              <a:rPr kumimoji="1" lang="en-US" altLang="zh-CN" dirty="0">
                <a:solidFill>
                  <a:schemeClr val="tx1">
                    <a:lumMod val="85000"/>
                    <a:lumOff val="15000"/>
                  </a:schemeClr>
                </a:solidFill>
                <a:latin typeface="Alibaba PuHuiTi" pitchFamily="18" charset="-122"/>
                <a:ea typeface="Alibaba PuHuiTi" pitchFamily="18" charset="-122"/>
                <a:cs typeface="Alibaba PuHuiTi" pitchFamily="18" charset="-122"/>
              </a:rPr>
              <a:t>–</a:t>
            </a:r>
            <a:r>
              <a:rPr kumimoji="1" lang="zh-CN" altLang="en-US" dirty="0">
                <a:solidFill>
                  <a:schemeClr val="tx1">
                    <a:lumMod val="85000"/>
                    <a:lumOff val="15000"/>
                  </a:schemeClr>
                </a:solidFill>
                <a:latin typeface="Alibaba PuHuiTi" pitchFamily="18" charset="-122"/>
                <a:ea typeface="Alibaba PuHuiTi" pitchFamily="18" charset="-122"/>
                <a:cs typeface="Alibaba PuHuiTi" pitchFamily="18" charset="-122"/>
              </a:rPr>
              <a:t> 举例</a:t>
            </a:r>
            <a:endParaRPr kumimoji="1" lang="zh-CN" altLang="en-US" dirty="0">
              <a:solidFill>
                <a:schemeClr val="tx1">
                  <a:lumMod val="85000"/>
                  <a:lumOff val="15000"/>
                </a:schemeClr>
              </a:solidFill>
              <a:latin typeface="Alibaba PuHuiTi" pitchFamily="18" charset="-122"/>
              <a:ea typeface="Alibaba PuHuiTi" pitchFamily="18" charset="-122"/>
              <a:cs typeface="Alibaba PuHuiTi" pitchFamily="18" charset="-122"/>
            </a:endParaRPr>
          </a:p>
        </p:txBody>
      </p:sp>
      <p:sp>
        <p:nvSpPr>
          <p:cNvPr id="7" name="文本占位符 2"/>
          <p:cNvSpPr txBox="1"/>
          <p:nvPr/>
        </p:nvSpPr>
        <p:spPr>
          <a:xfrm>
            <a:off x="1062996" y="1520904"/>
            <a:ext cx="8017209" cy="1538759"/>
          </a:xfrm>
          <a:prstGeom prst="rect">
            <a:avLst/>
          </a:prstGeom>
        </p:spPr>
        <p:txBody>
          <a:bodyPr/>
          <a:lstStyle>
            <a:lvl1pPr marL="0" indent="0" algn="l" rtl="0" eaLnBrk="0" fontAlgn="base" hangingPunct="0">
              <a:lnSpc>
                <a:spcPct val="150000"/>
              </a:lnSpc>
              <a:spcBef>
                <a:spcPct val="20000"/>
              </a:spcBef>
              <a:spcAft>
                <a:spcPct val="0"/>
              </a:spcAft>
              <a:buFont typeface="Arial" panose="020B0604020202020204" pitchFamily="34" charset="0"/>
              <a:buNone/>
              <a:defRPr sz="1600" kern="12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a:defRPr/>
            </a:pPr>
            <a:r>
              <a:rPr kumimoji="0" lang="en-US" altLang="zh-CN" sz="1800" b="0" i="0" u="none" strike="noStrike" kern="1200" cap="none" spc="0" normalizeH="0" baseline="0" noProof="0" dirty="0">
                <a:ln>
                  <a:noFill/>
                </a:ln>
                <a:solidFill>
                  <a:prstClr val="black">
                    <a:lumMod val="85000"/>
                    <a:lumOff val="15000"/>
                  </a:prstClr>
                </a:solidFill>
                <a:effectLst/>
                <a:uLnTx/>
                <a:uFillTx/>
                <a:latin typeface="Alibaba PuHuiTi" pitchFamily="18" charset="-122"/>
                <a:ea typeface="Alibaba PuHuiTi" pitchFamily="18" charset="-122"/>
                <a:cs typeface="Alibaba PuHuiTi" pitchFamily="18" charset="-122"/>
              </a:rPr>
              <a:t>1</a:t>
            </a:r>
            <a:r>
              <a:rPr kumimoji="0" lang="zh-CN" altLang="en-US" sz="1800" b="0" i="0" u="none" strike="noStrike" kern="1200" cap="none" spc="0" normalizeH="0" baseline="0" noProof="0" dirty="0">
                <a:ln>
                  <a:noFill/>
                </a:ln>
                <a:solidFill>
                  <a:prstClr val="black">
                    <a:lumMod val="85000"/>
                    <a:lumOff val="15000"/>
                  </a:prstClr>
                </a:solidFill>
                <a:effectLst/>
                <a:uLnTx/>
                <a:uFillTx/>
                <a:latin typeface="Alibaba PuHuiTi" pitchFamily="18" charset="-122"/>
                <a:ea typeface="Alibaba PuHuiTi" pitchFamily="18" charset="-122"/>
                <a:cs typeface="Alibaba PuHuiTi" pitchFamily="18" charset="-122"/>
              </a:rPr>
              <a:t>、随机设置</a:t>
            </a:r>
            <a:r>
              <a:rPr kumimoji="0" lang="en-GB" altLang="zh-CN" sz="1800" b="0" i="0" u="none" strike="noStrike" kern="1200" cap="none" spc="0" normalizeH="0" baseline="0" noProof="0" dirty="0">
                <a:ln>
                  <a:noFill/>
                </a:ln>
                <a:solidFill>
                  <a:schemeClr val="accent2">
                    <a:lumMod val="75000"/>
                  </a:schemeClr>
                </a:solidFill>
                <a:effectLst/>
                <a:uLnTx/>
                <a:uFillTx/>
                <a:latin typeface="Alibaba PuHuiTi" pitchFamily="18" charset="-122"/>
                <a:ea typeface="Alibaba PuHuiTi" pitchFamily="18" charset="-122"/>
                <a:cs typeface="Alibaba PuHuiTi" pitchFamily="18" charset="-122"/>
              </a:rPr>
              <a:t>K</a:t>
            </a:r>
            <a:r>
              <a:rPr kumimoji="0" lang="zh-CN" altLang="en-US" sz="1800" b="0" i="0" u="none" strike="noStrike" kern="1200" cap="none" spc="0" normalizeH="0" baseline="0" noProof="0" dirty="0">
                <a:ln>
                  <a:noFill/>
                </a:ln>
                <a:solidFill>
                  <a:schemeClr val="accent2">
                    <a:lumMod val="75000"/>
                  </a:schemeClr>
                </a:solidFill>
                <a:effectLst/>
                <a:uLnTx/>
                <a:uFillTx/>
                <a:latin typeface="Alibaba PuHuiTi" pitchFamily="18" charset="-122"/>
                <a:ea typeface="Alibaba PuHuiTi" pitchFamily="18" charset="-122"/>
                <a:cs typeface="Alibaba PuHuiTi" pitchFamily="18" charset="-122"/>
              </a:rPr>
              <a:t>个特征空间内的点</a:t>
            </a:r>
            <a:r>
              <a:rPr kumimoji="0" lang="zh-CN" altLang="en-US" sz="1800" b="0" i="0" u="none" strike="noStrike" kern="1200" cap="none" spc="0" normalizeH="0" baseline="0" noProof="0" dirty="0">
                <a:ln>
                  <a:noFill/>
                </a:ln>
                <a:solidFill>
                  <a:prstClr val="black">
                    <a:lumMod val="85000"/>
                    <a:lumOff val="15000"/>
                  </a:prstClr>
                </a:solidFill>
                <a:effectLst/>
                <a:uLnTx/>
                <a:uFillTx/>
                <a:latin typeface="Alibaba PuHuiTi" pitchFamily="18" charset="-122"/>
                <a:ea typeface="Alibaba PuHuiTi" pitchFamily="18" charset="-122"/>
                <a:cs typeface="Alibaba PuHuiTi" pitchFamily="18" charset="-122"/>
              </a:rPr>
              <a:t>作为初始的聚类中心（本案例中设置</a:t>
            </a:r>
            <a:r>
              <a:rPr kumimoji="0" lang="en-GB" altLang="zh-CN" sz="1800" b="0" i="0" u="none" strike="noStrike" kern="1200" cap="none" spc="0" normalizeH="0" baseline="0" noProof="0" dirty="0">
                <a:ln>
                  <a:noFill/>
                </a:ln>
                <a:solidFill>
                  <a:prstClr val="black">
                    <a:lumMod val="85000"/>
                    <a:lumOff val="15000"/>
                  </a:prstClr>
                </a:solidFill>
                <a:effectLst/>
                <a:uLnTx/>
                <a:uFillTx/>
                <a:latin typeface="Alibaba PuHuiTi" pitchFamily="18" charset="-122"/>
                <a:ea typeface="Alibaba PuHuiTi" pitchFamily="18" charset="-122"/>
                <a:cs typeface="Alibaba PuHuiTi" pitchFamily="18" charset="-122"/>
              </a:rPr>
              <a:t>p1</a:t>
            </a:r>
            <a:r>
              <a:rPr kumimoji="0" lang="zh-CN" altLang="en-US" sz="1800" b="0" i="0" u="none" strike="noStrike" kern="1200" cap="none" spc="0" normalizeH="0" baseline="0" noProof="0" dirty="0">
                <a:ln>
                  <a:noFill/>
                </a:ln>
                <a:solidFill>
                  <a:prstClr val="black">
                    <a:lumMod val="85000"/>
                    <a:lumOff val="15000"/>
                  </a:prstClr>
                </a:solidFill>
                <a:effectLst/>
                <a:uLnTx/>
                <a:uFillTx/>
                <a:latin typeface="Alibaba PuHuiTi" pitchFamily="18" charset="-122"/>
                <a:ea typeface="Alibaba PuHuiTi" pitchFamily="18" charset="-122"/>
                <a:cs typeface="Alibaba PuHuiTi" pitchFamily="18" charset="-122"/>
              </a:rPr>
              <a:t>和</a:t>
            </a:r>
            <a:r>
              <a:rPr kumimoji="0" lang="en-GB" altLang="zh-CN" sz="1800" b="0" i="0" u="none" strike="noStrike" kern="1200" cap="none" spc="0" normalizeH="0" baseline="0" noProof="0" dirty="0">
                <a:ln>
                  <a:noFill/>
                </a:ln>
                <a:solidFill>
                  <a:prstClr val="black">
                    <a:lumMod val="85000"/>
                    <a:lumOff val="15000"/>
                  </a:prstClr>
                </a:solidFill>
                <a:effectLst/>
                <a:uLnTx/>
                <a:uFillTx/>
                <a:latin typeface="Alibaba PuHuiTi" pitchFamily="18" charset="-122"/>
                <a:ea typeface="Alibaba PuHuiTi" pitchFamily="18" charset="-122"/>
                <a:cs typeface="Alibaba PuHuiTi" pitchFamily="18" charset="-122"/>
              </a:rPr>
              <a:t>p2</a:t>
            </a:r>
            <a:r>
              <a:rPr kumimoji="0" lang="zh-CN" altLang="en-GB" sz="1800" b="0" i="0" u="none" strike="noStrike" kern="1200" cap="none" spc="0" normalizeH="0" baseline="0" noProof="0" dirty="0">
                <a:ln>
                  <a:noFill/>
                </a:ln>
                <a:solidFill>
                  <a:prstClr val="black">
                    <a:lumMod val="85000"/>
                    <a:lumOff val="15000"/>
                  </a:prstClr>
                </a:solidFill>
                <a:effectLst/>
                <a:uLnTx/>
                <a:uFillTx/>
                <a:latin typeface="Alibaba PuHuiTi" pitchFamily="18" charset="-122"/>
                <a:ea typeface="Alibaba PuHuiTi" pitchFamily="18" charset="-122"/>
                <a:cs typeface="Alibaba PuHuiTi" pitchFamily="18" charset="-122"/>
              </a:rPr>
              <a:t>）</a:t>
            </a:r>
            <a:endParaRPr kumimoji="0" lang="zh-CN" altLang="en-GB" sz="1800" b="0" i="0" u="none" strike="noStrike" kern="1200" cap="none" spc="0" normalizeH="0" baseline="0" noProof="0" dirty="0">
              <a:ln>
                <a:noFill/>
              </a:ln>
              <a:solidFill>
                <a:prstClr val="black">
                  <a:lumMod val="85000"/>
                  <a:lumOff val="15000"/>
                </a:prstClr>
              </a:solidFill>
              <a:effectLst/>
              <a:uLnTx/>
              <a:uFillTx/>
              <a:latin typeface="Alibaba PuHuiTi" pitchFamily="18" charset="-122"/>
              <a:ea typeface="Alibaba PuHuiTi" pitchFamily="18" charset="-122"/>
              <a:cs typeface="Alibaba PuHuiTi" pitchFamily="18" charset="-122"/>
            </a:endParaRPr>
          </a:p>
          <a:p>
            <a:pPr marL="285750" indent="-285750">
              <a:buFont typeface="Arial" panose="020B0604020202020204" pitchFamily="34" charset="0"/>
              <a:buChar char="•"/>
              <a:defRPr/>
            </a:pPr>
            <a:endParaRPr kumimoji="0" lang="zh-CN" altLang="en-GB" sz="1800" b="0" i="0" u="none" strike="noStrike" kern="1200" cap="none" spc="0" normalizeH="0" baseline="0" noProof="0" dirty="0">
              <a:ln>
                <a:noFill/>
              </a:ln>
              <a:solidFill>
                <a:schemeClr val="accent2">
                  <a:lumMod val="75000"/>
                </a:schemeClr>
              </a:solidFill>
              <a:effectLst/>
              <a:uLnTx/>
              <a:uFillTx/>
              <a:latin typeface="Alibaba PuHuiTi" pitchFamily="18" charset="-122"/>
              <a:ea typeface="Alibaba PuHuiTi" pitchFamily="18" charset="-122"/>
              <a:cs typeface="Alibaba PuHuiTi" pitchFamily="18" charset="-122"/>
            </a:endParaRPr>
          </a:p>
        </p:txBody>
      </p:sp>
      <p:pic>
        <p:nvPicPr>
          <p:cNvPr id="9" name="图片 8"/>
          <p:cNvPicPr>
            <a:picLocks noChangeAspect="1"/>
          </p:cNvPicPr>
          <p:nvPr/>
        </p:nvPicPr>
        <p:blipFill>
          <a:blip r:embed="rId1"/>
          <a:stretch>
            <a:fillRect/>
          </a:stretch>
        </p:blipFill>
        <p:spPr>
          <a:xfrm>
            <a:off x="1145744" y="2614183"/>
            <a:ext cx="7851711" cy="340383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710879" y="839979"/>
            <a:ext cx="6459803" cy="517190"/>
          </a:xfrm>
        </p:spPr>
        <p:txBody>
          <a:bodyPr/>
          <a:lstStyle/>
          <a:p>
            <a:r>
              <a:rPr kumimoji="1" lang="zh-CN" altLang="en-US" dirty="0">
                <a:solidFill>
                  <a:schemeClr val="tx1">
                    <a:lumMod val="85000"/>
                    <a:lumOff val="15000"/>
                  </a:schemeClr>
                </a:solidFill>
                <a:latin typeface="Alibaba PuHuiTi" pitchFamily="18" charset="-122"/>
                <a:ea typeface="Alibaba PuHuiTi" pitchFamily="18" charset="-122"/>
                <a:cs typeface="Alibaba PuHuiTi" pitchFamily="18" charset="-122"/>
              </a:rPr>
              <a:t> </a:t>
            </a:r>
            <a:r>
              <a:rPr kumimoji="1" lang="en-US" altLang="zh-CN" dirty="0" err="1">
                <a:solidFill>
                  <a:schemeClr val="tx1">
                    <a:lumMod val="85000"/>
                    <a:lumOff val="15000"/>
                  </a:schemeClr>
                </a:solidFill>
                <a:latin typeface="Alibaba PuHuiTi" pitchFamily="18" charset="-122"/>
                <a:ea typeface="Alibaba PuHuiTi" pitchFamily="18" charset="-122"/>
                <a:cs typeface="Alibaba PuHuiTi" pitchFamily="18" charset="-122"/>
              </a:rPr>
              <a:t>KMeans</a:t>
            </a:r>
            <a:r>
              <a:rPr kumimoji="1" lang="zh-CN" altLang="en-US" dirty="0">
                <a:solidFill>
                  <a:schemeClr val="tx1">
                    <a:lumMod val="85000"/>
                    <a:lumOff val="15000"/>
                  </a:schemeClr>
                </a:solidFill>
                <a:latin typeface="Alibaba PuHuiTi" pitchFamily="18" charset="-122"/>
                <a:ea typeface="Alibaba PuHuiTi" pitchFamily="18" charset="-122"/>
                <a:cs typeface="Alibaba PuHuiTi" pitchFamily="18" charset="-122"/>
              </a:rPr>
              <a:t>算法实现流程 </a:t>
            </a:r>
            <a:r>
              <a:rPr kumimoji="1" lang="en-US" altLang="zh-CN" dirty="0">
                <a:solidFill>
                  <a:schemeClr val="tx1">
                    <a:lumMod val="85000"/>
                    <a:lumOff val="15000"/>
                  </a:schemeClr>
                </a:solidFill>
                <a:latin typeface="Alibaba PuHuiTi" pitchFamily="18" charset="-122"/>
                <a:ea typeface="Alibaba PuHuiTi" pitchFamily="18" charset="-122"/>
                <a:cs typeface="Alibaba PuHuiTi" pitchFamily="18" charset="-122"/>
              </a:rPr>
              <a:t>–</a:t>
            </a:r>
            <a:r>
              <a:rPr kumimoji="1" lang="zh-CN" altLang="en-US" dirty="0">
                <a:solidFill>
                  <a:schemeClr val="tx1">
                    <a:lumMod val="85000"/>
                    <a:lumOff val="15000"/>
                  </a:schemeClr>
                </a:solidFill>
                <a:latin typeface="Alibaba PuHuiTi" pitchFamily="18" charset="-122"/>
                <a:ea typeface="Alibaba PuHuiTi" pitchFamily="18" charset="-122"/>
                <a:cs typeface="Alibaba PuHuiTi" pitchFamily="18" charset="-122"/>
              </a:rPr>
              <a:t> 举例</a:t>
            </a:r>
            <a:endParaRPr kumimoji="1" lang="zh-CN" altLang="en-US" dirty="0">
              <a:solidFill>
                <a:schemeClr val="tx1">
                  <a:lumMod val="85000"/>
                  <a:lumOff val="15000"/>
                </a:schemeClr>
              </a:solidFill>
              <a:latin typeface="Alibaba PuHuiTi" pitchFamily="18" charset="-122"/>
              <a:ea typeface="Alibaba PuHuiTi" pitchFamily="18" charset="-122"/>
              <a:cs typeface="Alibaba PuHuiTi" pitchFamily="18" charset="-122"/>
            </a:endParaRPr>
          </a:p>
        </p:txBody>
      </p:sp>
      <p:sp>
        <p:nvSpPr>
          <p:cNvPr id="4" name="文本占位符 2"/>
          <p:cNvSpPr txBox="1"/>
          <p:nvPr/>
        </p:nvSpPr>
        <p:spPr>
          <a:xfrm>
            <a:off x="1041731" y="1310318"/>
            <a:ext cx="8697692" cy="1981522"/>
          </a:xfrm>
          <a:prstGeom prst="rect">
            <a:avLst/>
          </a:prstGeom>
        </p:spPr>
        <p:txBody>
          <a:bodyPr/>
          <a:lstStyle>
            <a:lvl1pPr marL="0" indent="0" algn="l" rtl="0" eaLnBrk="0" fontAlgn="base" hangingPunct="0">
              <a:lnSpc>
                <a:spcPct val="150000"/>
              </a:lnSpc>
              <a:spcBef>
                <a:spcPct val="20000"/>
              </a:spcBef>
              <a:spcAft>
                <a:spcPct val="0"/>
              </a:spcAft>
              <a:buFont typeface="Arial" panose="020B0604020202020204" pitchFamily="34" charset="0"/>
              <a:buNone/>
              <a:defRPr sz="1600" kern="12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a:defRPr/>
            </a:pPr>
            <a:r>
              <a:rPr kumimoji="0" lang="en-US" altLang="zh-CN" sz="1800" b="0" i="0" u="none" strike="noStrike" kern="1200" cap="none" spc="0" normalizeH="0" baseline="0" noProof="0" dirty="0">
                <a:ln>
                  <a:noFill/>
                </a:ln>
                <a:effectLst/>
                <a:uLnTx/>
                <a:uFillTx/>
                <a:latin typeface="Alibaba PuHuiTi" pitchFamily="18" charset="-122"/>
                <a:ea typeface="Alibaba PuHuiTi" pitchFamily="18" charset="-122"/>
                <a:cs typeface="Alibaba PuHuiTi" pitchFamily="18" charset="-122"/>
              </a:rPr>
              <a:t>2</a:t>
            </a:r>
            <a:r>
              <a:rPr kumimoji="0" lang="zh-CN" altLang="en-US" sz="1800" b="0" i="0" u="none" strike="noStrike" kern="1200" cap="none" spc="0" normalizeH="0" baseline="0" noProof="0" dirty="0">
                <a:ln>
                  <a:noFill/>
                </a:ln>
                <a:effectLst/>
                <a:uLnTx/>
                <a:uFillTx/>
                <a:latin typeface="Alibaba PuHuiTi" pitchFamily="18" charset="-122"/>
                <a:ea typeface="Alibaba PuHuiTi" pitchFamily="18" charset="-122"/>
                <a:cs typeface="Alibaba PuHuiTi" pitchFamily="18" charset="-122"/>
              </a:rPr>
              <a:t>、</a:t>
            </a:r>
            <a:r>
              <a:rPr kumimoji="0" lang="zh-CN" altLang="en-US" sz="1800" b="0" i="0" u="none" strike="noStrike" kern="1200" cap="none" spc="0" normalizeH="0" baseline="0" noProof="0" dirty="0">
                <a:ln>
                  <a:noFill/>
                </a:ln>
                <a:solidFill>
                  <a:schemeClr val="accent2">
                    <a:lumMod val="75000"/>
                  </a:schemeClr>
                </a:solidFill>
                <a:effectLst/>
                <a:uLnTx/>
                <a:uFillTx/>
                <a:latin typeface="Alibaba PuHuiTi" pitchFamily="18" charset="-122"/>
                <a:ea typeface="Alibaba PuHuiTi" pitchFamily="18" charset="-122"/>
                <a:cs typeface="Alibaba PuHuiTi" pitchFamily="18" charset="-122"/>
              </a:rPr>
              <a:t>对于其他每个点</a:t>
            </a:r>
            <a:r>
              <a:rPr kumimoji="0" lang="zh-CN" altLang="en-US" sz="1800" b="0" i="0" u="none" strike="noStrike" kern="1200" cap="none" spc="0" normalizeH="0" baseline="0" noProof="0" dirty="0">
                <a:ln>
                  <a:noFill/>
                </a:ln>
                <a:effectLst/>
                <a:uLnTx/>
                <a:uFillTx/>
                <a:latin typeface="Alibaba PuHuiTi" pitchFamily="18" charset="-122"/>
                <a:ea typeface="Alibaba PuHuiTi" pitchFamily="18" charset="-122"/>
                <a:cs typeface="Alibaba PuHuiTi" pitchFamily="18" charset="-122"/>
              </a:rPr>
              <a:t>计算到</a:t>
            </a:r>
            <a:r>
              <a:rPr kumimoji="0" lang="en-GB" altLang="zh-CN" sz="1800" b="0" i="0" u="none" strike="noStrike" kern="1200" cap="none" spc="0" normalizeH="0" baseline="0" noProof="0" dirty="0">
                <a:ln>
                  <a:noFill/>
                </a:ln>
                <a:effectLst/>
                <a:uLnTx/>
                <a:uFillTx/>
                <a:latin typeface="Alibaba PuHuiTi" pitchFamily="18" charset="-122"/>
                <a:ea typeface="Alibaba PuHuiTi" pitchFamily="18" charset="-122"/>
                <a:cs typeface="Alibaba PuHuiTi" pitchFamily="18" charset="-122"/>
              </a:rPr>
              <a:t>K</a:t>
            </a:r>
            <a:r>
              <a:rPr kumimoji="0" lang="zh-CN" altLang="en-US" sz="1800" b="0" i="0" u="none" strike="noStrike" kern="1200" cap="none" spc="0" normalizeH="0" baseline="0" noProof="0" dirty="0">
                <a:ln>
                  <a:noFill/>
                </a:ln>
                <a:effectLst/>
                <a:uLnTx/>
                <a:uFillTx/>
                <a:latin typeface="Alibaba PuHuiTi" pitchFamily="18" charset="-122"/>
                <a:ea typeface="Alibaba PuHuiTi" pitchFamily="18" charset="-122"/>
                <a:cs typeface="Alibaba PuHuiTi" pitchFamily="18" charset="-122"/>
              </a:rPr>
              <a:t>个中心的距离，选择最近的一个聚类中心点作为标记类别</a:t>
            </a:r>
            <a:endParaRPr kumimoji="0" lang="zh-CN" altLang="en-GB" sz="1800" b="0" i="0" u="none" strike="noStrike" kern="1200" cap="none" spc="0" normalizeH="0" baseline="0" noProof="0" dirty="0">
              <a:ln>
                <a:noFill/>
              </a:ln>
              <a:effectLst/>
              <a:uLnTx/>
              <a:uFillTx/>
              <a:latin typeface="Alibaba PuHuiTi" pitchFamily="18" charset="-122"/>
              <a:ea typeface="Alibaba PuHuiTi" pitchFamily="18" charset="-122"/>
              <a:cs typeface="Alibaba PuHuiTi" pitchFamily="18" charset="-122"/>
            </a:endParaRPr>
          </a:p>
        </p:txBody>
      </p:sp>
      <p:pic>
        <p:nvPicPr>
          <p:cNvPr id="6" name="图片 5"/>
          <p:cNvPicPr>
            <a:picLocks noChangeAspect="1"/>
          </p:cNvPicPr>
          <p:nvPr/>
        </p:nvPicPr>
        <p:blipFill>
          <a:blip r:embed="rId1"/>
          <a:stretch>
            <a:fillRect/>
          </a:stretch>
        </p:blipFill>
        <p:spPr>
          <a:xfrm>
            <a:off x="2141869" y="1827508"/>
            <a:ext cx="5740400" cy="2667000"/>
          </a:xfrm>
          <a:prstGeom prst="rect">
            <a:avLst/>
          </a:prstGeom>
        </p:spPr>
      </p:pic>
      <p:pic>
        <p:nvPicPr>
          <p:cNvPr id="10" name="图片 9"/>
          <p:cNvPicPr>
            <a:picLocks noChangeAspect="1"/>
          </p:cNvPicPr>
          <p:nvPr/>
        </p:nvPicPr>
        <p:blipFill>
          <a:blip r:embed="rId2"/>
          <a:stretch>
            <a:fillRect/>
          </a:stretch>
        </p:blipFill>
        <p:spPr>
          <a:xfrm>
            <a:off x="2141869" y="4964847"/>
            <a:ext cx="5943600" cy="143510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710879" y="839979"/>
            <a:ext cx="6459803" cy="517190"/>
          </a:xfrm>
        </p:spPr>
        <p:txBody>
          <a:bodyPr/>
          <a:lstStyle/>
          <a:p>
            <a:r>
              <a:rPr kumimoji="1" lang="zh-CN" altLang="en-US" dirty="0">
                <a:solidFill>
                  <a:schemeClr val="tx1">
                    <a:lumMod val="85000"/>
                    <a:lumOff val="15000"/>
                  </a:schemeClr>
                </a:solidFill>
                <a:latin typeface="Alibaba PuHuiTi" pitchFamily="18" charset="-122"/>
                <a:ea typeface="Alibaba PuHuiTi" pitchFamily="18" charset="-122"/>
                <a:cs typeface="Alibaba PuHuiTi" pitchFamily="18" charset="-122"/>
              </a:rPr>
              <a:t> </a:t>
            </a:r>
            <a:r>
              <a:rPr kumimoji="1" lang="en-US" altLang="zh-CN" dirty="0" err="1">
                <a:solidFill>
                  <a:schemeClr val="tx1">
                    <a:lumMod val="85000"/>
                    <a:lumOff val="15000"/>
                  </a:schemeClr>
                </a:solidFill>
                <a:latin typeface="Alibaba PuHuiTi" pitchFamily="18" charset="-122"/>
                <a:ea typeface="Alibaba PuHuiTi" pitchFamily="18" charset="-122"/>
                <a:cs typeface="Alibaba PuHuiTi" pitchFamily="18" charset="-122"/>
              </a:rPr>
              <a:t>KMeans</a:t>
            </a:r>
            <a:r>
              <a:rPr kumimoji="1" lang="zh-CN" altLang="en-US" dirty="0">
                <a:solidFill>
                  <a:schemeClr val="tx1">
                    <a:lumMod val="85000"/>
                    <a:lumOff val="15000"/>
                  </a:schemeClr>
                </a:solidFill>
                <a:latin typeface="Alibaba PuHuiTi" pitchFamily="18" charset="-122"/>
                <a:ea typeface="Alibaba PuHuiTi" pitchFamily="18" charset="-122"/>
                <a:cs typeface="Alibaba PuHuiTi" pitchFamily="18" charset="-122"/>
              </a:rPr>
              <a:t>算法实现流程 </a:t>
            </a:r>
            <a:r>
              <a:rPr kumimoji="1" lang="en-US" altLang="zh-CN" dirty="0">
                <a:solidFill>
                  <a:schemeClr val="tx1">
                    <a:lumMod val="85000"/>
                    <a:lumOff val="15000"/>
                  </a:schemeClr>
                </a:solidFill>
                <a:latin typeface="Alibaba PuHuiTi" pitchFamily="18" charset="-122"/>
                <a:ea typeface="Alibaba PuHuiTi" pitchFamily="18" charset="-122"/>
                <a:cs typeface="Alibaba PuHuiTi" pitchFamily="18" charset="-122"/>
              </a:rPr>
              <a:t>–</a:t>
            </a:r>
            <a:r>
              <a:rPr kumimoji="1" lang="zh-CN" altLang="en-US" dirty="0">
                <a:solidFill>
                  <a:schemeClr val="tx1">
                    <a:lumMod val="85000"/>
                    <a:lumOff val="15000"/>
                  </a:schemeClr>
                </a:solidFill>
                <a:latin typeface="Alibaba PuHuiTi" pitchFamily="18" charset="-122"/>
                <a:ea typeface="Alibaba PuHuiTi" pitchFamily="18" charset="-122"/>
                <a:cs typeface="Alibaba PuHuiTi" pitchFamily="18" charset="-122"/>
              </a:rPr>
              <a:t> 举例</a:t>
            </a:r>
            <a:endParaRPr kumimoji="1" lang="zh-CN" altLang="en-US" dirty="0">
              <a:solidFill>
                <a:schemeClr val="tx1">
                  <a:lumMod val="85000"/>
                  <a:lumOff val="15000"/>
                </a:schemeClr>
              </a:solidFill>
              <a:latin typeface="Alibaba PuHuiTi" pitchFamily="18" charset="-122"/>
              <a:ea typeface="Alibaba PuHuiTi" pitchFamily="18" charset="-122"/>
              <a:cs typeface="Alibaba PuHuiTi" pitchFamily="18" charset="-122"/>
            </a:endParaRPr>
          </a:p>
        </p:txBody>
      </p:sp>
      <p:sp>
        <p:nvSpPr>
          <p:cNvPr id="4" name="文本占位符 2"/>
          <p:cNvSpPr txBox="1"/>
          <p:nvPr/>
        </p:nvSpPr>
        <p:spPr>
          <a:xfrm>
            <a:off x="1211851" y="1417166"/>
            <a:ext cx="7485582" cy="1617609"/>
          </a:xfrm>
          <a:prstGeom prst="rect">
            <a:avLst/>
          </a:prstGeom>
        </p:spPr>
        <p:txBody>
          <a:bodyPr/>
          <a:lstStyle>
            <a:lvl1pPr marL="0" indent="0" algn="l" rtl="0" eaLnBrk="0" fontAlgn="base" hangingPunct="0">
              <a:lnSpc>
                <a:spcPct val="150000"/>
              </a:lnSpc>
              <a:spcBef>
                <a:spcPct val="20000"/>
              </a:spcBef>
              <a:spcAft>
                <a:spcPct val="0"/>
              </a:spcAft>
              <a:buFont typeface="Arial" panose="020B0604020202020204" pitchFamily="34" charset="0"/>
              <a:buNone/>
              <a:defRPr sz="1600" kern="12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a:defRPr/>
            </a:pPr>
            <a:r>
              <a:rPr lang="en-US" altLang="zh-CN" sz="1800" dirty="0">
                <a:latin typeface="Alibaba PuHuiTi" pitchFamily="18" charset="-122"/>
                <a:ea typeface="Alibaba PuHuiTi" pitchFamily="18" charset="-122"/>
                <a:cs typeface="Alibaba PuHuiTi" pitchFamily="18" charset="-122"/>
              </a:rPr>
              <a:t>3</a:t>
            </a:r>
            <a:r>
              <a:rPr kumimoji="0" lang="zh-CN" altLang="en-US" sz="1800" b="0" i="0" u="none" strike="noStrike" kern="1200" cap="none" spc="0" normalizeH="0" baseline="0" noProof="0" dirty="0">
                <a:ln>
                  <a:noFill/>
                </a:ln>
                <a:effectLst/>
                <a:uLnTx/>
                <a:uFillTx/>
                <a:latin typeface="Alibaba PuHuiTi" pitchFamily="18" charset="-122"/>
                <a:ea typeface="Alibaba PuHuiTi" pitchFamily="18" charset="-122"/>
                <a:cs typeface="Alibaba PuHuiTi" pitchFamily="18" charset="-122"/>
              </a:rPr>
              <a:t>、接着对标记的聚类中心，</a:t>
            </a:r>
            <a:r>
              <a:rPr kumimoji="0" lang="zh-CN" altLang="en-US" sz="1800" b="0" i="0" u="none" strike="noStrike" kern="1200" cap="none" spc="0" normalizeH="0" baseline="0" noProof="0" dirty="0">
                <a:ln>
                  <a:noFill/>
                </a:ln>
                <a:solidFill>
                  <a:schemeClr val="accent2">
                    <a:lumMod val="75000"/>
                  </a:schemeClr>
                </a:solidFill>
                <a:effectLst/>
                <a:uLnTx/>
                <a:uFillTx/>
                <a:latin typeface="Alibaba PuHuiTi" pitchFamily="18" charset="-122"/>
                <a:ea typeface="Alibaba PuHuiTi" pitchFamily="18" charset="-122"/>
                <a:cs typeface="Alibaba PuHuiTi" pitchFamily="18" charset="-122"/>
              </a:rPr>
              <a:t>重新计算每个聚类的新中心点</a:t>
            </a:r>
            <a:r>
              <a:rPr kumimoji="0" lang="zh-CN" altLang="en-US" sz="1800" b="0" i="0" u="none" strike="noStrike" kern="1200" cap="none" spc="0" normalizeH="0" baseline="0" noProof="0" dirty="0">
                <a:ln>
                  <a:noFill/>
                </a:ln>
                <a:effectLst/>
                <a:uLnTx/>
                <a:uFillTx/>
                <a:latin typeface="Alibaba PuHuiTi" pitchFamily="18" charset="-122"/>
                <a:ea typeface="Alibaba PuHuiTi" pitchFamily="18" charset="-122"/>
                <a:cs typeface="Alibaba PuHuiTi" pitchFamily="18" charset="-122"/>
              </a:rPr>
              <a:t>（平均值）</a:t>
            </a:r>
            <a:endParaRPr kumimoji="0" lang="zh-CN" altLang="en-GB" sz="1800" b="0" i="0" u="none" strike="noStrike" kern="1200" cap="none" spc="0" normalizeH="0" baseline="0" noProof="0" dirty="0">
              <a:ln>
                <a:noFill/>
              </a:ln>
              <a:effectLst/>
              <a:uLnTx/>
              <a:uFillTx/>
              <a:latin typeface="Alibaba PuHuiTi" pitchFamily="18" charset="-122"/>
              <a:ea typeface="Alibaba PuHuiTi" pitchFamily="18" charset="-122"/>
              <a:cs typeface="Alibaba PuHuiTi" pitchFamily="18" charset="-122"/>
            </a:endParaRPr>
          </a:p>
        </p:txBody>
      </p:sp>
      <p:pic>
        <p:nvPicPr>
          <p:cNvPr id="5" name="图片 4"/>
          <p:cNvPicPr>
            <a:picLocks noChangeAspect="1"/>
          </p:cNvPicPr>
          <p:nvPr/>
        </p:nvPicPr>
        <p:blipFill>
          <a:blip r:embed="rId1"/>
          <a:stretch>
            <a:fillRect/>
          </a:stretch>
        </p:blipFill>
        <p:spPr>
          <a:xfrm>
            <a:off x="1762380" y="2733687"/>
            <a:ext cx="6764932" cy="295805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710879" y="839979"/>
            <a:ext cx="6459803" cy="517190"/>
          </a:xfrm>
        </p:spPr>
        <p:txBody>
          <a:bodyPr/>
          <a:lstStyle/>
          <a:p>
            <a:r>
              <a:rPr kumimoji="1" lang="zh-CN" altLang="en-US" dirty="0">
                <a:solidFill>
                  <a:schemeClr val="tx1">
                    <a:lumMod val="85000"/>
                    <a:lumOff val="15000"/>
                  </a:schemeClr>
                </a:solidFill>
                <a:latin typeface="Alibaba PuHuiTi" pitchFamily="18" charset="-122"/>
                <a:ea typeface="Alibaba PuHuiTi" pitchFamily="18" charset="-122"/>
                <a:cs typeface="Alibaba PuHuiTi" pitchFamily="18" charset="-122"/>
              </a:rPr>
              <a:t> </a:t>
            </a:r>
            <a:r>
              <a:rPr kumimoji="1" lang="en-US" altLang="zh-CN" dirty="0" err="1">
                <a:solidFill>
                  <a:schemeClr val="tx1">
                    <a:lumMod val="85000"/>
                    <a:lumOff val="15000"/>
                  </a:schemeClr>
                </a:solidFill>
                <a:latin typeface="Alibaba PuHuiTi" pitchFamily="18" charset="-122"/>
                <a:ea typeface="Alibaba PuHuiTi" pitchFamily="18" charset="-122"/>
                <a:cs typeface="Alibaba PuHuiTi" pitchFamily="18" charset="-122"/>
              </a:rPr>
              <a:t>KMeans</a:t>
            </a:r>
            <a:r>
              <a:rPr kumimoji="1" lang="zh-CN" altLang="en-US" dirty="0">
                <a:solidFill>
                  <a:schemeClr val="tx1">
                    <a:lumMod val="85000"/>
                    <a:lumOff val="15000"/>
                  </a:schemeClr>
                </a:solidFill>
                <a:latin typeface="Alibaba PuHuiTi" pitchFamily="18" charset="-122"/>
                <a:ea typeface="Alibaba PuHuiTi" pitchFamily="18" charset="-122"/>
                <a:cs typeface="Alibaba PuHuiTi" pitchFamily="18" charset="-122"/>
              </a:rPr>
              <a:t>算法实现流程 </a:t>
            </a:r>
            <a:r>
              <a:rPr kumimoji="1" lang="en-US" altLang="zh-CN" dirty="0">
                <a:solidFill>
                  <a:schemeClr val="tx1">
                    <a:lumMod val="85000"/>
                    <a:lumOff val="15000"/>
                  </a:schemeClr>
                </a:solidFill>
                <a:latin typeface="Alibaba PuHuiTi" pitchFamily="18" charset="-122"/>
                <a:ea typeface="Alibaba PuHuiTi" pitchFamily="18" charset="-122"/>
                <a:cs typeface="Alibaba PuHuiTi" pitchFamily="18" charset="-122"/>
              </a:rPr>
              <a:t>–</a:t>
            </a:r>
            <a:r>
              <a:rPr kumimoji="1" lang="zh-CN" altLang="en-US" dirty="0">
                <a:solidFill>
                  <a:schemeClr val="tx1">
                    <a:lumMod val="85000"/>
                    <a:lumOff val="15000"/>
                  </a:schemeClr>
                </a:solidFill>
                <a:latin typeface="Alibaba PuHuiTi" pitchFamily="18" charset="-122"/>
                <a:ea typeface="Alibaba PuHuiTi" pitchFamily="18" charset="-122"/>
                <a:cs typeface="Alibaba PuHuiTi" pitchFamily="18" charset="-122"/>
              </a:rPr>
              <a:t> 举例</a:t>
            </a:r>
            <a:endParaRPr kumimoji="1" lang="zh-CN" altLang="en-US" dirty="0">
              <a:solidFill>
                <a:schemeClr val="tx1">
                  <a:lumMod val="85000"/>
                  <a:lumOff val="15000"/>
                </a:schemeClr>
              </a:solidFill>
              <a:latin typeface="Alibaba PuHuiTi" pitchFamily="18" charset="-122"/>
              <a:ea typeface="Alibaba PuHuiTi" pitchFamily="18" charset="-122"/>
              <a:cs typeface="Alibaba PuHuiTi" pitchFamily="18" charset="-122"/>
            </a:endParaRPr>
          </a:p>
        </p:txBody>
      </p:sp>
      <p:sp>
        <p:nvSpPr>
          <p:cNvPr id="7" name="文本占位符 2"/>
          <p:cNvSpPr txBox="1"/>
          <p:nvPr/>
        </p:nvSpPr>
        <p:spPr>
          <a:xfrm>
            <a:off x="988027" y="1357169"/>
            <a:ext cx="9304289" cy="1129699"/>
          </a:xfrm>
          <a:prstGeom prst="rect">
            <a:avLst/>
          </a:prstGeom>
        </p:spPr>
        <p:txBody>
          <a:bodyPr/>
          <a:lstStyle>
            <a:lvl1pPr marL="0" indent="0" algn="l" rtl="0" eaLnBrk="0" fontAlgn="base" hangingPunct="0">
              <a:lnSpc>
                <a:spcPct val="150000"/>
              </a:lnSpc>
              <a:spcBef>
                <a:spcPct val="20000"/>
              </a:spcBef>
              <a:spcAft>
                <a:spcPct val="0"/>
              </a:spcAft>
              <a:buFont typeface="Arial" panose="020B0604020202020204" pitchFamily="34" charset="0"/>
              <a:buNone/>
              <a:defRPr sz="1600" kern="12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a:defRPr/>
            </a:pPr>
            <a:r>
              <a:rPr lang="en-US" altLang="zh-CN" sz="1800" b="0" i="0" dirty="0">
                <a:solidFill>
                  <a:srgbClr val="333333"/>
                </a:solidFill>
                <a:effectLst/>
                <a:latin typeface="Alibaba PuHuiTi" pitchFamily="18" charset="-122"/>
                <a:ea typeface="Alibaba PuHuiTi" pitchFamily="18" charset="-122"/>
                <a:cs typeface="Alibaba PuHuiTi" pitchFamily="18" charset="-122"/>
              </a:rPr>
              <a:t>4</a:t>
            </a:r>
            <a:r>
              <a:rPr lang="zh-CN" altLang="en-US" sz="1800" b="0" i="0" dirty="0">
                <a:solidFill>
                  <a:srgbClr val="333333"/>
                </a:solidFill>
                <a:effectLst/>
                <a:latin typeface="Alibaba PuHuiTi" pitchFamily="18" charset="-122"/>
                <a:ea typeface="Alibaba PuHuiTi" pitchFamily="18" charset="-122"/>
                <a:cs typeface="Alibaba PuHuiTi" pitchFamily="18" charset="-122"/>
              </a:rPr>
              <a:t>、如果计算得出的新中心点与</a:t>
            </a:r>
            <a:r>
              <a:rPr lang="zh-CN" altLang="en-US" sz="1800" b="0" i="0" dirty="0">
                <a:solidFill>
                  <a:schemeClr val="accent2">
                    <a:lumMod val="75000"/>
                  </a:schemeClr>
                </a:solidFill>
                <a:effectLst/>
                <a:latin typeface="Alibaba PuHuiTi" pitchFamily="18" charset="-122"/>
                <a:ea typeface="Alibaba PuHuiTi" pitchFamily="18" charset="-122"/>
                <a:cs typeface="Alibaba PuHuiTi" pitchFamily="18" charset="-122"/>
              </a:rPr>
              <a:t>原中心点</a:t>
            </a:r>
            <a:r>
              <a:rPr lang="zh-CN" altLang="en-US" sz="1800" b="0" i="0" dirty="0">
                <a:solidFill>
                  <a:srgbClr val="333333"/>
                </a:solidFill>
                <a:effectLst/>
                <a:latin typeface="Alibaba PuHuiTi" pitchFamily="18" charset="-122"/>
                <a:ea typeface="Alibaba PuHuiTi" pitchFamily="18" charset="-122"/>
                <a:cs typeface="Alibaba PuHuiTi" pitchFamily="18" charset="-122"/>
              </a:rPr>
              <a:t>一样（质心不再移动），那么结束，否则重新进行第二步过程</a:t>
            </a:r>
            <a:r>
              <a:rPr lang="en-US" altLang="zh-CN" sz="1800" b="0" i="0" dirty="0">
                <a:solidFill>
                  <a:srgbClr val="333333"/>
                </a:solidFill>
                <a:effectLst/>
                <a:latin typeface="Alibaba PuHuiTi" pitchFamily="18" charset="-122"/>
                <a:ea typeface="Alibaba PuHuiTi" pitchFamily="18" charset="-122"/>
                <a:cs typeface="Alibaba PuHuiTi" pitchFamily="18" charset="-122"/>
              </a:rPr>
              <a:t>【</a:t>
            </a:r>
            <a:r>
              <a:rPr lang="zh-CN" altLang="en-US" sz="1800" b="0" i="0" dirty="0">
                <a:solidFill>
                  <a:srgbClr val="333333"/>
                </a:solidFill>
                <a:effectLst/>
                <a:latin typeface="Alibaba PuHuiTi" pitchFamily="18" charset="-122"/>
                <a:ea typeface="Alibaba PuHuiTi" pitchFamily="18" charset="-122"/>
                <a:cs typeface="Alibaba PuHuiTi" pitchFamily="18" charset="-122"/>
              </a:rPr>
              <a:t>经过判断，需要重复上述步骤，开始新一轮迭代</a:t>
            </a:r>
            <a:r>
              <a:rPr lang="en-US" altLang="zh-CN" sz="1800" b="0" i="0" dirty="0">
                <a:solidFill>
                  <a:srgbClr val="333333"/>
                </a:solidFill>
                <a:effectLst/>
                <a:latin typeface="Alibaba PuHuiTi" pitchFamily="18" charset="-122"/>
                <a:ea typeface="Alibaba PuHuiTi" pitchFamily="18" charset="-122"/>
                <a:cs typeface="Alibaba PuHuiTi" pitchFamily="18" charset="-122"/>
              </a:rPr>
              <a:t>】</a:t>
            </a:r>
            <a:endParaRPr kumimoji="0" lang="zh-CN" altLang="en-GB" sz="1800" b="0" i="0" u="none" strike="noStrike" kern="1200" cap="none" spc="0" normalizeH="0" baseline="0" noProof="0" dirty="0">
              <a:ln>
                <a:noFill/>
              </a:ln>
              <a:effectLst/>
              <a:uLnTx/>
              <a:uFillTx/>
              <a:latin typeface="Alibaba PuHuiTi" pitchFamily="18" charset="-122"/>
              <a:ea typeface="Alibaba PuHuiTi" pitchFamily="18" charset="-122"/>
              <a:cs typeface="Alibaba PuHuiTi" pitchFamily="18" charset="-122"/>
            </a:endParaRPr>
          </a:p>
        </p:txBody>
      </p:sp>
      <p:pic>
        <p:nvPicPr>
          <p:cNvPr id="9" name="图片 8"/>
          <p:cNvPicPr>
            <a:picLocks noChangeAspect="1"/>
          </p:cNvPicPr>
          <p:nvPr/>
        </p:nvPicPr>
        <p:blipFill>
          <a:blip r:embed="rId1"/>
          <a:stretch>
            <a:fillRect/>
          </a:stretch>
        </p:blipFill>
        <p:spPr>
          <a:xfrm>
            <a:off x="2717801" y="2414777"/>
            <a:ext cx="5844740" cy="2349704"/>
          </a:xfrm>
          <a:prstGeom prst="rect">
            <a:avLst/>
          </a:prstGeom>
        </p:spPr>
      </p:pic>
      <p:pic>
        <p:nvPicPr>
          <p:cNvPr id="12" name="图片 11"/>
          <p:cNvPicPr>
            <a:picLocks noChangeAspect="1"/>
          </p:cNvPicPr>
          <p:nvPr/>
        </p:nvPicPr>
        <p:blipFill>
          <a:blip r:embed="rId2"/>
          <a:stretch>
            <a:fillRect/>
          </a:stretch>
        </p:blipFill>
        <p:spPr>
          <a:xfrm>
            <a:off x="3121836" y="5219207"/>
            <a:ext cx="5058351" cy="1078174"/>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710879" y="839979"/>
            <a:ext cx="6459803" cy="517190"/>
          </a:xfrm>
        </p:spPr>
        <p:txBody>
          <a:bodyPr/>
          <a:lstStyle/>
          <a:p>
            <a:r>
              <a:rPr kumimoji="1" lang="zh-CN" altLang="en-US" dirty="0">
                <a:solidFill>
                  <a:schemeClr val="tx1">
                    <a:lumMod val="85000"/>
                    <a:lumOff val="15000"/>
                  </a:schemeClr>
                </a:solidFill>
                <a:latin typeface="Alibaba PuHuiTi" pitchFamily="18" charset="-122"/>
                <a:ea typeface="Alibaba PuHuiTi" pitchFamily="18" charset="-122"/>
                <a:cs typeface="Alibaba PuHuiTi" pitchFamily="18" charset="-122"/>
              </a:rPr>
              <a:t> </a:t>
            </a:r>
            <a:r>
              <a:rPr kumimoji="1" lang="en-US" altLang="zh-CN" dirty="0" err="1">
                <a:solidFill>
                  <a:schemeClr val="tx1">
                    <a:lumMod val="85000"/>
                    <a:lumOff val="15000"/>
                  </a:schemeClr>
                </a:solidFill>
                <a:latin typeface="Alibaba PuHuiTi" pitchFamily="18" charset="-122"/>
                <a:ea typeface="Alibaba PuHuiTi" pitchFamily="18" charset="-122"/>
                <a:cs typeface="Alibaba PuHuiTi" pitchFamily="18" charset="-122"/>
              </a:rPr>
              <a:t>KMeans</a:t>
            </a:r>
            <a:r>
              <a:rPr kumimoji="1" lang="zh-CN" altLang="en-US" dirty="0">
                <a:solidFill>
                  <a:schemeClr val="tx1">
                    <a:lumMod val="85000"/>
                    <a:lumOff val="15000"/>
                  </a:schemeClr>
                </a:solidFill>
                <a:latin typeface="Alibaba PuHuiTi" pitchFamily="18" charset="-122"/>
                <a:ea typeface="Alibaba PuHuiTi" pitchFamily="18" charset="-122"/>
                <a:cs typeface="Alibaba PuHuiTi" pitchFamily="18" charset="-122"/>
              </a:rPr>
              <a:t>算法实现流程 </a:t>
            </a:r>
            <a:r>
              <a:rPr kumimoji="1" lang="en-US" altLang="zh-CN" dirty="0">
                <a:solidFill>
                  <a:schemeClr val="tx1">
                    <a:lumMod val="85000"/>
                    <a:lumOff val="15000"/>
                  </a:schemeClr>
                </a:solidFill>
                <a:latin typeface="Alibaba PuHuiTi" pitchFamily="18" charset="-122"/>
                <a:ea typeface="Alibaba PuHuiTi" pitchFamily="18" charset="-122"/>
                <a:cs typeface="Alibaba PuHuiTi" pitchFamily="18" charset="-122"/>
              </a:rPr>
              <a:t>–</a:t>
            </a:r>
            <a:r>
              <a:rPr kumimoji="1" lang="zh-CN" altLang="en-US" dirty="0">
                <a:solidFill>
                  <a:schemeClr val="tx1">
                    <a:lumMod val="85000"/>
                    <a:lumOff val="15000"/>
                  </a:schemeClr>
                </a:solidFill>
                <a:latin typeface="Alibaba PuHuiTi" pitchFamily="18" charset="-122"/>
                <a:ea typeface="Alibaba PuHuiTi" pitchFamily="18" charset="-122"/>
                <a:cs typeface="Alibaba PuHuiTi" pitchFamily="18" charset="-122"/>
              </a:rPr>
              <a:t> 举例</a:t>
            </a:r>
            <a:endParaRPr kumimoji="1" lang="zh-CN" altLang="en-US" dirty="0">
              <a:solidFill>
                <a:schemeClr val="tx1">
                  <a:lumMod val="85000"/>
                  <a:lumOff val="15000"/>
                </a:schemeClr>
              </a:solidFill>
              <a:latin typeface="Alibaba PuHuiTi" pitchFamily="18" charset="-122"/>
              <a:ea typeface="Alibaba PuHuiTi" pitchFamily="18" charset="-122"/>
              <a:cs typeface="Alibaba PuHuiTi" pitchFamily="18" charset="-122"/>
            </a:endParaRPr>
          </a:p>
        </p:txBody>
      </p:sp>
      <p:sp>
        <p:nvSpPr>
          <p:cNvPr id="4" name="文本占位符 2"/>
          <p:cNvSpPr txBox="1"/>
          <p:nvPr/>
        </p:nvSpPr>
        <p:spPr>
          <a:xfrm>
            <a:off x="1032106" y="1495611"/>
            <a:ext cx="9196415" cy="1981522"/>
          </a:xfrm>
          <a:prstGeom prst="rect">
            <a:avLst/>
          </a:prstGeom>
        </p:spPr>
        <p:txBody>
          <a:bodyPr/>
          <a:lstStyle>
            <a:lvl1pPr marL="0" indent="0" algn="l" rtl="0" eaLnBrk="0" fontAlgn="base" hangingPunct="0">
              <a:lnSpc>
                <a:spcPct val="150000"/>
              </a:lnSpc>
              <a:spcBef>
                <a:spcPct val="20000"/>
              </a:spcBef>
              <a:spcAft>
                <a:spcPct val="0"/>
              </a:spcAft>
              <a:buFont typeface="Arial" panose="020B0604020202020204" pitchFamily="34" charset="0"/>
              <a:buNone/>
              <a:defRPr sz="1600" kern="12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a:defRPr/>
            </a:pPr>
            <a:r>
              <a:rPr lang="en-US" altLang="zh-CN" sz="1800" dirty="0">
                <a:solidFill>
                  <a:prstClr val="black">
                    <a:lumMod val="85000"/>
                    <a:lumOff val="15000"/>
                  </a:prstClr>
                </a:solidFill>
                <a:latin typeface="Alibaba PuHuiTi" pitchFamily="18" charset="-122"/>
                <a:ea typeface="Alibaba PuHuiTi" pitchFamily="18" charset="-122"/>
                <a:cs typeface="Alibaba PuHuiTi" pitchFamily="18" charset="-122"/>
              </a:rPr>
              <a:t>5</a:t>
            </a:r>
            <a:r>
              <a:rPr lang="zh-CN" altLang="en-US" sz="1800" dirty="0">
                <a:solidFill>
                  <a:prstClr val="black">
                    <a:lumMod val="85000"/>
                    <a:lumOff val="15000"/>
                  </a:prstClr>
                </a:solidFill>
                <a:latin typeface="Alibaba PuHuiTi" pitchFamily="18" charset="-122"/>
                <a:ea typeface="Alibaba PuHuiTi" pitchFamily="18" charset="-122"/>
                <a:cs typeface="Alibaba PuHuiTi" pitchFamily="18" charset="-122"/>
              </a:rPr>
              <a:t>、当每次迭代结果不变时，认为算法收敛，聚类完成</a:t>
            </a:r>
            <a:endParaRPr kumimoji="0" lang="zh-CN" altLang="en-GB" sz="1800" b="0" i="0" u="none" strike="noStrike" kern="1200" cap="none" spc="0" normalizeH="0" baseline="0" noProof="0" dirty="0">
              <a:ln>
                <a:noFill/>
              </a:ln>
              <a:solidFill>
                <a:prstClr val="black">
                  <a:lumMod val="85000"/>
                  <a:lumOff val="15000"/>
                </a:prstClr>
              </a:solidFill>
              <a:effectLst/>
              <a:uLnTx/>
              <a:uFillTx/>
              <a:latin typeface="Alibaba PuHuiTi" pitchFamily="18" charset="-122"/>
              <a:ea typeface="Alibaba PuHuiTi" pitchFamily="18" charset="-122"/>
              <a:cs typeface="Alibaba PuHuiTi" pitchFamily="18" charset="-122"/>
            </a:endParaRPr>
          </a:p>
        </p:txBody>
      </p:sp>
      <p:pic>
        <p:nvPicPr>
          <p:cNvPr id="6" name="图片 5"/>
          <p:cNvPicPr>
            <a:picLocks noChangeAspect="1"/>
          </p:cNvPicPr>
          <p:nvPr/>
        </p:nvPicPr>
        <p:blipFill>
          <a:blip r:embed="rId1"/>
          <a:stretch>
            <a:fillRect/>
          </a:stretch>
        </p:blipFill>
        <p:spPr>
          <a:xfrm>
            <a:off x="2666907" y="2705990"/>
            <a:ext cx="4610100" cy="31750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4311005" y="2105111"/>
            <a:ext cx="559237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en-US" altLang="zh-CN" sz="1800" b="1" i="0" u="none" strike="noStrike" kern="1200" cap="none" spc="0" normalizeH="0" baseline="0" noProof="0" dirty="0">
                <a:ln>
                  <a:noFill/>
                </a:ln>
                <a:solidFill>
                  <a:prstClr val="black">
                    <a:lumMod val="65000"/>
                    <a:lumOff val="35000"/>
                  </a:prstClr>
                </a:solidFill>
                <a:effectLst/>
                <a:uLnTx/>
                <a:uFillTx/>
                <a:latin typeface="Alibaba PuHuiTi" pitchFamily="18" charset="-122"/>
                <a:ea typeface="Alibaba PuHuiTi" pitchFamily="18" charset="-122"/>
                <a:cs typeface="Alibaba PuHuiTi" pitchFamily="18" charset="-122"/>
              </a:rPr>
              <a:t>1</a:t>
            </a:r>
            <a:r>
              <a:rPr kumimoji="1" lang="zh-CN" altLang="en-US" sz="1800" b="1" i="0" u="none" strike="noStrike" kern="1200" cap="none" spc="0" normalizeH="0" baseline="0" noProof="0" dirty="0">
                <a:ln>
                  <a:noFill/>
                </a:ln>
                <a:solidFill>
                  <a:prstClr val="black">
                    <a:lumMod val="65000"/>
                    <a:lumOff val="35000"/>
                  </a:prstClr>
                </a:solidFill>
                <a:effectLst/>
                <a:uLnTx/>
                <a:uFillTx/>
                <a:latin typeface="Alibaba PuHuiTi" pitchFamily="18" charset="-122"/>
                <a:ea typeface="Alibaba PuHuiTi" pitchFamily="18" charset="-122"/>
                <a:cs typeface="Alibaba PuHuiTi" pitchFamily="18" charset="-122"/>
              </a:rPr>
              <a:t> </a:t>
            </a:r>
            <a:r>
              <a:rPr kumimoji="1" lang="en-US" altLang="zh-CN" b="1" dirty="0" err="1">
                <a:solidFill>
                  <a:prstClr val="black">
                    <a:lumMod val="65000"/>
                    <a:lumOff val="35000"/>
                  </a:prstClr>
                </a:solidFill>
                <a:latin typeface="Alibaba PuHuiTi" pitchFamily="18" charset="-122"/>
                <a:ea typeface="Alibaba PuHuiTi" pitchFamily="18" charset="-122"/>
                <a:cs typeface="Alibaba PuHuiTi" pitchFamily="18" charset="-122"/>
              </a:rPr>
              <a:t>KMeans</a:t>
            </a:r>
            <a:r>
              <a:rPr kumimoji="1" lang="zh-CN" altLang="en-US" sz="1800" b="1" i="0" u="none" strike="noStrike" kern="1200" cap="none" spc="0" normalizeH="0" baseline="0" noProof="0" dirty="0">
                <a:ln>
                  <a:noFill/>
                </a:ln>
                <a:solidFill>
                  <a:prstClr val="black">
                    <a:lumMod val="65000"/>
                    <a:lumOff val="35000"/>
                  </a:prstClr>
                </a:solidFill>
                <a:effectLst/>
                <a:uLnTx/>
                <a:uFillTx/>
                <a:latin typeface="Alibaba PuHuiTi" pitchFamily="18" charset="-122"/>
                <a:ea typeface="Alibaba PuHuiTi" pitchFamily="18" charset="-122"/>
                <a:cs typeface="Alibaba PuHuiTi" pitchFamily="18" charset="-122"/>
              </a:rPr>
              <a:t>算法实现流程</a:t>
            </a:r>
            <a:endParaRPr kumimoji="1" lang="en-US" altLang="zh-CN" sz="1800" b="1" i="0" u="none" strike="noStrike" kern="1200" cap="none" spc="0" normalizeH="0" baseline="0" noProof="0" dirty="0">
              <a:ln>
                <a:noFill/>
              </a:ln>
              <a:solidFill>
                <a:prstClr val="black">
                  <a:lumMod val="65000"/>
                  <a:lumOff val="35000"/>
                </a:prstClr>
              </a:solidFill>
              <a:effectLst/>
              <a:uLnTx/>
              <a:uFillTx/>
              <a:latin typeface="Alibaba PuHuiTi" pitchFamily="18" charset="-122"/>
              <a:ea typeface="Alibaba PuHuiTi" pitchFamily="18" charset="-122"/>
              <a:cs typeface="Alibaba PuHuiTi" pitchFamily="18" charset="-122"/>
            </a:endParaRPr>
          </a:p>
        </p:txBody>
      </p:sp>
      <p:sp>
        <p:nvSpPr>
          <p:cNvPr id="12" name="文本占位符 1"/>
          <p:cNvSpPr txBox="1"/>
          <p:nvPr/>
        </p:nvSpPr>
        <p:spPr>
          <a:xfrm>
            <a:off x="86125" y="181128"/>
            <a:ext cx="7036395" cy="761341"/>
          </a:xfrm>
          <a:prstGeom prst="rect">
            <a:avLst/>
          </a:prstGeom>
        </p:spPr>
        <p:txBody>
          <a:bodyPr/>
          <a:lstStyle>
            <a:lvl1pPr marL="360045" indent="-360045" algn="l" rtl="0" eaLnBrk="0" fontAlgn="base" hangingPunct="0">
              <a:lnSpc>
                <a:spcPct val="150000"/>
              </a:lnSpc>
              <a:spcBef>
                <a:spcPct val="20000"/>
              </a:spcBef>
              <a:spcAft>
                <a:spcPct val="0"/>
              </a:spcAft>
              <a:buClr>
                <a:srgbClr val="404040"/>
              </a:buClr>
              <a:buSzPct val="85000"/>
              <a:buFont typeface="Wingdings" panose="05000000000000000000" pitchFamily="2" charset="2"/>
              <a:buChar char="l"/>
              <a:defRPr lang="en-US" altLang="zh-CN" sz="16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1pPr>
            <a:lvl2pPr marL="719455" indent="-358775" algn="l" rtl="0" eaLnBrk="0" fontAlgn="base" hangingPunct="0">
              <a:lnSpc>
                <a:spcPct val="150000"/>
              </a:lnSpc>
              <a:spcBef>
                <a:spcPct val="20000"/>
              </a:spcBef>
              <a:spcAft>
                <a:spcPct val="0"/>
              </a:spcAft>
              <a:buFont typeface="Wingdings" panose="05000000000000000000" pitchFamily="2" charset="2"/>
              <a:buChar char="l"/>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Arial" panose="020B0604020202020204" pitchFamily="34" charset="0"/>
              <a:buChar char="•"/>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marL="359410" marR="0" lvl="1" indent="0" algn="l" defTabSz="914400" rtl="0" eaLnBrk="0" fontAlgn="base" latinLnBrk="0" hangingPunct="0">
              <a:lnSpc>
                <a:spcPct val="150000"/>
              </a:lnSpc>
              <a:spcBef>
                <a:spcPct val="20000"/>
              </a:spcBef>
              <a:spcAft>
                <a:spcPct val="0"/>
              </a:spcAft>
              <a:buClrTx/>
              <a:buSzTx/>
              <a:buFont typeface="Wingdings" panose="05000000000000000000" pitchFamily="2" charset="2"/>
              <a:buNone/>
              <a:defRPr/>
            </a:pPr>
            <a:endParaRPr kumimoji="1" lang="zh-CN" altLang="en-US" sz="1400" b="0" i="0" u="none" strike="noStrike" kern="1200" cap="none" spc="0" normalizeH="0" baseline="0" noProof="0" dirty="0">
              <a:ln>
                <a:noFill/>
              </a:ln>
              <a:solidFill>
                <a:prstClr val="black"/>
              </a:solidFill>
              <a:effectLst/>
              <a:uLnTx/>
              <a:uFillTx/>
              <a:latin typeface="Alibaba PuHuiTi R" pitchFamily="18" charset="-122"/>
              <a:ea typeface="Alibaba PuHuiTi R" pitchFamily="18" charset="-122"/>
              <a:cs typeface="Alibaba PuHuiTi R" pitchFamily="18" charset="-122"/>
            </a:endParaRPr>
          </a:p>
        </p:txBody>
      </p:sp>
      <p:sp>
        <p:nvSpPr>
          <p:cNvPr id="3" name="文本占位符 2"/>
          <p:cNvSpPr txBox="1"/>
          <p:nvPr/>
        </p:nvSpPr>
        <p:spPr>
          <a:xfrm>
            <a:off x="4594831" y="2580430"/>
            <a:ext cx="7430703" cy="1996886"/>
          </a:xfrm>
          <a:prstGeom prst="rect">
            <a:avLst/>
          </a:prstGeom>
        </p:spPr>
        <p:txBody>
          <a:bodyPr/>
          <a:lstStyle>
            <a:lvl1pPr marL="0" indent="0" algn="l" rtl="0" eaLnBrk="0" fontAlgn="base" hangingPunct="0">
              <a:lnSpc>
                <a:spcPct val="150000"/>
              </a:lnSpc>
              <a:spcBef>
                <a:spcPct val="20000"/>
              </a:spcBef>
              <a:spcAft>
                <a:spcPct val="0"/>
              </a:spcAft>
              <a:buFont typeface="Arial" panose="020B0604020202020204" pitchFamily="34" charset="0"/>
              <a:buNone/>
              <a:defRPr sz="1600" kern="12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a:lnSpc>
                <a:spcPct val="200000"/>
              </a:lnSpc>
              <a:defRPr/>
            </a:pPr>
            <a:r>
              <a:rPr lang="en-US" altLang="zh-CN" sz="1400" dirty="0">
                <a:solidFill>
                  <a:prstClr val="black">
                    <a:lumMod val="85000"/>
                    <a:lumOff val="15000"/>
                  </a:prstClr>
                </a:solidFill>
                <a:latin typeface="Alibaba PuHuiTi" pitchFamily="18" charset="-122"/>
                <a:ea typeface="Alibaba PuHuiTi" pitchFamily="18" charset="-122"/>
                <a:cs typeface="Alibaba PuHuiTi" pitchFamily="18" charset="-122"/>
              </a:rPr>
              <a:t>1</a:t>
            </a:r>
            <a:r>
              <a:rPr lang="zh-CN" altLang="en-US" sz="1400" dirty="0">
                <a:solidFill>
                  <a:prstClr val="black">
                    <a:lumMod val="85000"/>
                    <a:lumOff val="15000"/>
                  </a:prstClr>
                </a:solidFill>
                <a:latin typeface="Alibaba PuHuiTi" pitchFamily="18" charset="-122"/>
                <a:ea typeface="Alibaba PuHuiTi" pitchFamily="18" charset="-122"/>
                <a:cs typeface="Alibaba PuHuiTi" pitchFamily="18" charset="-122"/>
              </a:rPr>
              <a:t> 、事先确定常数</a:t>
            </a:r>
            <a:r>
              <a:rPr lang="en-GB" altLang="zh-CN" sz="1400" dirty="0">
                <a:solidFill>
                  <a:prstClr val="black">
                    <a:lumMod val="85000"/>
                    <a:lumOff val="15000"/>
                  </a:prstClr>
                </a:solidFill>
                <a:latin typeface="Alibaba PuHuiTi" pitchFamily="18" charset="-122"/>
                <a:ea typeface="Alibaba PuHuiTi" pitchFamily="18" charset="-122"/>
                <a:cs typeface="Alibaba PuHuiTi" pitchFamily="18" charset="-122"/>
              </a:rPr>
              <a:t>K </a:t>
            </a:r>
            <a:r>
              <a:rPr lang="zh-CN" altLang="en-GB" sz="1400" dirty="0">
                <a:solidFill>
                  <a:prstClr val="black">
                    <a:lumMod val="85000"/>
                    <a:lumOff val="15000"/>
                  </a:prstClr>
                </a:solidFill>
                <a:latin typeface="Alibaba PuHuiTi" pitchFamily="18" charset="-122"/>
                <a:ea typeface="Alibaba PuHuiTi" pitchFamily="18" charset="-122"/>
                <a:cs typeface="Alibaba PuHuiTi" pitchFamily="18" charset="-122"/>
              </a:rPr>
              <a:t>，</a:t>
            </a:r>
            <a:r>
              <a:rPr lang="zh-CN" altLang="en-US" sz="1400" dirty="0">
                <a:solidFill>
                  <a:prstClr val="black">
                    <a:lumMod val="85000"/>
                    <a:lumOff val="15000"/>
                  </a:prstClr>
                </a:solidFill>
                <a:latin typeface="Alibaba PuHuiTi" pitchFamily="18" charset="-122"/>
                <a:ea typeface="Alibaba PuHuiTi" pitchFamily="18" charset="-122"/>
                <a:cs typeface="Alibaba PuHuiTi" pitchFamily="18" charset="-122"/>
              </a:rPr>
              <a:t>常数</a:t>
            </a:r>
            <a:r>
              <a:rPr lang="en-GB" altLang="zh-CN" sz="1400" dirty="0">
                <a:solidFill>
                  <a:prstClr val="black">
                    <a:lumMod val="85000"/>
                    <a:lumOff val="15000"/>
                  </a:prstClr>
                </a:solidFill>
                <a:latin typeface="Alibaba PuHuiTi" pitchFamily="18" charset="-122"/>
                <a:ea typeface="Alibaba PuHuiTi" pitchFamily="18" charset="-122"/>
                <a:cs typeface="Alibaba PuHuiTi" pitchFamily="18" charset="-122"/>
              </a:rPr>
              <a:t>K</a:t>
            </a:r>
            <a:r>
              <a:rPr lang="zh-CN" altLang="en-US" sz="1400" dirty="0">
                <a:solidFill>
                  <a:prstClr val="black">
                    <a:lumMod val="85000"/>
                    <a:lumOff val="15000"/>
                  </a:prstClr>
                </a:solidFill>
                <a:latin typeface="Alibaba PuHuiTi" pitchFamily="18" charset="-122"/>
                <a:ea typeface="Alibaba PuHuiTi" pitchFamily="18" charset="-122"/>
                <a:cs typeface="Alibaba PuHuiTi" pitchFamily="18" charset="-122"/>
              </a:rPr>
              <a:t>意味着最终的聚类类别数</a:t>
            </a:r>
            <a:endParaRPr lang="en-US" altLang="zh-CN" sz="1400" dirty="0">
              <a:solidFill>
                <a:prstClr val="black">
                  <a:lumMod val="85000"/>
                  <a:lumOff val="15000"/>
                </a:prstClr>
              </a:solidFill>
              <a:latin typeface="Alibaba PuHuiTi" pitchFamily="18" charset="-122"/>
              <a:ea typeface="Alibaba PuHuiTi" pitchFamily="18" charset="-122"/>
              <a:cs typeface="Alibaba PuHuiTi" pitchFamily="18" charset="-122"/>
            </a:endParaRPr>
          </a:p>
          <a:p>
            <a:pPr lvl="0">
              <a:lnSpc>
                <a:spcPct val="200000"/>
              </a:lnSpc>
              <a:defRPr/>
            </a:pPr>
            <a:r>
              <a:rPr lang="en-US" altLang="zh-CN" sz="1400" dirty="0">
                <a:solidFill>
                  <a:prstClr val="black">
                    <a:lumMod val="85000"/>
                    <a:lumOff val="15000"/>
                  </a:prstClr>
                </a:solidFill>
                <a:latin typeface="Alibaba PuHuiTi" pitchFamily="18" charset="-122"/>
                <a:ea typeface="Alibaba PuHuiTi" pitchFamily="18" charset="-122"/>
                <a:cs typeface="Alibaba PuHuiTi" pitchFamily="18" charset="-122"/>
              </a:rPr>
              <a:t>2</a:t>
            </a:r>
            <a:r>
              <a:rPr lang="zh-CN" altLang="en-US" sz="1400" dirty="0">
                <a:solidFill>
                  <a:prstClr val="black">
                    <a:lumMod val="85000"/>
                    <a:lumOff val="15000"/>
                  </a:prstClr>
                </a:solidFill>
                <a:latin typeface="Alibaba PuHuiTi" pitchFamily="18" charset="-122"/>
                <a:ea typeface="Alibaba PuHuiTi" pitchFamily="18" charset="-122"/>
                <a:cs typeface="Alibaba PuHuiTi" pitchFamily="18" charset="-122"/>
              </a:rPr>
              <a:t>、随机选择 </a:t>
            </a:r>
            <a:r>
              <a:rPr lang="en-GB" altLang="zh-CN" sz="1400" dirty="0">
                <a:solidFill>
                  <a:schemeClr val="accent2">
                    <a:lumMod val="75000"/>
                  </a:schemeClr>
                </a:solidFill>
                <a:latin typeface="Alibaba PuHuiTi" pitchFamily="18" charset="-122"/>
                <a:ea typeface="Alibaba PuHuiTi" pitchFamily="18" charset="-122"/>
                <a:cs typeface="Alibaba PuHuiTi" pitchFamily="18" charset="-122"/>
              </a:rPr>
              <a:t>K </a:t>
            </a:r>
            <a:r>
              <a:rPr lang="zh-CN" altLang="en-US" sz="1400" dirty="0">
                <a:solidFill>
                  <a:schemeClr val="accent2">
                    <a:lumMod val="75000"/>
                  </a:schemeClr>
                </a:solidFill>
                <a:latin typeface="Alibaba PuHuiTi" pitchFamily="18" charset="-122"/>
                <a:ea typeface="Alibaba PuHuiTi" pitchFamily="18" charset="-122"/>
                <a:cs typeface="Alibaba PuHuiTi" pitchFamily="18" charset="-122"/>
              </a:rPr>
              <a:t>个样本点</a:t>
            </a:r>
            <a:r>
              <a:rPr lang="zh-CN" altLang="en-US" sz="1400" dirty="0">
                <a:solidFill>
                  <a:prstClr val="black">
                    <a:lumMod val="85000"/>
                    <a:lumOff val="15000"/>
                  </a:prstClr>
                </a:solidFill>
                <a:latin typeface="Alibaba PuHuiTi" pitchFamily="18" charset="-122"/>
                <a:ea typeface="Alibaba PuHuiTi" pitchFamily="18" charset="-122"/>
                <a:cs typeface="Alibaba PuHuiTi" pitchFamily="18" charset="-122"/>
              </a:rPr>
              <a:t>作为初始聚类中心</a:t>
            </a:r>
            <a:endParaRPr lang="zh-CN" altLang="en-US" sz="1400" dirty="0">
              <a:solidFill>
                <a:prstClr val="black">
                  <a:lumMod val="85000"/>
                  <a:lumOff val="15000"/>
                </a:prstClr>
              </a:solidFill>
              <a:latin typeface="Alibaba PuHuiTi" pitchFamily="18" charset="-122"/>
              <a:ea typeface="Alibaba PuHuiTi" pitchFamily="18" charset="-122"/>
              <a:cs typeface="Alibaba PuHuiTi" pitchFamily="18" charset="-122"/>
            </a:endParaRPr>
          </a:p>
          <a:p>
            <a:pPr lvl="0">
              <a:lnSpc>
                <a:spcPct val="200000"/>
              </a:lnSpc>
              <a:defRPr/>
            </a:pPr>
            <a:r>
              <a:rPr lang="en-US" altLang="zh-CN" sz="1400" dirty="0">
                <a:solidFill>
                  <a:prstClr val="black">
                    <a:lumMod val="85000"/>
                    <a:lumOff val="15000"/>
                  </a:prstClr>
                </a:solidFill>
                <a:latin typeface="Alibaba PuHuiTi" pitchFamily="18" charset="-122"/>
                <a:ea typeface="Alibaba PuHuiTi" pitchFamily="18" charset="-122"/>
                <a:cs typeface="Alibaba PuHuiTi" pitchFamily="18" charset="-122"/>
              </a:rPr>
              <a:t>3</a:t>
            </a:r>
            <a:r>
              <a:rPr lang="zh-CN" altLang="en-US" sz="1400" dirty="0">
                <a:solidFill>
                  <a:prstClr val="black">
                    <a:lumMod val="85000"/>
                    <a:lumOff val="15000"/>
                  </a:prstClr>
                </a:solidFill>
                <a:latin typeface="Alibaba PuHuiTi" pitchFamily="18" charset="-122"/>
                <a:ea typeface="Alibaba PuHuiTi" pitchFamily="18" charset="-122"/>
                <a:cs typeface="Alibaba PuHuiTi" pitchFamily="18" charset="-122"/>
              </a:rPr>
              <a:t>、计算</a:t>
            </a:r>
            <a:r>
              <a:rPr lang="zh-CN" altLang="en-US" sz="1400" dirty="0">
                <a:solidFill>
                  <a:schemeClr val="accent2">
                    <a:lumMod val="75000"/>
                  </a:schemeClr>
                </a:solidFill>
                <a:latin typeface="Alibaba PuHuiTi" pitchFamily="18" charset="-122"/>
                <a:ea typeface="Alibaba PuHuiTi" pitchFamily="18" charset="-122"/>
                <a:cs typeface="Alibaba PuHuiTi" pitchFamily="18" charset="-122"/>
              </a:rPr>
              <a:t>每个样本</a:t>
            </a:r>
            <a:r>
              <a:rPr lang="zh-CN" altLang="en-US" sz="1400" dirty="0">
                <a:solidFill>
                  <a:prstClr val="black">
                    <a:lumMod val="85000"/>
                    <a:lumOff val="15000"/>
                  </a:prstClr>
                </a:solidFill>
                <a:latin typeface="Alibaba PuHuiTi" pitchFamily="18" charset="-122"/>
                <a:ea typeface="Alibaba PuHuiTi" pitchFamily="18" charset="-122"/>
                <a:cs typeface="Alibaba PuHuiTi" pitchFamily="18" charset="-122"/>
              </a:rPr>
              <a:t>到 </a:t>
            </a:r>
            <a:r>
              <a:rPr lang="en-GB" altLang="zh-CN" sz="1400" dirty="0">
                <a:solidFill>
                  <a:prstClr val="black">
                    <a:lumMod val="85000"/>
                    <a:lumOff val="15000"/>
                  </a:prstClr>
                </a:solidFill>
                <a:latin typeface="Alibaba PuHuiTi" pitchFamily="18" charset="-122"/>
                <a:ea typeface="Alibaba PuHuiTi" pitchFamily="18" charset="-122"/>
                <a:cs typeface="Alibaba PuHuiTi" pitchFamily="18" charset="-122"/>
              </a:rPr>
              <a:t>K </a:t>
            </a:r>
            <a:r>
              <a:rPr lang="zh-CN" altLang="en-US" sz="1400" dirty="0">
                <a:solidFill>
                  <a:prstClr val="black">
                    <a:lumMod val="85000"/>
                    <a:lumOff val="15000"/>
                  </a:prstClr>
                </a:solidFill>
                <a:latin typeface="Alibaba PuHuiTi" pitchFamily="18" charset="-122"/>
                <a:ea typeface="Alibaba PuHuiTi" pitchFamily="18" charset="-122"/>
                <a:cs typeface="Alibaba PuHuiTi" pitchFamily="18" charset="-122"/>
              </a:rPr>
              <a:t>个中心的距离，选择最近的聚类中心点作为标记类别</a:t>
            </a:r>
            <a:endParaRPr lang="zh-CN" altLang="en-US" sz="1400" dirty="0">
              <a:solidFill>
                <a:prstClr val="black">
                  <a:lumMod val="85000"/>
                  <a:lumOff val="15000"/>
                </a:prstClr>
              </a:solidFill>
              <a:latin typeface="Alibaba PuHuiTi" pitchFamily="18" charset="-122"/>
              <a:ea typeface="Alibaba PuHuiTi" pitchFamily="18" charset="-122"/>
              <a:cs typeface="Alibaba PuHuiTi" pitchFamily="18" charset="-122"/>
            </a:endParaRPr>
          </a:p>
          <a:p>
            <a:pPr lvl="0">
              <a:lnSpc>
                <a:spcPct val="200000"/>
              </a:lnSpc>
              <a:defRPr/>
            </a:pPr>
            <a:r>
              <a:rPr lang="en-US" altLang="zh-CN" sz="1400" dirty="0">
                <a:solidFill>
                  <a:prstClr val="black">
                    <a:lumMod val="85000"/>
                    <a:lumOff val="15000"/>
                  </a:prstClr>
                </a:solidFill>
                <a:latin typeface="Alibaba PuHuiTi" pitchFamily="18" charset="-122"/>
                <a:ea typeface="Alibaba PuHuiTi" pitchFamily="18" charset="-122"/>
                <a:cs typeface="Alibaba PuHuiTi" pitchFamily="18" charset="-122"/>
              </a:rPr>
              <a:t>4</a:t>
            </a:r>
            <a:r>
              <a:rPr lang="zh-CN" altLang="en-US" sz="1400" dirty="0">
                <a:solidFill>
                  <a:prstClr val="black">
                    <a:lumMod val="85000"/>
                    <a:lumOff val="15000"/>
                  </a:prstClr>
                </a:solidFill>
                <a:latin typeface="Alibaba PuHuiTi" pitchFamily="18" charset="-122"/>
                <a:ea typeface="Alibaba PuHuiTi" pitchFamily="18" charset="-122"/>
                <a:cs typeface="Alibaba PuHuiTi" pitchFamily="18" charset="-122"/>
              </a:rPr>
              <a:t>、根据每个类别中的样本点，重新计算出</a:t>
            </a:r>
            <a:r>
              <a:rPr lang="zh-CN" altLang="en-US" sz="1400" dirty="0">
                <a:solidFill>
                  <a:schemeClr val="accent2">
                    <a:lumMod val="75000"/>
                  </a:schemeClr>
                </a:solidFill>
                <a:latin typeface="Alibaba PuHuiTi" pitchFamily="18" charset="-122"/>
                <a:ea typeface="Alibaba PuHuiTi" pitchFamily="18" charset="-122"/>
                <a:cs typeface="Alibaba PuHuiTi" pitchFamily="18" charset="-122"/>
              </a:rPr>
              <a:t>新的聚类中心点</a:t>
            </a:r>
            <a:r>
              <a:rPr lang="zh-CN" altLang="en-US" sz="1400" dirty="0">
                <a:solidFill>
                  <a:prstClr val="black">
                    <a:lumMod val="85000"/>
                    <a:lumOff val="15000"/>
                  </a:prstClr>
                </a:solidFill>
                <a:latin typeface="Alibaba PuHuiTi" pitchFamily="18" charset="-122"/>
                <a:ea typeface="Alibaba PuHuiTi" pitchFamily="18" charset="-122"/>
                <a:cs typeface="Alibaba PuHuiTi" pitchFamily="18" charset="-122"/>
              </a:rPr>
              <a:t>（平均值），如果计算得出的</a:t>
            </a:r>
            <a:r>
              <a:rPr lang="zh-CN" altLang="en-US" sz="1400" dirty="0">
                <a:solidFill>
                  <a:schemeClr val="accent2">
                    <a:lumMod val="75000"/>
                  </a:schemeClr>
                </a:solidFill>
                <a:latin typeface="Alibaba PuHuiTi" pitchFamily="18" charset="-122"/>
                <a:ea typeface="Alibaba PuHuiTi" pitchFamily="18" charset="-122"/>
                <a:cs typeface="Alibaba PuHuiTi" pitchFamily="18" charset="-122"/>
              </a:rPr>
              <a:t>新中心点</a:t>
            </a:r>
            <a:r>
              <a:rPr lang="zh-CN" altLang="en-US" sz="1400" dirty="0">
                <a:solidFill>
                  <a:prstClr val="black">
                    <a:lumMod val="85000"/>
                    <a:lumOff val="15000"/>
                  </a:prstClr>
                </a:solidFill>
                <a:latin typeface="Alibaba PuHuiTi" pitchFamily="18" charset="-122"/>
                <a:ea typeface="Alibaba PuHuiTi" pitchFamily="18" charset="-122"/>
                <a:cs typeface="Alibaba PuHuiTi" pitchFamily="18" charset="-122"/>
              </a:rPr>
              <a:t>与</a:t>
            </a:r>
            <a:r>
              <a:rPr lang="zh-CN" altLang="en-US" sz="1400" dirty="0">
                <a:solidFill>
                  <a:schemeClr val="accent2">
                    <a:lumMod val="75000"/>
                  </a:schemeClr>
                </a:solidFill>
                <a:latin typeface="Alibaba PuHuiTi" pitchFamily="18" charset="-122"/>
                <a:ea typeface="Alibaba PuHuiTi" pitchFamily="18" charset="-122"/>
                <a:cs typeface="Alibaba PuHuiTi" pitchFamily="18" charset="-122"/>
              </a:rPr>
              <a:t>原中心点</a:t>
            </a:r>
            <a:r>
              <a:rPr lang="zh-CN" altLang="en-US" sz="1400" dirty="0">
                <a:solidFill>
                  <a:prstClr val="black">
                    <a:lumMod val="85000"/>
                    <a:lumOff val="15000"/>
                  </a:prstClr>
                </a:solidFill>
                <a:latin typeface="Alibaba PuHuiTi" pitchFamily="18" charset="-122"/>
                <a:ea typeface="Alibaba PuHuiTi" pitchFamily="18" charset="-122"/>
                <a:cs typeface="Alibaba PuHuiTi" pitchFamily="18" charset="-122"/>
              </a:rPr>
              <a:t>一样则停止聚类，否则重新进行</a:t>
            </a:r>
            <a:r>
              <a:rPr lang="zh-CN" altLang="en-US" sz="1400" dirty="0">
                <a:solidFill>
                  <a:schemeClr val="accent2">
                    <a:lumMod val="75000"/>
                  </a:schemeClr>
                </a:solidFill>
                <a:latin typeface="Alibaba PuHuiTi" pitchFamily="18" charset="-122"/>
                <a:ea typeface="Alibaba PuHuiTi" pitchFamily="18" charset="-122"/>
                <a:cs typeface="Alibaba PuHuiTi" pitchFamily="18" charset="-122"/>
              </a:rPr>
              <a:t>第 </a:t>
            </a:r>
            <a:r>
              <a:rPr lang="en-US" altLang="zh-CN" sz="1400" dirty="0">
                <a:solidFill>
                  <a:schemeClr val="accent2">
                    <a:lumMod val="75000"/>
                  </a:schemeClr>
                </a:solidFill>
                <a:latin typeface="Alibaba PuHuiTi" pitchFamily="18" charset="-122"/>
                <a:ea typeface="Alibaba PuHuiTi" pitchFamily="18" charset="-122"/>
                <a:cs typeface="Alibaba PuHuiTi" pitchFamily="18" charset="-122"/>
              </a:rPr>
              <a:t>3</a:t>
            </a:r>
            <a:r>
              <a:rPr lang="zh-CN" altLang="en-US" sz="1400" dirty="0">
                <a:solidFill>
                  <a:schemeClr val="accent2">
                    <a:lumMod val="75000"/>
                  </a:schemeClr>
                </a:solidFill>
                <a:latin typeface="Alibaba PuHuiTi" pitchFamily="18" charset="-122"/>
                <a:ea typeface="Alibaba PuHuiTi" pitchFamily="18" charset="-122"/>
                <a:cs typeface="Alibaba PuHuiTi" pitchFamily="18" charset="-122"/>
              </a:rPr>
              <a:t>步过程</a:t>
            </a:r>
            <a:r>
              <a:rPr lang="zh-CN" altLang="en-US" sz="1400" dirty="0">
                <a:solidFill>
                  <a:prstClr val="black">
                    <a:lumMod val="85000"/>
                    <a:lumOff val="15000"/>
                  </a:prstClr>
                </a:solidFill>
                <a:latin typeface="Alibaba PuHuiTi" pitchFamily="18" charset="-122"/>
                <a:ea typeface="Alibaba PuHuiTi" pitchFamily="18" charset="-122"/>
                <a:cs typeface="Alibaba PuHuiTi" pitchFamily="18" charset="-122"/>
              </a:rPr>
              <a:t>，直到聚类中心不再变化</a:t>
            </a:r>
            <a:endParaRPr lang="zh-CN" altLang="en-US" sz="1400" dirty="0">
              <a:solidFill>
                <a:prstClr val="black">
                  <a:lumMod val="85000"/>
                  <a:lumOff val="15000"/>
                </a:prstClr>
              </a:solidFill>
              <a:latin typeface="Alibaba PuHuiTi" pitchFamily="18" charset="-122"/>
              <a:ea typeface="Alibaba PuHuiTi" pitchFamily="18" charset="-122"/>
              <a:cs typeface="Alibaba PuHuiTi" pitchFamily="18"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3197225" y="4198727"/>
            <a:ext cx="2319866" cy="307777"/>
          </a:xfrm>
          <a:prstGeom prst="rect">
            <a:avLst/>
          </a:prstGeom>
          <a:noFill/>
        </p:spPr>
        <p:txBody>
          <a:bodyPr wrap="none" rtlCol="0">
            <a:spAutoFit/>
          </a:bodyPr>
          <a:lstStyle/>
          <a:p>
            <a:pPr fontAlgn="auto">
              <a:spcBef>
                <a:spcPts val="0"/>
              </a:spcBef>
              <a:spcAft>
                <a:spcPts val="0"/>
              </a:spcAft>
            </a:pPr>
            <a:r>
              <a:rPr lang="zh-CN" altLang="en-US" sz="1400" dirty="0">
                <a:solidFill>
                  <a:schemeClr val="accent2">
                    <a:lumMod val="75000"/>
                  </a:schemeClr>
                </a:solidFill>
                <a:latin typeface="Alibaba PuHuiTi" pitchFamily="18" charset="-122"/>
                <a:ea typeface="Alibaba PuHuiTi" pitchFamily="18" charset="-122"/>
                <a:cs typeface="Alibaba PuHuiTi" pitchFamily="18" charset="-122"/>
              </a:rPr>
              <a:t>答案解析 </a:t>
            </a:r>
            <a:r>
              <a:rPr lang="en-US" altLang="zh-CN" sz="1400" dirty="0">
                <a:solidFill>
                  <a:schemeClr val="accent2">
                    <a:lumMod val="75000"/>
                  </a:schemeClr>
                </a:solidFill>
                <a:latin typeface="Alibaba PuHuiTi" pitchFamily="18" charset="-122"/>
                <a:ea typeface="Alibaba PuHuiTi" pitchFamily="18" charset="-122"/>
                <a:cs typeface="Alibaba PuHuiTi" pitchFamily="18" charset="-122"/>
              </a:rPr>
              <a:t>D</a:t>
            </a:r>
            <a:r>
              <a:rPr lang="zh-CN" altLang="en-US" sz="1400" dirty="0">
                <a:solidFill>
                  <a:schemeClr val="accent2">
                    <a:lumMod val="75000"/>
                  </a:schemeClr>
                </a:solidFill>
                <a:latin typeface="Alibaba PuHuiTi" pitchFamily="18" charset="-122"/>
                <a:ea typeface="Alibaba PuHuiTi" pitchFamily="18" charset="-122"/>
                <a:cs typeface="Alibaba PuHuiTi" pitchFamily="18" charset="-122"/>
              </a:rPr>
              <a:t>在开始  </a:t>
            </a:r>
            <a:r>
              <a:rPr lang="en-US" altLang="zh-CN" sz="1400" dirty="0">
                <a:solidFill>
                  <a:schemeClr val="accent2">
                    <a:lumMod val="75000"/>
                  </a:schemeClr>
                </a:solidFill>
                <a:latin typeface="Alibaba PuHuiTi" pitchFamily="18" charset="-122"/>
                <a:ea typeface="Alibaba PuHuiTi" pitchFamily="18" charset="-122"/>
                <a:cs typeface="Alibaba PuHuiTi" pitchFamily="18" charset="-122"/>
              </a:rPr>
              <a:t>C</a:t>
            </a:r>
            <a:r>
              <a:rPr lang="zh-CN" altLang="en-US" sz="1400" dirty="0">
                <a:solidFill>
                  <a:schemeClr val="accent2">
                    <a:lumMod val="75000"/>
                  </a:schemeClr>
                </a:solidFill>
                <a:latin typeface="Alibaba PuHuiTi" pitchFamily="18" charset="-122"/>
                <a:ea typeface="Alibaba PuHuiTi" pitchFamily="18" charset="-122"/>
                <a:cs typeface="Alibaba PuHuiTi" pitchFamily="18" charset="-122"/>
              </a:rPr>
              <a:t>在最后</a:t>
            </a:r>
            <a:endParaRPr lang="zh-CN" altLang="en-US" sz="1400" dirty="0">
              <a:solidFill>
                <a:schemeClr val="accent2">
                  <a:lumMod val="75000"/>
                </a:schemeClr>
              </a:solidFill>
              <a:latin typeface="Alibaba PuHuiTi" pitchFamily="18" charset="-122"/>
              <a:ea typeface="Alibaba PuHuiTi" pitchFamily="18" charset="-122"/>
              <a:cs typeface="Alibaba PuHuiTi" pitchFamily="18" charset="-122"/>
            </a:endParaRPr>
          </a:p>
        </p:txBody>
      </p:sp>
      <p:sp>
        <p:nvSpPr>
          <p:cNvPr id="6" name="文本框 5"/>
          <p:cNvSpPr txBox="1"/>
          <p:nvPr/>
        </p:nvSpPr>
        <p:spPr>
          <a:xfrm>
            <a:off x="3197225" y="4506504"/>
            <a:ext cx="4283656" cy="307777"/>
          </a:xfrm>
          <a:prstGeom prst="rect">
            <a:avLst/>
          </a:prstGeom>
          <a:noFill/>
        </p:spPr>
        <p:txBody>
          <a:bodyPr wrap="square" rtlCol="0">
            <a:spAutoFit/>
          </a:bodyPr>
          <a:lstStyle/>
          <a:p>
            <a:pPr fontAlgn="auto">
              <a:spcBef>
                <a:spcPts val="0"/>
              </a:spcBef>
              <a:spcAft>
                <a:spcPts val="0"/>
              </a:spcAft>
            </a:pPr>
            <a:r>
              <a:rPr lang="zh-CN" altLang="en-US" sz="1400" dirty="0">
                <a:solidFill>
                  <a:schemeClr val="accent2">
                    <a:lumMod val="75000"/>
                  </a:schemeClr>
                </a:solidFill>
                <a:latin typeface="Alibaba PuHuiTi" pitchFamily="18" charset="-122"/>
                <a:ea typeface="Alibaba PuHuiTi" pitchFamily="18" charset="-122"/>
                <a:cs typeface="Alibaba PuHuiTi" pitchFamily="18" charset="-122"/>
              </a:rPr>
              <a:t>答案：</a:t>
            </a:r>
            <a:r>
              <a:rPr lang="en-US" altLang="zh-CN" sz="1400" dirty="0">
                <a:solidFill>
                  <a:schemeClr val="accent2">
                    <a:lumMod val="75000"/>
                  </a:schemeClr>
                </a:solidFill>
                <a:latin typeface="微软雅黑" panose="020B0503020204020204" pitchFamily="34" charset="-122"/>
                <a:ea typeface="微软雅黑" panose="020B0503020204020204" pitchFamily="34" charset="-122"/>
              </a:rPr>
              <a:t>D</a:t>
            </a:r>
            <a:r>
              <a:rPr lang="zh-CN" altLang="en-US" sz="1400" dirty="0">
                <a:solidFill>
                  <a:schemeClr val="accent2">
                    <a:lumMod val="75000"/>
                  </a:schemeClr>
                </a:solidFill>
                <a:latin typeface="微软雅黑" panose="020B0503020204020204" pitchFamily="34" charset="-122"/>
                <a:ea typeface="微软雅黑" panose="020B0503020204020204" pitchFamily="34" charset="-122"/>
              </a:rPr>
              <a:t>→</a:t>
            </a:r>
            <a:r>
              <a:rPr lang="en-US" altLang="zh-CN" sz="1400" dirty="0">
                <a:solidFill>
                  <a:schemeClr val="accent2">
                    <a:lumMod val="75000"/>
                  </a:schemeClr>
                </a:solidFill>
                <a:latin typeface="微软雅黑" panose="020B0503020204020204" pitchFamily="34" charset="-122"/>
                <a:ea typeface="微软雅黑" panose="020B0503020204020204" pitchFamily="34" charset="-122"/>
              </a:rPr>
              <a:t>B</a:t>
            </a:r>
            <a:r>
              <a:rPr lang="zh-CN" altLang="en-US" sz="1400" dirty="0">
                <a:solidFill>
                  <a:schemeClr val="accent2">
                    <a:lumMod val="75000"/>
                  </a:schemeClr>
                </a:solidFill>
                <a:latin typeface="微软雅黑" panose="020B0503020204020204" pitchFamily="34" charset="-122"/>
                <a:ea typeface="微软雅黑" panose="020B0503020204020204" pitchFamily="34" charset="-122"/>
              </a:rPr>
              <a:t>→</a:t>
            </a:r>
            <a:r>
              <a:rPr lang="en-US" altLang="zh-CN" sz="1400" dirty="0">
                <a:solidFill>
                  <a:schemeClr val="accent2">
                    <a:lumMod val="75000"/>
                  </a:schemeClr>
                </a:solidFill>
                <a:latin typeface="微软雅黑" panose="020B0503020204020204" pitchFamily="34" charset="-122"/>
                <a:ea typeface="微软雅黑" panose="020B0503020204020204" pitchFamily="34" charset="-122"/>
              </a:rPr>
              <a:t>A</a:t>
            </a:r>
            <a:r>
              <a:rPr lang="zh-CN" altLang="en-US" sz="1400" dirty="0">
                <a:solidFill>
                  <a:schemeClr val="accent2">
                    <a:lumMod val="75000"/>
                  </a:schemeClr>
                </a:solidFill>
                <a:latin typeface="微软雅黑" panose="020B0503020204020204" pitchFamily="34" charset="-122"/>
                <a:ea typeface="微软雅黑" panose="020B0503020204020204" pitchFamily="34" charset="-122"/>
              </a:rPr>
              <a:t>→</a:t>
            </a:r>
            <a:r>
              <a:rPr lang="en-US" altLang="zh-CN" sz="1400" dirty="0">
                <a:solidFill>
                  <a:schemeClr val="accent2">
                    <a:lumMod val="75000"/>
                  </a:schemeClr>
                </a:solidFill>
                <a:latin typeface="微软雅黑" panose="020B0503020204020204" pitchFamily="34" charset="-122"/>
                <a:ea typeface="微软雅黑" panose="020B0503020204020204" pitchFamily="34" charset="-122"/>
              </a:rPr>
              <a:t>E</a:t>
            </a:r>
            <a:r>
              <a:rPr lang="zh-CN" altLang="en-US" sz="1400" dirty="0">
                <a:solidFill>
                  <a:schemeClr val="accent2">
                    <a:lumMod val="75000"/>
                  </a:schemeClr>
                </a:solidFill>
                <a:latin typeface="微软雅黑" panose="020B0503020204020204" pitchFamily="34" charset="-122"/>
                <a:ea typeface="微软雅黑" panose="020B0503020204020204" pitchFamily="34" charset="-122"/>
              </a:rPr>
              <a:t>→</a:t>
            </a:r>
            <a:r>
              <a:rPr lang="en-US" altLang="zh-CN" sz="1400" dirty="0">
                <a:solidFill>
                  <a:schemeClr val="accent2">
                    <a:lumMod val="75000"/>
                  </a:schemeClr>
                </a:solidFill>
                <a:latin typeface="微软雅黑" panose="020B0503020204020204" pitchFamily="34" charset="-122"/>
                <a:ea typeface="微软雅黑" panose="020B0503020204020204" pitchFamily="34" charset="-122"/>
              </a:rPr>
              <a:t>C</a:t>
            </a:r>
            <a:endParaRPr lang="zh-CN" altLang="en-US" sz="1400" dirty="0">
              <a:solidFill>
                <a:schemeClr val="accent2">
                  <a:lumMod val="75000"/>
                </a:schemeClr>
              </a:solidFill>
              <a:latin typeface="Alibaba PuHuiTi" pitchFamily="18" charset="-122"/>
              <a:ea typeface="Alibaba PuHuiTi" pitchFamily="18" charset="-122"/>
              <a:cs typeface="Alibaba PuHuiTi" pitchFamily="18" charset="-122"/>
            </a:endParaRPr>
          </a:p>
        </p:txBody>
      </p:sp>
      <p:sp>
        <p:nvSpPr>
          <p:cNvPr id="3" name="矩形 2"/>
          <p:cNvSpPr/>
          <p:nvPr/>
        </p:nvSpPr>
        <p:spPr>
          <a:xfrm>
            <a:off x="2636771" y="1501141"/>
            <a:ext cx="5760640" cy="352917"/>
          </a:xfrm>
          <a:prstGeom prst="rect">
            <a:avLst/>
          </a:prstGeom>
        </p:spPr>
        <p:txBody>
          <a:bodyPr wrap="square">
            <a:spAutoFit/>
          </a:bodyPr>
          <a:lstStyle/>
          <a:p>
            <a:pPr>
              <a:lnSpc>
                <a:spcPct val="130000"/>
              </a:lnSpc>
            </a:pPr>
            <a:r>
              <a:rPr lang="en-US" altLang="zh-CN" sz="1400" dirty="0">
                <a:solidFill>
                  <a:schemeClr val="tx1">
                    <a:lumMod val="85000"/>
                    <a:lumOff val="15000"/>
                  </a:schemeClr>
                </a:solidFill>
                <a:latin typeface="Alibaba PuHuiTi" pitchFamily="18" charset="-122"/>
                <a:ea typeface="Alibaba PuHuiTi" pitchFamily="18" charset="-122"/>
                <a:cs typeface="Alibaba PuHuiTi" pitchFamily="18" charset="-122"/>
              </a:rPr>
              <a:t>1</a:t>
            </a:r>
            <a:r>
              <a:rPr lang="zh-CN" altLang="en-US" sz="1400" dirty="0">
                <a:solidFill>
                  <a:schemeClr val="tx1">
                    <a:lumMod val="85000"/>
                    <a:lumOff val="15000"/>
                  </a:schemeClr>
                </a:solidFill>
                <a:latin typeface="Alibaba PuHuiTi" pitchFamily="18" charset="-122"/>
                <a:ea typeface="Alibaba PuHuiTi" pitchFamily="18" charset="-122"/>
                <a:cs typeface="Alibaba PuHuiTi" pitchFamily="18" charset="-122"/>
              </a:rPr>
              <a:t>、下列是</a:t>
            </a:r>
            <a:r>
              <a:rPr lang="en-US" altLang="zh-CN" sz="1400" dirty="0" err="1">
                <a:solidFill>
                  <a:schemeClr val="tx1">
                    <a:lumMod val="85000"/>
                    <a:lumOff val="15000"/>
                  </a:schemeClr>
                </a:solidFill>
                <a:latin typeface="Alibaba PuHuiTi" pitchFamily="18" charset="-122"/>
                <a:ea typeface="Alibaba PuHuiTi" pitchFamily="18" charset="-122"/>
                <a:cs typeface="Alibaba PuHuiTi" pitchFamily="18" charset="-122"/>
              </a:rPr>
              <a:t>Kmeans</a:t>
            </a:r>
            <a:r>
              <a:rPr lang="zh-CN" altLang="en-US" sz="1400" dirty="0">
                <a:solidFill>
                  <a:schemeClr val="tx1">
                    <a:lumMod val="85000"/>
                    <a:lumOff val="15000"/>
                  </a:schemeClr>
                </a:solidFill>
                <a:latin typeface="Alibaba PuHuiTi" pitchFamily="18" charset="-122"/>
                <a:ea typeface="Alibaba PuHuiTi" pitchFamily="18" charset="-122"/>
                <a:cs typeface="Alibaba PuHuiTi" pitchFamily="18" charset="-122"/>
              </a:rPr>
              <a:t>算法的实现流程，请对它们进行排序：</a:t>
            </a:r>
            <a:endParaRPr lang="en-US" altLang="zh-CN" sz="1400" dirty="0">
              <a:solidFill>
                <a:schemeClr val="tx1">
                  <a:lumMod val="85000"/>
                  <a:lumOff val="15000"/>
                </a:schemeClr>
              </a:solidFill>
              <a:latin typeface="Alibaba PuHuiTi" pitchFamily="18" charset="-122"/>
              <a:ea typeface="Alibaba PuHuiTi" pitchFamily="18" charset="-122"/>
              <a:cs typeface="Alibaba PuHuiTi" pitchFamily="18" charset="-122"/>
            </a:endParaRPr>
          </a:p>
        </p:txBody>
      </p:sp>
      <p:sp>
        <p:nvSpPr>
          <p:cNvPr id="7" name="矩形 6"/>
          <p:cNvSpPr/>
          <p:nvPr/>
        </p:nvSpPr>
        <p:spPr>
          <a:xfrm>
            <a:off x="3021917" y="1856684"/>
            <a:ext cx="8422519" cy="1677895"/>
          </a:xfrm>
          <a:prstGeom prst="rect">
            <a:avLst/>
          </a:prstGeom>
        </p:spPr>
        <p:txBody>
          <a:bodyPr wrap="square">
            <a:spAutoFit/>
          </a:bodyPr>
          <a:lstStyle/>
          <a:p>
            <a:pPr lvl="0">
              <a:lnSpc>
                <a:spcPct val="150000"/>
              </a:lnSpc>
              <a:defRPr/>
            </a:pPr>
            <a:r>
              <a:rPr lang="en-US" altLang="zh-CN" sz="1400" dirty="0">
                <a:solidFill>
                  <a:schemeClr val="tx1">
                    <a:lumMod val="85000"/>
                    <a:lumOff val="15000"/>
                  </a:schemeClr>
                </a:solidFill>
                <a:latin typeface="Alibaba PuHuiTi" pitchFamily="18" charset="-122"/>
                <a:ea typeface="Alibaba PuHuiTi" pitchFamily="18" charset="-122"/>
                <a:cs typeface="Alibaba PuHuiTi" pitchFamily="18" charset="-122"/>
              </a:rPr>
              <a:t>A</a:t>
            </a:r>
            <a:r>
              <a:rPr lang="zh-CN" altLang="en-US" sz="1400" dirty="0">
                <a:solidFill>
                  <a:schemeClr val="tx1">
                    <a:lumMod val="85000"/>
                    <a:lumOff val="15000"/>
                  </a:schemeClr>
                </a:solidFill>
                <a:latin typeface="Alibaba PuHuiTi" pitchFamily="18" charset="-122"/>
                <a:ea typeface="Alibaba PuHuiTi" pitchFamily="18" charset="-122"/>
                <a:cs typeface="Alibaba PuHuiTi" pitchFamily="18" charset="-122"/>
              </a:rPr>
              <a:t>） 将该未知样本点归类为与</a:t>
            </a:r>
            <a:r>
              <a:rPr lang="en-US" altLang="zh-CN" sz="1400" dirty="0">
                <a:solidFill>
                  <a:schemeClr val="tx1">
                    <a:lumMod val="85000"/>
                    <a:lumOff val="15000"/>
                  </a:schemeClr>
                </a:solidFill>
                <a:latin typeface="Alibaba PuHuiTi" pitchFamily="18" charset="-122"/>
                <a:ea typeface="Alibaba PuHuiTi" pitchFamily="18" charset="-122"/>
                <a:cs typeface="Alibaba PuHuiTi" pitchFamily="18" charset="-122"/>
              </a:rPr>
              <a:t>D</a:t>
            </a:r>
            <a:r>
              <a:rPr lang="zh-CN" altLang="en-US" sz="1400" dirty="0">
                <a:solidFill>
                  <a:schemeClr val="tx1">
                    <a:lumMod val="85000"/>
                    <a:lumOff val="15000"/>
                  </a:schemeClr>
                </a:solidFill>
                <a:latin typeface="Alibaba PuHuiTi" pitchFamily="18" charset="-122"/>
                <a:ea typeface="Alibaba PuHuiTi" pitchFamily="18" charset="-122"/>
                <a:cs typeface="Alibaba PuHuiTi" pitchFamily="18" charset="-122"/>
              </a:rPr>
              <a:t>值最小时的中心点相同的类别；</a:t>
            </a:r>
            <a:endParaRPr lang="en-US" altLang="zh-CN" sz="1400" dirty="0">
              <a:solidFill>
                <a:schemeClr val="tx1">
                  <a:lumMod val="85000"/>
                  <a:lumOff val="15000"/>
                </a:schemeClr>
              </a:solidFill>
              <a:latin typeface="Alibaba PuHuiTi" pitchFamily="18" charset="-122"/>
              <a:ea typeface="Alibaba PuHuiTi" pitchFamily="18" charset="-122"/>
              <a:cs typeface="Alibaba PuHuiTi" pitchFamily="18" charset="-122"/>
            </a:endParaRPr>
          </a:p>
          <a:p>
            <a:pPr>
              <a:lnSpc>
                <a:spcPct val="150000"/>
              </a:lnSpc>
              <a:defRPr/>
            </a:pPr>
            <a:r>
              <a:rPr lang="en-US" altLang="zh-CN" sz="1400" dirty="0">
                <a:solidFill>
                  <a:schemeClr val="tx1">
                    <a:lumMod val="85000"/>
                    <a:lumOff val="15000"/>
                  </a:schemeClr>
                </a:solidFill>
                <a:latin typeface="Alibaba PuHuiTi" pitchFamily="18" charset="-122"/>
                <a:ea typeface="Alibaba PuHuiTi" pitchFamily="18" charset="-122"/>
                <a:cs typeface="Alibaba PuHuiTi" pitchFamily="18" charset="-122"/>
              </a:rPr>
              <a:t>B</a:t>
            </a:r>
            <a:r>
              <a:rPr lang="zh-CN" altLang="en-US" sz="1400" dirty="0">
                <a:solidFill>
                  <a:schemeClr val="tx1">
                    <a:lumMod val="85000"/>
                    <a:lumOff val="15000"/>
                  </a:schemeClr>
                </a:solidFill>
                <a:latin typeface="Alibaba PuHuiTi" pitchFamily="18" charset="-122"/>
                <a:ea typeface="Alibaba PuHuiTi" pitchFamily="18" charset="-122"/>
                <a:cs typeface="Alibaba PuHuiTi" pitchFamily="18" charset="-122"/>
              </a:rPr>
              <a:t>） 计算未知样本点分别到这</a:t>
            </a:r>
            <a:r>
              <a:rPr lang="en-US" altLang="zh-CN" sz="1400" dirty="0">
                <a:solidFill>
                  <a:schemeClr val="tx1">
                    <a:lumMod val="85000"/>
                    <a:lumOff val="15000"/>
                  </a:schemeClr>
                </a:solidFill>
                <a:latin typeface="Alibaba PuHuiTi" pitchFamily="18" charset="-122"/>
                <a:ea typeface="Alibaba PuHuiTi" pitchFamily="18" charset="-122"/>
                <a:cs typeface="Alibaba PuHuiTi" pitchFamily="18" charset="-122"/>
              </a:rPr>
              <a:t>K</a:t>
            </a:r>
            <a:r>
              <a:rPr lang="zh-CN" altLang="en-US" sz="1400" dirty="0">
                <a:solidFill>
                  <a:schemeClr val="tx1">
                    <a:lumMod val="85000"/>
                    <a:lumOff val="15000"/>
                  </a:schemeClr>
                </a:solidFill>
                <a:latin typeface="Alibaba PuHuiTi" pitchFamily="18" charset="-122"/>
                <a:ea typeface="Alibaba PuHuiTi" pitchFamily="18" charset="-122"/>
                <a:cs typeface="Alibaba PuHuiTi" pitchFamily="18" charset="-122"/>
              </a:rPr>
              <a:t>个中心点的距离</a:t>
            </a:r>
            <a:r>
              <a:rPr lang="en-US" altLang="zh-CN" sz="1400" dirty="0">
                <a:solidFill>
                  <a:schemeClr val="tx1">
                    <a:lumMod val="85000"/>
                    <a:lumOff val="15000"/>
                  </a:schemeClr>
                </a:solidFill>
                <a:latin typeface="Alibaba PuHuiTi" pitchFamily="18" charset="-122"/>
                <a:ea typeface="Alibaba PuHuiTi" pitchFamily="18" charset="-122"/>
                <a:cs typeface="Alibaba PuHuiTi" pitchFamily="18" charset="-122"/>
              </a:rPr>
              <a:t>D</a:t>
            </a:r>
            <a:r>
              <a:rPr lang="zh-CN" altLang="en-US" sz="1400" dirty="0">
                <a:solidFill>
                  <a:schemeClr val="tx1">
                    <a:lumMod val="85000"/>
                    <a:lumOff val="15000"/>
                  </a:schemeClr>
                </a:solidFill>
                <a:latin typeface="Alibaba PuHuiTi" pitchFamily="18" charset="-122"/>
                <a:ea typeface="Alibaba PuHuiTi" pitchFamily="18" charset="-122"/>
                <a:cs typeface="Alibaba PuHuiTi" pitchFamily="18" charset="-122"/>
              </a:rPr>
              <a:t>；</a:t>
            </a:r>
            <a:endParaRPr lang="zh-CN" altLang="en-US" sz="1400" dirty="0">
              <a:solidFill>
                <a:schemeClr val="tx1">
                  <a:lumMod val="85000"/>
                  <a:lumOff val="15000"/>
                </a:schemeClr>
              </a:solidFill>
              <a:latin typeface="Alibaba PuHuiTi" pitchFamily="18" charset="-122"/>
              <a:ea typeface="Alibaba PuHuiTi" pitchFamily="18" charset="-122"/>
              <a:cs typeface="Alibaba PuHuiTi" pitchFamily="18" charset="-122"/>
            </a:endParaRPr>
          </a:p>
          <a:p>
            <a:pPr lvl="0">
              <a:lnSpc>
                <a:spcPct val="150000"/>
              </a:lnSpc>
              <a:defRPr/>
            </a:pPr>
            <a:r>
              <a:rPr lang="en-US" altLang="zh-CN" sz="1400" dirty="0">
                <a:solidFill>
                  <a:schemeClr val="tx1">
                    <a:lumMod val="85000"/>
                    <a:lumOff val="15000"/>
                  </a:schemeClr>
                </a:solidFill>
                <a:latin typeface="Alibaba PuHuiTi" pitchFamily="18" charset="-122"/>
                <a:ea typeface="Alibaba PuHuiTi" pitchFamily="18" charset="-122"/>
                <a:cs typeface="Alibaba PuHuiTi" pitchFamily="18" charset="-122"/>
              </a:rPr>
              <a:t>C</a:t>
            </a:r>
            <a:r>
              <a:rPr lang="zh-CN" altLang="en-US" sz="1400" dirty="0">
                <a:solidFill>
                  <a:schemeClr val="tx1">
                    <a:lumMod val="85000"/>
                    <a:lumOff val="15000"/>
                  </a:schemeClr>
                </a:solidFill>
                <a:latin typeface="Alibaba PuHuiTi" pitchFamily="18" charset="-122"/>
                <a:ea typeface="Alibaba PuHuiTi" pitchFamily="18" charset="-122"/>
                <a:cs typeface="Alibaba PuHuiTi" pitchFamily="18" charset="-122"/>
              </a:rPr>
              <a:t>） 重复上述过程，直至新的中心点与旧的中心点一致，则迭代停止，将最后这次的聚类作为最优聚类结果。</a:t>
            </a:r>
            <a:endParaRPr lang="en-US" altLang="zh-CN" sz="1400" dirty="0">
              <a:solidFill>
                <a:schemeClr val="tx1">
                  <a:lumMod val="85000"/>
                  <a:lumOff val="15000"/>
                </a:schemeClr>
              </a:solidFill>
              <a:latin typeface="Alibaba PuHuiTi" pitchFamily="18" charset="-122"/>
              <a:ea typeface="Alibaba PuHuiTi" pitchFamily="18" charset="-122"/>
              <a:cs typeface="Alibaba PuHuiTi" pitchFamily="18" charset="-122"/>
            </a:endParaRPr>
          </a:p>
          <a:p>
            <a:pPr>
              <a:lnSpc>
                <a:spcPct val="150000"/>
              </a:lnSpc>
              <a:defRPr/>
            </a:pPr>
            <a:r>
              <a:rPr lang="en-US" altLang="zh-CN" sz="1400" dirty="0">
                <a:solidFill>
                  <a:schemeClr val="tx1">
                    <a:lumMod val="85000"/>
                    <a:lumOff val="15000"/>
                  </a:schemeClr>
                </a:solidFill>
                <a:latin typeface="Alibaba PuHuiTi" pitchFamily="18" charset="-122"/>
                <a:ea typeface="Alibaba PuHuiTi" pitchFamily="18" charset="-122"/>
                <a:cs typeface="Alibaba PuHuiTi" pitchFamily="18" charset="-122"/>
              </a:rPr>
              <a:t>D</a:t>
            </a:r>
            <a:r>
              <a:rPr lang="zh-CN" altLang="en-US" sz="1400" dirty="0">
                <a:solidFill>
                  <a:schemeClr val="tx1">
                    <a:lumMod val="85000"/>
                    <a:lumOff val="15000"/>
                  </a:schemeClr>
                </a:solidFill>
                <a:latin typeface="Alibaba PuHuiTi" pitchFamily="18" charset="-122"/>
                <a:ea typeface="Alibaba PuHuiTi" pitchFamily="18" charset="-122"/>
                <a:cs typeface="Alibaba PuHuiTi" pitchFamily="18" charset="-122"/>
              </a:rPr>
              <a:t>） 随机初始化</a:t>
            </a:r>
            <a:r>
              <a:rPr lang="en-US" altLang="zh-CN" sz="1400" dirty="0">
                <a:solidFill>
                  <a:schemeClr val="tx1">
                    <a:lumMod val="85000"/>
                    <a:lumOff val="15000"/>
                  </a:schemeClr>
                </a:solidFill>
                <a:latin typeface="Alibaba PuHuiTi" pitchFamily="18" charset="-122"/>
                <a:ea typeface="Alibaba PuHuiTi" pitchFamily="18" charset="-122"/>
                <a:cs typeface="Alibaba PuHuiTi" pitchFamily="18" charset="-122"/>
              </a:rPr>
              <a:t>K</a:t>
            </a:r>
            <a:r>
              <a:rPr lang="zh-CN" altLang="en-US" sz="1400" dirty="0">
                <a:solidFill>
                  <a:schemeClr val="tx1">
                    <a:lumMod val="85000"/>
                    <a:lumOff val="15000"/>
                  </a:schemeClr>
                </a:solidFill>
                <a:latin typeface="Alibaba PuHuiTi" pitchFamily="18" charset="-122"/>
                <a:ea typeface="Alibaba PuHuiTi" pitchFamily="18" charset="-122"/>
                <a:cs typeface="Alibaba PuHuiTi" pitchFamily="18" charset="-122"/>
              </a:rPr>
              <a:t>个中心点；</a:t>
            </a:r>
            <a:endParaRPr lang="en-US" altLang="zh-CN" sz="1400" dirty="0">
              <a:solidFill>
                <a:schemeClr val="tx1">
                  <a:lumMod val="85000"/>
                  <a:lumOff val="15000"/>
                </a:schemeClr>
              </a:solidFill>
              <a:latin typeface="Alibaba PuHuiTi" pitchFamily="18" charset="-122"/>
              <a:ea typeface="Alibaba PuHuiTi" pitchFamily="18" charset="-122"/>
              <a:cs typeface="Alibaba PuHuiTi" pitchFamily="18" charset="-122"/>
            </a:endParaRPr>
          </a:p>
          <a:p>
            <a:pPr>
              <a:lnSpc>
                <a:spcPct val="150000"/>
              </a:lnSpc>
              <a:defRPr/>
            </a:pPr>
            <a:r>
              <a:rPr lang="en-US" altLang="zh-CN" sz="1400" dirty="0">
                <a:solidFill>
                  <a:schemeClr val="tx1">
                    <a:lumMod val="85000"/>
                    <a:lumOff val="15000"/>
                  </a:schemeClr>
                </a:solidFill>
                <a:latin typeface="Alibaba PuHuiTi" pitchFamily="18" charset="-122"/>
                <a:ea typeface="Alibaba PuHuiTi" pitchFamily="18" charset="-122"/>
                <a:cs typeface="Alibaba PuHuiTi" pitchFamily="18" charset="-122"/>
              </a:rPr>
              <a:t>E</a:t>
            </a:r>
            <a:r>
              <a:rPr lang="zh-CN" altLang="en-US" sz="1400" dirty="0">
                <a:solidFill>
                  <a:schemeClr val="tx1">
                    <a:lumMod val="85000"/>
                    <a:lumOff val="15000"/>
                  </a:schemeClr>
                </a:solidFill>
                <a:latin typeface="Alibaba PuHuiTi" pitchFamily="18" charset="-122"/>
                <a:ea typeface="Alibaba PuHuiTi" pitchFamily="18" charset="-122"/>
                <a:cs typeface="Alibaba PuHuiTi" pitchFamily="18" charset="-122"/>
              </a:rPr>
              <a:t>） 计算这</a:t>
            </a:r>
            <a:r>
              <a:rPr lang="en-US" altLang="zh-CN" sz="1400" dirty="0">
                <a:solidFill>
                  <a:schemeClr val="tx1">
                    <a:lumMod val="85000"/>
                    <a:lumOff val="15000"/>
                  </a:schemeClr>
                </a:solidFill>
                <a:latin typeface="Alibaba PuHuiTi" pitchFamily="18" charset="-122"/>
                <a:ea typeface="Alibaba PuHuiTi" pitchFamily="18" charset="-122"/>
                <a:cs typeface="Alibaba PuHuiTi" pitchFamily="18" charset="-122"/>
              </a:rPr>
              <a:t>K</a:t>
            </a:r>
            <a:r>
              <a:rPr lang="zh-CN" altLang="en-US" sz="1400" dirty="0">
                <a:solidFill>
                  <a:schemeClr val="tx1">
                    <a:lumMod val="85000"/>
                    <a:lumOff val="15000"/>
                  </a:schemeClr>
                </a:solidFill>
                <a:latin typeface="Alibaba PuHuiTi" pitchFamily="18" charset="-122"/>
                <a:ea typeface="Alibaba PuHuiTi" pitchFamily="18" charset="-122"/>
                <a:cs typeface="Alibaba PuHuiTi" pitchFamily="18" charset="-122"/>
              </a:rPr>
              <a:t>个分类簇的均值分别作为这</a:t>
            </a:r>
            <a:r>
              <a:rPr lang="en-US" altLang="zh-CN" sz="1400" dirty="0">
                <a:solidFill>
                  <a:schemeClr val="tx1">
                    <a:lumMod val="85000"/>
                    <a:lumOff val="15000"/>
                  </a:schemeClr>
                </a:solidFill>
                <a:latin typeface="Alibaba PuHuiTi" pitchFamily="18" charset="-122"/>
                <a:ea typeface="Alibaba PuHuiTi" pitchFamily="18" charset="-122"/>
                <a:cs typeface="Alibaba PuHuiTi" pitchFamily="18" charset="-122"/>
              </a:rPr>
              <a:t>K</a:t>
            </a:r>
            <a:r>
              <a:rPr lang="zh-CN" altLang="en-US" sz="1400" dirty="0">
                <a:solidFill>
                  <a:schemeClr val="tx1">
                    <a:lumMod val="85000"/>
                    <a:lumOff val="15000"/>
                  </a:schemeClr>
                </a:solidFill>
                <a:latin typeface="Alibaba PuHuiTi" pitchFamily="18" charset="-122"/>
                <a:ea typeface="Alibaba PuHuiTi" pitchFamily="18" charset="-122"/>
                <a:cs typeface="Alibaba PuHuiTi" pitchFamily="18" charset="-122"/>
              </a:rPr>
              <a:t>个簇新的中心点；</a:t>
            </a:r>
            <a:endParaRPr lang="zh-CN" altLang="en-US" sz="1400" dirty="0">
              <a:solidFill>
                <a:schemeClr val="tx1">
                  <a:lumMod val="85000"/>
                  <a:lumOff val="15000"/>
                </a:schemeClr>
              </a:solidFill>
              <a:latin typeface="Alibaba PuHuiTi" pitchFamily="18" charset="-122"/>
              <a:ea typeface="Alibaba PuHuiTi" pitchFamily="18" charset="-122"/>
              <a:cs typeface="Alibaba PuHuiTi" pitchFamily="18"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1"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4" presetClass="entr" presetSubtype="1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randombar(horizontal)">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1"/>
      <p:bldP spid="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a:xfrm>
            <a:off x="4638358" y="869546"/>
            <a:ext cx="6298881" cy="4855845"/>
          </a:xfrm>
        </p:spPr>
        <p:txBody>
          <a:bodyPr/>
          <a:lstStyle/>
          <a:p>
            <a:pPr algn="l"/>
            <a:r>
              <a:rPr lang="zh-CN" altLang="en-US" b="0" i="0" u="none" strike="noStrike" dirty="0">
                <a:solidFill>
                  <a:srgbClr val="333333"/>
                </a:solidFill>
                <a:effectLst/>
                <a:latin typeface="Open Sans" panose="020B0606030504020204" pitchFamily="34" charset="0"/>
              </a:rPr>
              <a:t>知道什么是聚类</a:t>
            </a:r>
            <a:endParaRPr lang="zh-CN" altLang="en-US" b="0" i="0" u="none" strike="noStrike" dirty="0">
              <a:solidFill>
                <a:srgbClr val="333333"/>
              </a:solidFill>
              <a:effectLst/>
              <a:latin typeface="Open Sans" panose="020B0606030504020204" pitchFamily="34" charset="0"/>
            </a:endParaRPr>
          </a:p>
          <a:p>
            <a:pPr algn="l"/>
            <a:r>
              <a:rPr lang="zh-CN" altLang="en-US" b="0" i="0" u="none" strike="noStrike" dirty="0">
                <a:solidFill>
                  <a:srgbClr val="333333"/>
                </a:solidFill>
                <a:effectLst/>
                <a:latin typeface="Open Sans" panose="020B0606030504020204" pitchFamily="34" charset="0"/>
              </a:rPr>
              <a:t>了解聚类算法的应用场景</a:t>
            </a:r>
            <a:endParaRPr lang="zh-CN" altLang="en-US" b="0" i="0" u="none" strike="noStrike" dirty="0">
              <a:solidFill>
                <a:srgbClr val="333333"/>
              </a:solidFill>
              <a:effectLst/>
              <a:latin typeface="Open Sans" panose="020B0606030504020204" pitchFamily="34" charset="0"/>
            </a:endParaRPr>
          </a:p>
          <a:p>
            <a:pPr algn="l"/>
            <a:r>
              <a:rPr lang="zh-CN" altLang="en-US" b="0" i="0" u="none" strike="noStrike" dirty="0">
                <a:solidFill>
                  <a:srgbClr val="333333"/>
                </a:solidFill>
                <a:effectLst/>
                <a:latin typeface="Open Sans" panose="020B0606030504020204" pitchFamily="34" charset="0"/>
              </a:rPr>
              <a:t>知道聚类算法的分类</a:t>
            </a:r>
            <a:endParaRPr lang="zh-CN" altLang="en-US" b="0" i="0" u="none" strike="noStrike" dirty="0">
              <a:solidFill>
                <a:srgbClr val="333333"/>
              </a:solidFill>
              <a:effectLst/>
              <a:latin typeface="Open Sans" panose="020B0606030504020204" pitchFamily="34" charset="0"/>
            </a:endParaRPr>
          </a:p>
          <a:p>
            <a:pPr marL="0" indent="0">
              <a:buNone/>
            </a:pPr>
            <a:endParaRPr lang="zh-CN" altLang="en-US"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550115" y="1090766"/>
            <a:ext cx="6420620" cy="4497463"/>
          </a:xfrm>
        </p:spPr>
        <p:txBody>
          <a:bodyPr anchor="t"/>
          <a:lstStyle/>
          <a:p>
            <a:r>
              <a:rPr kumimoji="1" lang="zh-CN" altLang="en-US" dirty="0">
                <a:solidFill>
                  <a:schemeClr val="tx1"/>
                </a:solidFill>
                <a:latin typeface="Alibaba PuHuiTi" pitchFamily="18" charset="-122"/>
                <a:ea typeface="Alibaba PuHuiTi" pitchFamily="18" charset="-122"/>
                <a:cs typeface="Alibaba PuHuiTi" pitchFamily="18" charset="-122"/>
              </a:rPr>
              <a:t>聚类算法简介</a:t>
            </a:r>
            <a:endParaRPr kumimoji="1" lang="en-US" altLang="zh-CN" dirty="0">
              <a:solidFill>
                <a:schemeClr val="tx1"/>
              </a:solidFill>
              <a:latin typeface="Alibaba PuHuiTi" pitchFamily="18" charset="-122"/>
              <a:ea typeface="Alibaba PuHuiTi" pitchFamily="18" charset="-122"/>
              <a:cs typeface="Alibaba PuHuiTi" pitchFamily="18" charset="-122"/>
            </a:endParaRPr>
          </a:p>
          <a:p>
            <a:r>
              <a:rPr lang="zh-CN" altLang="en-US" dirty="0">
                <a:solidFill>
                  <a:schemeClr val="tx1">
                    <a:lumMod val="85000"/>
                    <a:lumOff val="15000"/>
                  </a:schemeClr>
                </a:solidFill>
                <a:latin typeface="Alibaba PuHuiTi" pitchFamily="18" charset="-122"/>
                <a:ea typeface="Alibaba PuHuiTi" pitchFamily="18" charset="-122"/>
                <a:cs typeface="Alibaba PuHuiTi" pitchFamily="18" charset="-122"/>
              </a:rPr>
              <a:t>聚类算法</a:t>
            </a:r>
            <a:r>
              <a:rPr lang="en-US" altLang="zh-CN" dirty="0">
                <a:solidFill>
                  <a:schemeClr val="tx1">
                    <a:lumMod val="85000"/>
                    <a:lumOff val="15000"/>
                  </a:schemeClr>
                </a:solidFill>
                <a:latin typeface="Alibaba PuHuiTi" pitchFamily="18" charset="-122"/>
                <a:ea typeface="Alibaba PuHuiTi" pitchFamily="18" charset="-122"/>
                <a:cs typeface="Alibaba PuHuiTi" pitchFamily="18" charset="-122"/>
              </a:rPr>
              <a:t>API</a:t>
            </a:r>
            <a:r>
              <a:rPr lang="zh-CN" altLang="en-US" dirty="0">
                <a:solidFill>
                  <a:schemeClr val="tx1">
                    <a:lumMod val="85000"/>
                    <a:lumOff val="15000"/>
                  </a:schemeClr>
                </a:solidFill>
                <a:latin typeface="Alibaba PuHuiTi" pitchFamily="18" charset="-122"/>
                <a:ea typeface="Alibaba PuHuiTi" pitchFamily="18" charset="-122"/>
                <a:cs typeface="Alibaba PuHuiTi" pitchFamily="18" charset="-122"/>
              </a:rPr>
              <a:t>的使用</a:t>
            </a:r>
            <a:endParaRPr kumimoji="1" lang="en-US" altLang="zh-CN" sz="1600" b="0" dirty="0">
              <a:solidFill>
                <a:schemeClr val="tx1">
                  <a:lumMod val="85000"/>
                  <a:lumOff val="15000"/>
                </a:schemeClr>
              </a:solidFill>
              <a:latin typeface="Alibaba PuHuiTi" pitchFamily="18" charset="-122"/>
              <a:ea typeface="Alibaba PuHuiTi" pitchFamily="18" charset="-122"/>
              <a:cs typeface="Alibaba PuHuiTi" pitchFamily="18" charset="-122"/>
            </a:endParaRPr>
          </a:p>
          <a:p>
            <a:r>
              <a:rPr kumimoji="1" lang="en-US" altLang="zh-CN" dirty="0" err="1">
                <a:solidFill>
                  <a:schemeClr val="tx1">
                    <a:lumMod val="85000"/>
                    <a:lumOff val="15000"/>
                  </a:schemeClr>
                </a:solidFill>
                <a:latin typeface="Alibaba PuHuiTi" pitchFamily="18" charset="-122"/>
                <a:ea typeface="Alibaba PuHuiTi" pitchFamily="18" charset="-122"/>
                <a:cs typeface="Alibaba PuHuiTi" pitchFamily="18" charset="-122"/>
              </a:rPr>
              <a:t>Kmeans</a:t>
            </a:r>
            <a:r>
              <a:rPr kumimoji="1" lang="zh-CN" altLang="en-US" dirty="0">
                <a:solidFill>
                  <a:schemeClr val="tx1">
                    <a:lumMod val="85000"/>
                    <a:lumOff val="15000"/>
                  </a:schemeClr>
                </a:solidFill>
                <a:latin typeface="Alibaba PuHuiTi" pitchFamily="18" charset="-122"/>
                <a:ea typeface="Alibaba PuHuiTi" pitchFamily="18" charset="-122"/>
                <a:cs typeface="Alibaba PuHuiTi" pitchFamily="18" charset="-122"/>
              </a:rPr>
              <a:t>实现流程</a:t>
            </a:r>
            <a:endParaRPr kumimoji="1" lang="zh-CN" altLang="en-US" sz="1600" b="0" dirty="0">
              <a:solidFill>
                <a:schemeClr val="tx1">
                  <a:lumMod val="85000"/>
                  <a:lumOff val="15000"/>
                </a:schemeClr>
              </a:solidFill>
              <a:latin typeface="Alibaba PuHuiTi" pitchFamily="18" charset="-122"/>
              <a:ea typeface="Alibaba PuHuiTi" pitchFamily="18" charset="-122"/>
              <a:cs typeface="Alibaba PuHuiTi" pitchFamily="18" charset="-122"/>
            </a:endParaRPr>
          </a:p>
          <a:p>
            <a:r>
              <a:rPr kumimoji="1" lang="zh-CN" altLang="en-US" dirty="0">
                <a:solidFill>
                  <a:srgbClr val="C00000"/>
                </a:solidFill>
                <a:latin typeface="Alibaba PuHuiTi" pitchFamily="18" charset="-122"/>
                <a:ea typeface="Alibaba PuHuiTi" pitchFamily="18" charset="-122"/>
                <a:cs typeface="Alibaba PuHuiTi" pitchFamily="18" charset="-122"/>
              </a:rPr>
              <a:t>模型评估方法</a:t>
            </a:r>
            <a:endParaRPr kumimoji="1" lang="en-US" altLang="zh-CN" dirty="0">
              <a:solidFill>
                <a:srgbClr val="C00000"/>
              </a:solidFill>
              <a:latin typeface="Alibaba PuHuiTi" pitchFamily="18" charset="-122"/>
              <a:ea typeface="Alibaba PuHuiTi" pitchFamily="18" charset="-122"/>
              <a:cs typeface="Alibaba PuHuiTi" pitchFamily="18" charset="-122"/>
            </a:endParaRPr>
          </a:p>
          <a:p>
            <a:r>
              <a:rPr kumimoji="1" lang="zh-CN" altLang="en-US" dirty="0">
                <a:solidFill>
                  <a:schemeClr val="tx1">
                    <a:lumMod val="85000"/>
                    <a:lumOff val="15000"/>
                  </a:schemeClr>
                </a:solidFill>
                <a:latin typeface="Alibaba PuHuiTi" pitchFamily="18" charset="-122"/>
                <a:ea typeface="Alibaba PuHuiTi" pitchFamily="18" charset="-122"/>
                <a:cs typeface="Alibaba PuHuiTi" pitchFamily="18" charset="-122"/>
              </a:rPr>
              <a:t>案例顾客数据聚类分析法</a:t>
            </a:r>
            <a:endParaRPr kumimoji="1" lang="en-US" altLang="zh-CN" sz="1600" b="0" dirty="0">
              <a:solidFill>
                <a:schemeClr val="tx1">
                  <a:lumMod val="85000"/>
                  <a:lumOff val="15000"/>
                </a:schemeClr>
              </a:solidFill>
              <a:latin typeface="Alibaba PuHuiTi" pitchFamily="18" charset="-122"/>
              <a:ea typeface="Alibaba PuHuiTi" pitchFamily="18" charset="-122"/>
              <a:cs typeface="Alibaba PuHuiTi" pitchFamily="18" charset="-122"/>
            </a:endParaRPr>
          </a:p>
          <a:p>
            <a:pPr lvl="1"/>
            <a:endParaRPr kumimoji="1" lang="en-US" altLang="zh-CN" sz="1600" b="0" dirty="0">
              <a:solidFill>
                <a:schemeClr val="accent2">
                  <a:lumMod val="75000"/>
                </a:schemeClr>
              </a:solidFill>
              <a:latin typeface="Alibaba PuHuiTi" pitchFamily="18" charset="-122"/>
              <a:ea typeface="Alibaba PuHuiTi" pitchFamily="18" charset="-122"/>
              <a:cs typeface="Alibaba PuHuiTi" pitchFamily="18" charset="-122"/>
            </a:endParaRPr>
          </a:p>
          <a:p>
            <a:pPr lvl="1"/>
            <a:endParaRPr lang="en-US" altLang="zh-CN" sz="1600" b="0" dirty="0">
              <a:solidFill>
                <a:schemeClr val="tx1">
                  <a:lumMod val="85000"/>
                  <a:lumOff val="15000"/>
                </a:schemeClr>
              </a:solidFill>
              <a:latin typeface="Alibaba PuHuiTi" pitchFamily="18" charset="-122"/>
              <a:ea typeface="Alibaba PuHuiTi" pitchFamily="18" charset="-122"/>
              <a:cs typeface="Alibaba PuHuiTi" pitchFamily="18" charset="-122"/>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a:xfrm>
            <a:off x="4542105" y="503788"/>
            <a:ext cx="5699175" cy="4453224"/>
          </a:xfrm>
        </p:spPr>
        <p:txBody>
          <a:bodyPr/>
          <a:lstStyle/>
          <a:p>
            <a:pPr algn="l">
              <a:buFont typeface="+mj-lt"/>
              <a:buAutoNum type="arabicPeriod"/>
            </a:pPr>
            <a:r>
              <a:rPr lang="zh-CN" altLang="en-US" b="0" i="0" u="none" strike="noStrike" dirty="0">
                <a:solidFill>
                  <a:srgbClr val="333333"/>
                </a:solidFill>
                <a:effectLst/>
                <a:latin typeface="Open Sans" panose="020B0606030504020204" pitchFamily="34" charset="0"/>
              </a:rPr>
              <a:t>了解 </a:t>
            </a:r>
            <a:r>
              <a:rPr lang="en-GB" altLang="zh-CN" b="0" i="0" u="none" strike="noStrike" dirty="0">
                <a:solidFill>
                  <a:srgbClr val="333333"/>
                </a:solidFill>
                <a:effectLst/>
                <a:latin typeface="Open Sans" panose="020B0606030504020204" pitchFamily="34" charset="0"/>
              </a:rPr>
              <a:t>SSE </a:t>
            </a:r>
            <a:r>
              <a:rPr lang="zh-CN" altLang="en-US" b="0" i="0" u="none" strike="noStrike" dirty="0">
                <a:solidFill>
                  <a:srgbClr val="333333"/>
                </a:solidFill>
                <a:effectLst/>
                <a:latin typeface="Open Sans" panose="020B0606030504020204" pitchFamily="34" charset="0"/>
              </a:rPr>
              <a:t>聚类评估指标</a:t>
            </a:r>
            <a:endParaRPr lang="zh-CN" altLang="en-US" b="0" i="0" u="none" strike="noStrike" dirty="0">
              <a:solidFill>
                <a:srgbClr val="333333"/>
              </a:solidFill>
              <a:effectLst/>
              <a:latin typeface="Open Sans" panose="020B0606030504020204" pitchFamily="34" charset="0"/>
            </a:endParaRPr>
          </a:p>
          <a:p>
            <a:pPr algn="l">
              <a:buFont typeface="+mj-lt"/>
              <a:buAutoNum type="arabicPeriod"/>
            </a:pPr>
            <a:r>
              <a:rPr lang="zh-CN" altLang="en-US" b="0" i="0" u="none" strike="noStrike" dirty="0">
                <a:solidFill>
                  <a:srgbClr val="333333"/>
                </a:solidFill>
                <a:effectLst/>
                <a:latin typeface="Open Sans" panose="020B0606030504020204" pitchFamily="34" charset="0"/>
              </a:rPr>
              <a:t>了解 </a:t>
            </a:r>
            <a:r>
              <a:rPr lang="en-GB" altLang="zh-CN" b="0" i="0" u="none" strike="noStrike" dirty="0">
                <a:solidFill>
                  <a:srgbClr val="333333"/>
                </a:solidFill>
                <a:effectLst/>
                <a:latin typeface="Open Sans" panose="020B0606030504020204" pitchFamily="34" charset="0"/>
              </a:rPr>
              <a:t>SC </a:t>
            </a:r>
            <a:r>
              <a:rPr lang="zh-CN" altLang="en-US" b="0" i="0" u="none" strike="noStrike" dirty="0">
                <a:solidFill>
                  <a:srgbClr val="333333"/>
                </a:solidFill>
                <a:effectLst/>
                <a:latin typeface="Open Sans" panose="020B0606030504020204" pitchFamily="34" charset="0"/>
              </a:rPr>
              <a:t>聚类评估指标</a:t>
            </a:r>
            <a:endParaRPr lang="zh-CN" altLang="en-US" b="0" i="0" u="none" strike="noStrike" dirty="0">
              <a:solidFill>
                <a:srgbClr val="333333"/>
              </a:solidFill>
              <a:effectLst/>
              <a:latin typeface="Open Sans" panose="020B0606030504020204" pitchFamily="34" charset="0"/>
            </a:endParaRPr>
          </a:p>
          <a:p>
            <a:pPr algn="l">
              <a:buFont typeface="+mj-lt"/>
              <a:buAutoNum type="arabicPeriod"/>
            </a:pPr>
            <a:r>
              <a:rPr lang="zh-CN" altLang="en-US" b="0" i="0" u="none" strike="noStrike" dirty="0">
                <a:solidFill>
                  <a:srgbClr val="333333"/>
                </a:solidFill>
                <a:effectLst/>
                <a:latin typeface="Open Sans" panose="020B0606030504020204" pitchFamily="34" charset="0"/>
              </a:rPr>
              <a:t>了解 </a:t>
            </a:r>
            <a:r>
              <a:rPr lang="en-GB" altLang="zh-CN" b="0" i="0" u="none" strike="noStrike" dirty="0">
                <a:solidFill>
                  <a:srgbClr val="333333"/>
                </a:solidFill>
                <a:effectLst/>
                <a:latin typeface="Open Sans" panose="020B0606030504020204" pitchFamily="34" charset="0"/>
              </a:rPr>
              <a:t>CH </a:t>
            </a:r>
            <a:r>
              <a:rPr lang="zh-CN" altLang="en-US" b="0" i="0" u="none" strike="noStrike" dirty="0">
                <a:solidFill>
                  <a:srgbClr val="333333"/>
                </a:solidFill>
                <a:effectLst/>
                <a:latin typeface="Open Sans" panose="020B0606030504020204" pitchFamily="34" charset="0"/>
              </a:rPr>
              <a:t>聚类评估指标</a:t>
            </a:r>
            <a:endParaRPr lang="zh-CN" altLang="en-US" b="0" i="0" u="none" strike="noStrike" dirty="0">
              <a:solidFill>
                <a:srgbClr val="333333"/>
              </a:solidFill>
              <a:effectLst/>
              <a:latin typeface="Open Sans" panose="020B0606030504020204" pitchFamily="34" charset="0"/>
            </a:endParaRPr>
          </a:p>
          <a:p>
            <a:pPr algn="l">
              <a:buFont typeface="+mj-lt"/>
              <a:buAutoNum type="arabicPeriod"/>
            </a:pPr>
            <a:r>
              <a:rPr lang="zh-CN" altLang="en-US" b="0" i="0" u="none" strike="noStrike" dirty="0">
                <a:solidFill>
                  <a:srgbClr val="333333"/>
                </a:solidFill>
                <a:effectLst/>
                <a:latin typeface="Open Sans" panose="020B0606030504020204" pitchFamily="34" charset="0"/>
              </a:rPr>
              <a:t>了解肘方法的作用</a:t>
            </a:r>
            <a:endParaRPr lang="zh-CN" altLang="en-US" b="0" i="0" u="none" strike="noStrike" dirty="0">
              <a:solidFill>
                <a:srgbClr val="333333"/>
              </a:solidFill>
              <a:effectLst/>
              <a:latin typeface="Open Sans" panose="020B0606030504020204" pitchFamily="34" charset="0"/>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710879" y="839979"/>
            <a:ext cx="9982788" cy="517190"/>
          </a:xfrm>
        </p:spPr>
        <p:txBody>
          <a:bodyPr/>
          <a:lstStyle/>
          <a:p>
            <a:r>
              <a:rPr kumimoji="1" lang="zh-CN" altLang="en-US" dirty="0">
                <a:solidFill>
                  <a:schemeClr val="tx1">
                    <a:lumMod val="85000"/>
                    <a:lumOff val="15000"/>
                  </a:schemeClr>
                </a:solidFill>
                <a:latin typeface="Alibaba PuHuiTi" pitchFamily="18" charset="-122"/>
                <a:ea typeface="Alibaba PuHuiTi" pitchFamily="18" charset="-122"/>
                <a:cs typeface="Alibaba PuHuiTi" pitchFamily="18" charset="-122"/>
              </a:rPr>
              <a:t>误差平方和</a:t>
            </a:r>
            <a:r>
              <a:rPr kumimoji="1" lang="en-US" altLang="zh-CN" dirty="0">
                <a:solidFill>
                  <a:schemeClr val="tx1">
                    <a:lumMod val="85000"/>
                    <a:lumOff val="15000"/>
                  </a:schemeClr>
                </a:solidFill>
                <a:latin typeface="Alibaba PuHuiTi" pitchFamily="18" charset="-122"/>
                <a:ea typeface="Alibaba PuHuiTi" pitchFamily="18" charset="-122"/>
                <a:cs typeface="Alibaba PuHuiTi" pitchFamily="18" charset="-122"/>
              </a:rPr>
              <a:t>SSE</a:t>
            </a:r>
            <a:r>
              <a:rPr kumimoji="1" lang="zh-CN" altLang="en-US" dirty="0">
                <a:solidFill>
                  <a:schemeClr val="tx1">
                    <a:lumMod val="85000"/>
                    <a:lumOff val="15000"/>
                  </a:schemeClr>
                </a:solidFill>
                <a:latin typeface="Alibaba PuHuiTi" pitchFamily="18" charset="-122"/>
                <a:ea typeface="Alibaba PuHuiTi" pitchFamily="18" charset="-122"/>
                <a:cs typeface="Alibaba PuHuiTi" pitchFamily="18" charset="-122"/>
              </a:rPr>
              <a:t> </a:t>
            </a:r>
            <a:r>
              <a:rPr kumimoji="1" lang="en-US" altLang="zh-CN" dirty="0">
                <a:solidFill>
                  <a:schemeClr val="tx1">
                    <a:lumMod val="85000"/>
                    <a:lumOff val="15000"/>
                  </a:schemeClr>
                </a:solidFill>
                <a:latin typeface="Alibaba PuHuiTi" pitchFamily="18" charset="-122"/>
                <a:ea typeface="Alibaba PuHuiTi" pitchFamily="18" charset="-122"/>
                <a:cs typeface="Alibaba PuHuiTi" pitchFamily="18" charset="-122"/>
              </a:rPr>
              <a:t>(</a:t>
            </a:r>
            <a:r>
              <a:rPr lang="en-GB" altLang="zh-CN" i="0" dirty="0">
                <a:solidFill>
                  <a:srgbClr val="333333"/>
                </a:solidFill>
                <a:effectLst/>
                <a:latin typeface="Alibaba PuHuiTi" pitchFamily="18" charset="-122"/>
                <a:ea typeface="Alibaba PuHuiTi" pitchFamily="18" charset="-122"/>
                <a:cs typeface="Alibaba PuHuiTi" pitchFamily="18" charset="-122"/>
              </a:rPr>
              <a:t>The sum of squares due to error</a:t>
            </a:r>
            <a:r>
              <a:rPr lang="en-US" altLang="zh-CN" i="0" dirty="0">
                <a:solidFill>
                  <a:srgbClr val="333333"/>
                </a:solidFill>
                <a:effectLst/>
                <a:latin typeface="Alibaba PuHuiTi" pitchFamily="18" charset="-122"/>
                <a:ea typeface="Alibaba PuHuiTi" pitchFamily="18" charset="-122"/>
                <a:cs typeface="Alibaba PuHuiTi" pitchFamily="18" charset="-122"/>
              </a:rPr>
              <a:t>)</a:t>
            </a:r>
            <a:r>
              <a:rPr lang="zh-CN" altLang="en-US" i="0" dirty="0">
                <a:solidFill>
                  <a:srgbClr val="333333"/>
                </a:solidFill>
                <a:effectLst/>
                <a:latin typeface="Alibaba PuHuiTi" pitchFamily="18" charset="-122"/>
                <a:ea typeface="Alibaba PuHuiTi" pitchFamily="18" charset="-122"/>
                <a:cs typeface="Alibaba PuHuiTi" pitchFamily="18" charset="-122"/>
              </a:rPr>
              <a:t> </a:t>
            </a:r>
            <a:r>
              <a:rPr lang="en-US" altLang="zh-CN" i="0" dirty="0">
                <a:solidFill>
                  <a:srgbClr val="333333"/>
                </a:solidFill>
                <a:effectLst/>
                <a:latin typeface="Alibaba PuHuiTi" pitchFamily="18" charset="-122"/>
                <a:ea typeface="Alibaba PuHuiTi" pitchFamily="18" charset="-122"/>
                <a:cs typeface="Alibaba PuHuiTi" pitchFamily="18" charset="-122"/>
              </a:rPr>
              <a:t>1</a:t>
            </a:r>
            <a:endParaRPr kumimoji="1" lang="zh-CN" altLang="en-US" dirty="0">
              <a:solidFill>
                <a:schemeClr val="tx1">
                  <a:lumMod val="85000"/>
                  <a:lumOff val="15000"/>
                </a:schemeClr>
              </a:solidFill>
              <a:latin typeface="Alibaba PuHuiTi" pitchFamily="18" charset="-122"/>
              <a:ea typeface="Alibaba PuHuiTi" pitchFamily="18" charset="-122"/>
              <a:cs typeface="Alibaba PuHuiTi" pitchFamily="18" charset="-122"/>
            </a:endParaRPr>
          </a:p>
        </p:txBody>
      </p:sp>
      <p:sp>
        <p:nvSpPr>
          <p:cNvPr id="6" name="文本占位符 2"/>
          <p:cNvSpPr txBox="1"/>
          <p:nvPr/>
        </p:nvSpPr>
        <p:spPr>
          <a:xfrm>
            <a:off x="1558919" y="4093320"/>
            <a:ext cx="7755428" cy="583772"/>
          </a:xfrm>
          <a:prstGeom prst="rect">
            <a:avLst/>
          </a:prstGeom>
        </p:spPr>
        <p:txBody>
          <a:bodyPr/>
          <a:lstStyle>
            <a:lvl1pPr marL="0" indent="0" algn="l" rtl="0" eaLnBrk="0" fontAlgn="base" hangingPunct="0">
              <a:lnSpc>
                <a:spcPct val="150000"/>
              </a:lnSpc>
              <a:spcBef>
                <a:spcPct val="20000"/>
              </a:spcBef>
              <a:spcAft>
                <a:spcPct val="0"/>
              </a:spcAft>
              <a:buFont typeface="Arial" panose="020B0604020202020204" pitchFamily="34" charset="0"/>
              <a:buNone/>
              <a:defRPr sz="1600" kern="12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marL="285750" marR="0" lvl="0" indent="-285750" algn="l" defTabSz="914400" rtl="0" eaLnBrk="0" fontAlgn="base" latinLnBrk="0" hangingPunct="0">
              <a:lnSpc>
                <a:spcPct val="150000"/>
              </a:lnSpc>
              <a:spcBef>
                <a:spcPct val="20000"/>
              </a:spcBef>
              <a:spcAft>
                <a:spcPct val="0"/>
              </a:spcAft>
              <a:buClrTx/>
              <a:buSzTx/>
              <a:buFont typeface="Arial" panose="020B0604020202020204" pitchFamily="34" charset="0"/>
              <a:buChar char="•"/>
              <a:defRPr/>
            </a:pPr>
            <a:endParaRPr kumimoji="0" lang="zh-CN" altLang="en-GB" sz="1200" b="0" i="0" u="none" strike="noStrike" kern="1200" cap="none" spc="0" normalizeH="0" baseline="0" noProof="0" dirty="0">
              <a:ln>
                <a:noFill/>
              </a:ln>
              <a:solidFill>
                <a:srgbClr val="C0504D">
                  <a:lumMod val="75000"/>
                </a:srgbClr>
              </a:solidFill>
              <a:effectLst/>
              <a:uLnTx/>
              <a:uFillTx/>
              <a:latin typeface="Alibaba PuHuiTi" pitchFamily="18" charset="-122"/>
              <a:ea typeface="Alibaba PuHuiTi" pitchFamily="18" charset="-122"/>
              <a:cs typeface="Alibaba PuHuiTi" pitchFamily="18" charset="-122"/>
            </a:endParaRPr>
          </a:p>
        </p:txBody>
      </p:sp>
      <p:pic>
        <p:nvPicPr>
          <p:cNvPr id="14" name="图片 13"/>
          <p:cNvPicPr>
            <a:picLocks noChangeAspect="1"/>
          </p:cNvPicPr>
          <p:nvPr/>
        </p:nvPicPr>
        <p:blipFill>
          <a:blip r:embed="rId1"/>
          <a:stretch>
            <a:fillRect/>
          </a:stretch>
        </p:blipFill>
        <p:spPr>
          <a:xfrm>
            <a:off x="1132488" y="1607733"/>
            <a:ext cx="2590800" cy="698500"/>
          </a:xfrm>
          <a:prstGeom prst="rect">
            <a:avLst/>
          </a:prstGeom>
        </p:spPr>
      </p:pic>
      <p:sp>
        <p:nvSpPr>
          <p:cNvPr id="16" name="文本框 15"/>
          <p:cNvSpPr txBox="1"/>
          <p:nvPr/>
        </p:nvSpPr>
        <p:spPr>
          <a:xfrm>
            <a:off x="1347173" y="2729287"/>
            <a:ext cx="3043989" cy="1247008"/>
          </a:xfrm>
          <a:prstGeom prst="rect">
            <a:avLst/>
          </a:prstGeom>
          <a:noFill/>
        </p:spPr>
        <p:txBody>
          <a:bodyPr wrap="square">
            <a:spAutoFit/>
          </a:bodyPr>
          <a:lstStyle/>
          <a:p>
            <a:pPr algn="l">
              <a:buFont typeface="+mj-lt"/>
              <a:buAutoNum type="arabicPeriod"/>
            </a:pPr>
            <a:r>
              <a:rPr lang="en-GB" altLang="zh-CN" sz="1400" b="0" i="0" u="none" strike="noStrike" dirty="0">
                <a:solidFill>
                  <a:srgbClr val="333333"/>
                </a:solidFill>
                <a:effectLst/>
                <a:latin typeface="Open Sans" panose="020B0606030504020204" pitchFamily="34" charset="0"/>
              </a:rPr>
              <a:t>C</a:t>
            </a:r>
            <a:r>
              <a:rPr lang="en-GB" altLang="zh-CN" sz="1400" b="0" i="0" u="none" strike="noStrike" baseline="-25000" dirty="0">
                <a:solidFill>
                  <a:srgbClr val="333333"/>
                </a:solidFill>
                <a:effectLst/>
                <a:latin typeface="Open Sans" panose="020B0606030504020204" pitchFamily="34" charset="0"/>
              </a:rPr>
              <a:t>i</a:t>
            </a:r>
            <a:r>
              <a:rPr lang="en-GB" altLang="zh-CN" sz="1400" b="0" i="0" u="none" strike="noStrike" dirty="0">
                <a:solidFill>
                  <a:srgbClr val="333333"/>
                </a:solidFill>
                <a:effectLst/>
                <a:latin typeface="Open Sans" panose="020B0606030504020204" pitchFamily="34" charset="0"/>
              </a:rPr>
              <a:t> </a:t>
            </a:r>
            <a:r>
              <a:rPr lang="zh-CN" altLang="en-US" sz="1400" b="0" i="0" u="none" strike="noStrike" dirty="0">
                <a:solidFill>
                  <a:srgbClr val="333333"/>
                </a:solidFill>
                <a:effectLst/>
                <a:latin typeface="Open Sans" panose="020B0606030504020204" pitchFamily="34" charset="0"/>
              </a:rPr>
              <a:t>表示簇</a:t>
            </a:r>
            <a:endParaRPr lang="zh-CN" altLang="en-US" sz="1400" b="0" i="0" u="none" strike="noStrike" dirty="0">
              <a:solidFill>
                <a:srgbClr val="333333"/>
              </a:solidFill>
              <a:effectLst/>
              <a:latin typeface="Open Sans" panose="020B0606030504020204" pitchFamily="34" charset="0"/>
            </a:endParaRPr>
          </a:p>
          <a:p>
            <a:pPr marL="0" marR="0" lvl="0" indent="0" algn="l" defTabSz="914400" rtl="0" eaLnBrk="1" fontAlgn="auto" latinLnBrk="0" hangingPunct="1">
              <a:lnSpc>
                <a:spcPct val="150000"/>
              </a:lnSpc>
              <a:spcBef>
                <a:spcPts val="0"/>
              </a:spcBef>
              <a:spcAft>
                <a:spcPts val="0"/>
              </a:spcAft>
              <a:buClrTx/>
              <a:buSzTx/>
              <a:buFont typeface="+mj-lt"/>
              <a:buAutoNum type="arabicPeriod"/>
              <a:defRPr/>
            </a:pPr>
            <a:r>
              <a:rPr kumimoji="0" lang="en-GB" altLang="zh-CN" sz="1400" b="0" i="0" u="none" strike="noStrike" kern="1200" cap="none" spc="0" normalizeH="0" baseline="0" noProof="0" dirty="0">
                <a:ln>
                  <a:noFill/>
                </a:ln>
                <a:solidFill>
                  <a:srgbClr val="333333"/>
                </a:solidFill>
                <a:effectLst/>
                <a:uLnTx/>
                <a:uFillTx/>
                <a:latin typeface="Alibaba PuHuiTi" pitchFamily="18" charset="-122"/>
                <a:ea typeface="Alibaba PuHuiTi" pitchFamily="18" charset="-122"/>
                <a:cs typeface="Alibaba PuHuiTi" pitchFamily="18" charset="-122"/>
              </a:rPr>
              <a:t>k </a:t>
            </a:r>
            <a:r>
              <a:rPr kumimoji="0" lang="zh-CN" altLang="en-US" sz="1400" b="0" i="0" u="none" strike="noStrike" kern="1200" cap="none" spc="0" normalizeH="0" baseline="0" noProof="0" dirty="0">
                <a:ln>
                  <a:noFill/>
                </a:ln>
                <a:solidFill>
                  <a:srgbClr val="333333"/>
                </a:solidFill>
                <a:effectLst/>
                <a:uLnTx/>
                <a:uFillTx/>
                <a:latin typeface="Alibaba PuHuiTi" pitchFamily="18" charset="-122"/>
                <a:ea typeface="Alibaba PuHuiTi" pitchFamily="18" charset="-122"/>
                <a:cs typeface="Alibaba PuHuiTi" pitchFamily="18" charset="-122"/>
              </a:rPr>
              <a:t>表示</a:t>
            </a:r>
            <a:r>
              <a:rPr lang="zh-CN" altLang="en-US" sz="1400" dirty="0">
                <a:solidFill>
                  <a:srgbClr val="C0504D">
                    <a:lumMod val="75000"/>
                  </a:srgbClr>
                </a:solidFill>
                <a:latin typeface="Alibaba PuHuiTi" pitchFamily="18" charset="-122"/>
                <a:ea typeface="Alibaba PuHuiTi" pitchFamily="18" charset="-122"/>
                <a:cs typeface="Alibaba PuHuiTi" pitchFamily="18" charset="-122"/>
              </a:rPr>
              <a:t>聚类中心</a:t>
            </a:r>
            <a:r>
              <a:rPr kumimoji="0" lang="zh-CN" altLang="en-US" sz="1400" b="0" i="0" u="none" strike="noStrike" kern="1200" cap="none" spc="0" normalizeH="0" baseline="0" noProof="0" dirty="0">
                <a:ln>
                  <a:noFill/>
                </a:ln>
                <a:solidFill>
                  <a:srgbClr val="C0504D">
                    <a:lumMod val="75000"/>
                  </a:srgbClr>
                </a:solidFill>
                <a:effectLst/>
                <a:uLnTx/>
                <a:uFillTx/>
                <a:latin typeface="Alibaba PuHuiTi" pitchFamily="18" charset="-122"/>
                <a:ea typeface="Alibaba PuHuiTi" pitchFamily="18" charset="-122"/>
                <a:cs typeface="Alibaba PuHuiTi" pitchFamily="18" charset="-122"/>
              </a:rPr>
              <a:t>的个数</a:t>
            </a:r>
            <a:endParaRPr kumimoji="0" lang="zh-CN" altLang="en-US" sz="1400" b="0" i="0" u="none" strike="noStrike" kern="1200" cap="none" spc="0" normalizeH="0" baseline="0" noProof="0" dirty="0">
              <a:ln>
                <a:noFill/>
              </a:ln>
              <a:solidFill>
                <a:srgbClr val="C0504D">
                  <a:lumMod val="75000"/>
                </a:srgbClr>
              </a:solidFill>
              <a:effectLst/>
              <a:uLnTx/>
              <a:uFillTx/>
              <a:latin typeface="Alibaba PuHuiTi" pitchFamily="18" charset="-122"/>
              <a:ea typeface="Alibaba PuHuiTi" pitchFamily="18" charset="-122"/>
              <a:cs typeface="Alibaba PuHuiTi" pitchFamily="18" charset="-122"/>
            </a:endParaRPr>
          </a:p>
          <a:p>
            <a:pPr marL="0" marR="0" lvl="0" indent="0" algn="l" defTabSz="914400" rtl="0" eaLnBrk="1" fontAlgn="auto" latinLnBrk="0" hangingPunct="1">
              <a:lnSpc>
                <a:spcPct val="150000"/>
              </a:lnSpc>
              <a:spcBef>
                <a:spcPts val="0"/>
              </a:spcBef>
              <a:spcAft>
                <a:spcPts val="0"/>
              </a:spcAft>
              <a:buClrTx/>
              <a:buSzTx/>
              <a:buFont typeface="+mj-lt"/>
              <a:buAutoNum type="arabicPeriod"/>
              <a:defRPr/>
            </a:pPr>
            <a:r>
              <a:rPr kumimoji="0" lang="en-GB" altLang="zh-CN" sz="1400" b="0" i="0" u="none" strike="noStrike" kern="1200" cap="none" spc="0" normalizeH="0" baseline="0" noProof="0" dirty="0">
                <a:ln>
                  <a:noFill/>
                </a:ln>
                <a:solidFill>
                  <a:srgbClr val="333333"/>
                </a:solidFill>
                <a:effectLst/>
                <a:uLnTx/>
                <a:uFillTx/>
                <a:latin typeface="Alibaba PuHuiTi" pitchFamily="18" charset="-122"/>
                <a:ea typeface="Alibaba PuHuiTi" pitchFamily="18" charset="-122"/>
                <a:cs typeface="Alibaba PuHuiTi" pitchFamily="18" charset="-122"/>
              </a:rPr>
              <a:t>p </a:t>
            </a:r>
            <a:r>
              <a:rPr kumimoji="0" lang="zh-CN" altLang="en-US" sz="1400" b="0" i="0" u="none" strike="noStrike" kern="1200" cap="none" spc="0" normalizeH="0" baseline="0" noProof="0" dirty="0">
                <a:ln>
                  <a:noFill/>
                </a:ln>
                <a:solidFill>
                  <a:srgbClr val="333333"/>
                </a:solidFill>
                <a:effectLst/>
                <a:uLnTx/>
                <a:uFillTx/>
                <a:latin typeface="Alibaba PuHuiTi" pitchFamily="18" charset="-122"/>
                <a:ea typeface="Alibaba PuHuiTi" pitchFamily="18" charset="-122"/>
                <a:cs typeface="Alibaba PuHuiTi" pitchFamily="18" charset="-122"/>
              </a:rPr>
              <a:t>表示某个</a:t>
            </a:r>
            <a:r>
              <a:rPr kumimoji="0" lang="zh-CN" altLang="en-US" sz="1400" b="0" i="0" u="none" strike="noStrike" kern="1200" cap="none" spc="0" normalizeH="0" baseline="0" noProof="0" dirty="0">
                <a:ln>
                  <a:noFill/>
                </a:ln>
                <a:solidFill>
                  <a:srgbClr val="C0504D">
                    <a:lumMod val="75000"/>
                  </a:srgbClr>
                </a:solidFill>
                <a:effectLst/>
                <a:uLnTx/>
                <a:uFillTx/>
                <a:latin typeface="Alibaba PuHuiTi" pitchFamily="18" charset="-122"/>
                <a:ea typeface="Alibaba PuHuiTi" pitchFamily="18" charset="-122"/>
                <a:cs typeface="Alibaba PuHuiTi" pitchFamily="18" charset="-122"/>
              </a:rPr>
              <a:t>簇内的样本</a:t>
            </a:r>
            <a:endParaRPr kumimoji="0" lang="zh-CN" altLang="en-US" sz="1400" b="0" i="0" u="none" strike="noStrike" kern="1200" cap="none" spc="0" normalizeH="0" baseline="0" noProof="0" dirty="0">
              <a:ln>
                <a:noFill/>
              </a:ln>
              <a:solidFill>
                <a:srgbClr val="C0504D">
                  <a:lumMod val="75000"/>
                </a:srgbClr>
              </a:solidFill>
              <a:effectLst/>
              <a:uLnTx/>
              <a:uFillTx/>
              <a:latin typeface="Alibaba PuHuiTi" pitchFamily="18" charset="-122"/>
              <a:ea typeface="Alibaba PuHuiTi" pitchFamily="18" charset="-122"/>
              <a:cs typeface="Alibaba PuHuiTi" pitchFamily="18" charset="-122"/>
            </a:endParaRPr>
          </a:p>
          <a:p>
            <a:pPr marL="0" marR="0" lvl="0" indent="0" algn="l" defTabSz="914400" rtl="0" eaLnBrk="1" fontAlgn="auto" latinLnBrk="0" hangingPunct="1">
              <a:lnSpc>
                <a:spcPct val="150000"/>
              </a:lnSpc>
              <a:spcBef>
                <a:spcPts val="0"/>
              </a:spcBef>
              <a:spcAft>
                <a:spcPts val="0"/>
              </a:spcAft>
              <a:buClrTx/>
              <a:buSzTx/>
              <a:buFont typeface="+mj-lt"/>
              <a:buAutoNum type="arabicPeriod"/>
              <a:defRPr/>
            </a:pPr>
            <a:r>
              <a:rPr kumimoji="0" lang="en-GB" altLang="zh-CN" sz="1400" b="0" i="0" u="none" strike="noStrike" kern="1200" cap="none" spc="0" normalizeH="0" baseline="0" noProof="0" dirty="0">
                <a:ln>
                  <a:noFill/>
                </a:ln>
                <a:solidFill>
                  <a:srgbClr val="333333"/>
                </a:solidFill>
                <a:effectLst/>
                <a:uLnTx/>
                <a:uFillTx/>
                <a:latin typeface="Alibaba PuHuiTi" pitchFamily="18" charset="-122"/>
                <a:ea typeface="Alibaba PuHuiTi" pitchFamily="18" charset="-122"/>
                <a:cs typeface="Alibaba PuHuiTi" pitchFamily="18" charset="-122"/>
              </a:rPr>
              <a:t>m </a:t>
            </a:r>
            <a:r>
              <a:rPr kumimoji="0" lang="zh-CN" altLang="en-US" sz="1400" b="0" i="0" u="none" strike="noStrike" kern="1200" cap="none" spc="0" normalizeH="0" baseline="0" noProof="0" dirty="0">
                <a:ln>
                  <a:noFill/>
                </a:ln>
                <a:solidFill>
                  <a:srgbClr val="333333"/>
                </a:solidFill>
                <a:effectLst/>
                <a:uLnTx/>
                <a:uFillTx/>
                <a:latin typeface="Alibaba PuHuiTi" pitchFamily="18" charset="-122"/>
                <a:ea typeface="Alibaba PuHuiTi" pitchFamily="18" charset="-122"/>
                <a:cs typeface="Alibaba PuHuiTi" pitchFamily="18" charset="-122"/>
              </a:rPr>
              <a:t>表示</a:t>
            </a:r>
            <a:r>
              <a:rPr kumimoji="0" lang="zh-CN" altLang="en-US" sz="1400" b="0" i="0" u="none" strike="noStrike" kern="1200" cap="none" spc="0" normalizeH="0" baseline="0" noProof="0" dirty="0">
                <a:ln>
                  <a:noFill/>
                </a:ln>
                <a:solidFill>
                  <a:srgbClr val="C0504D">
                    <a:lumMod val="75000"/>
                  </a:srgbClr>
                </a:solidFill>
                <a:effectLst/>
                <a:uLnTx/>
                <a:uFillTx/>
                <a:latin typeface="Alibaba PuHuiTi" pitchFamily="18" charset="-122"/>
                <a:ea typeface="Alibaba PuHuiTi" pitchFamily="18" charset="-122"/>
                <a:cs typeface="Alibaba PuHuiTi" pitchFamily="18" charset="-122"/>
              </a:rPr>
              <a:t>质心点</a:t>
            </a:r>
            <a:endParaRPr kumimoji="0" lang="zh-CN" altLang="en-US" sz="1400" b="0" i="0" u="none" strike="noStrike" kern="1200" cap="none" spc="0" normalizeH="0" baseline="0" noProof="0" dirty="0">
              <a:ln>
                <a:noFill/>
              </a:ln>
              <a:solidFill>
                <a:srgbClr val="C0504D">
                  <a:lumMod val="75000"/>
                </a:srgbClr>
              </a:solidFill>
              <a:effectLst/>
              <a:uLnTx/>
              <a:uFillTx/>
              <a:latin typeface="Alibaba PuHuiTi" pitchFamily="18" charset="-122"/>
              <a:ea typeface="Alibaba PuHuiTi" pitchFamily="18" charset="-122"/>
              <a:cs typeface="Alibaba PuHuiTi" pitchFamily="18" charset="-122"/>
            </a:endParaRPr>
          </a:p>
        </p:txBody>
      </p:sp>
      <p:pic>
        <p:nvPicPr>
          <p:cNvPr id="17" name="图片 16"/>
          <p:cNvPicPr>
            <a:picLocks noChangeAspect="1"/>
          </p:cNvPicPr>
          <p:nvPr/>
        </p:nvPicPr>
        <p:blipFill>
          <a:blip r:embed="rId2"/>
          <a:stretch>
            <a:fillRect/>
          </a:stretch>
        </p:blipFill>
        <p:spPr>
          <a:xfrm>
            <a:off x="5436633" y="1705098"/>
            <a:ext cx="3886199" cy="1978155"/>
          </a:xfrm>
          <a:prstGeom prst="rect">
            <a:avLst/>
          </a:prstGeom>
        </p:spPr>
      </p:pic>
      <p:sp>
        <p:nvSpPr>
          <p:cNvPr id="15" name="文本框 14"/>
          <p:cNvSpPr txBox="1"/>
          <p:nvPr/>
        </p:nvSpPr>
        <p:spPr>
          <a:xfrm>
            <a:off x="1153753" y="4783570"/>
            <a:ext cx="6134986" cy="369332"/>
          </a:xfrm>
          <a:prstGeom prst="rect">
            <a:avLst/>
          </a:prstGeom>
          <a:noFill/>
        </p:spPr>
        <p:txBody>
          <a:bodyPr wrap="square">
            <a:spAutoFit/>
          </a:bodyPr>
          <a:lstStyle/>
          <a:p>
            <a:r>
              <a:rPr lang="en-GB" altLang="zh-CN" b="0" i="0" u="none" strike="noStrike" dirty="0">
                <a:solidFill>
                  <a:srgbClr val="333333"/>
                </a:solidFill>
                <a:effectLst/>
                <a:latin typeface="Alibaba PuHuiTi" pitchFamily="18" charset="-122"/>
                <a:ea typeface="Alibaba PuHuiTi" pitchFamily="18" charset="-122"/>
                <a:cs typeface="Alibaba PuHuiTi" pitchFamily="18" charset="-122"/>
              </a:rPr>
              <a:t>SSE </a:t>
            </a:r>
            <a:r>
              <a:rPr lang="zh-CN" altLang="en-US" b="0" i="0" u="none" strike="noStrike" dirty="0">
                <a:solidFill>
                  <a:srgbClr val="333333"/>
                </a:solidFill>
                <a:effectLst/>
                <a:latin typeface="Alibaba PuHuiTi" pitchFamily="18" charset="-122"/>
                <a:ea typeface="Alibaba PuHuiTi" pitchFamily="18" charset="-122"/>
                <a:cs typeface="Alibaba PuHuiTi" pitchFamily="18" charset="-122"/>
              </a:rPr>
              <a:t>越小，表示数据点越接近它们的中心，聚类效果越好</a:t>
            </a:r>
            <a:endParaRPr lang="zh-CN" altLang="en-US" dirty="0">
              <a:latin typeface="Alibaba PuHuiTi" pitchFamily="18" charset="-122"/>
              <a:ea typeface="Alibaba PuHuiTi" pitchFamily="18" charset="-122"/>
              <a:cs typeface="Alibaba PuHuiTi" pitchFamily="18" charset="-122"/>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710879" y="839979"/>
            <a:ext cx="9982788" cy="517190"/>
          </a:xfrm>
        </p:spPr>
        <p:txBody>
          <a:bodyPr/>
          <a:lstStyle/>
          <a:p>
            <a:r>
              <a:rPr kumimoji="1" lang="zh-CN" altLang="en-US" dirty="0">
                <a:solidFill>
                  <a:schemeClr val="tx1">
                    <a:lumMod val="85000"/>
                    <a:lumOff val="15000"/>
                  </a:schemeClr>
                </a:solidFill>
                <a:latin typeface="Alibaba PuHuiTi" pitchFamily="18" charset="-122"/>
                <a:ea typeface="Alibaba PuHuiTi" pitchFamily="18" charset="-122"/>
                <a:cs typeface="Alibaba PuHuiTi" pitchFamily="18" charset="-122"/>
              </a:rPr>
              <a:t>“肘”方法 </a:t>
            </a:r>
            <a:r>
              <a:rPr kumimoji="1" lang="en-US" altLang="zh-CN" dirty="0">
                <a:solidFill>
                  <a:schemeClr val="tx1">
                    <a:lumMod val="85000"/>
                    <a:lumOff val="15000"/>
                  </a:schemeClr>
                </a:solidFill>
                <a:latin typeface="Alibaba PuHuiTi" pitchFamily="18" charset="-122"/>
                <a:ea typeface="Alibaba PuHuiTi" pitchFamily="18" charset="-122"/>
                <a:cs typeface="Alibaba PuHuiTi" pitchFamily="18" charset="-122"/>
              </a:rPr>
              <a:t>(</a:t>
            </a:r>
            <a:r>
              <a:rPr kumimoji="1" lang="en-GB" altLang="zh-CN" dirty="0">
                <a:solidFill>
                  <a:schemeClr val="tx1">
                    <a:lumMod val="85000"/>
                    <a:lumOff val="15000"/>
                  </a:schemeClr>
                </a:solidFill>
                <a:latin typeface="Alibaba PuHuiTi" pitchFamily="18" charset="-122"/>
                <a:ea typeface="Alibaba PuHuiTi" pitchFamily="18" charset="-122"/>
                <a:cs typeface="Alibaba PuHuiTi" pitchFamily="18" charset="-122"/>
              </a:rPr>
              <a:t>Elbow method)</a:t>
            </a:r>
            <a:r>
              <a:rPr kumimoji="1" lang="zh-CN" altLang="en-US" dirty="0">
                <a:solidFill>
                  <a:schemeClr val="tx1">
                    <a:lumMod val="85000"/>
                    <a:lumOff val="15000"/>
                  </a:schemeClr>
                </a:solidFill>
                <a:latin typeface="Alibaba PuHuiTi" pitchFamily="18" charset="-122"/>
                <a:ea typeface="Alibaba PuHuiTi" pitchFamily="18" charset="-122"/>
                <a:cs typeface="Alibaba PuHuiTi" pitchFamily="18" charset="-122"/>
              </a:rPr>
              <a:t> </a:t>
            </a:r>
            <a:r>
              <a:rPr kumimoji="1" lang="en-US" altLang="zh-CN" dirty="0">
                <a:solidFill>
                  <a:schemeClr val="tx1">
                    <a:lumMod val="85000"/>
                    <a:lumOff val="15000"/>
                  </a:schemeClr>
                </a:solidFill>
                <a:latin typeface="Alibaba PuHuiTi" pitchFamily="18" charset="-122"/>
                <a:ea typeface="Alibaba PuHuiTi" pitchFamily="18" charset="-122"/>
                <a:cs typeface="Alibaba PuHuiTi" pitchFamily="18" charset="-122"/>
              </a:rPr>
              <a:t>-</a:t>
            </a:r>
            <a:r>
              <a:rPr kumimoji="1" lang="zh-CN" altLang="en-US" dirty="0">
                <a:solidFill>
                  <a:schemeClr val="tx1">
                    <a:lumMod val="85000"/>
                    <a:lumOff val="15000"/>
                  </a:schemeClr>
                </a:solidFill>
                <a:latin typeface="Alibaba PuHuiTi" pitchFamily="18" charset="-122"/>
                <a:ea typeface="Alibaba PuHuiTi" pitchFamily="18" charset="-122"/>
                <a:cs typeface="Alibaba PuHuiTi" pitchFamily="18" charset="-122"/>
              </a:rPr>
              <a:t> </a:t>
            </a:r>
            <a:r>
              <a:rPr kumimoji="1" lang="en-GB" altLang="zh-CN" dirty="0">
                <a:solidFill>
                  <a:schemeClr val="tx1">
                    <a:lumMod val="85000"/>
                    <a:lumOff val="15000"/>
                  </a:schemeClr>
                </a:solidFill>
                <a:latin typeface="Alibaba PuHuiTi" pitchFamily="18" charset="-122"/>
                <a:ea typeface="Alibaba PuHuiTi" pitchFamily="18" charset="-122"/>
                <a:cs typeface="Alibaba PuHuiTi" pitchFamily="18" charset="-122"/>
              </a:rPr>
              <a:t> K</a:t>
            </a:r>
            <a:r>
              <a:rPr kumimoji="1" lang="zh-CN" altLang="en-US" dirty="0">
                <a:solidFill>
                  <a:schemeClr val="tx1">
                    <a:lumMod val="85000"/>
                    <a:lumOff val="15000"/>
                  </a:schemeClr>
                </a:solidFill>
                <a:latin typeface="Alibaba PuHuiTi" pitchFamily="18" charset="-122"/>
                <a:ea typeface="Alibaba PuHuiTi" pitchFamily="18" charset="-122"/>
                <a:cs typeface="Alibaba PuHuiTi" pitchFamily="18" charset="-122"/>
              </a:rPr>
              <a:t>值确定</a:t>
            </a:r>
            <a:endParaRPr kumimoji="1" lang="zh-CN" altLang="en-US" dirty="0">
              <a:solidFill>
                <a:schemeClr val="tx1">
                  <a:lumMod val="85000"/>
                  <a:lumOff val="15000"/>
                </a:schemeClr>
              </a:solidFill>
              <a:latin typeface="Alibaba PuHuiTi" pitchFamily="18" charset="-122"/>
              <a:ea typeface="Alibaba PuHuiTi" pitchFamily="18" charset="-122"/>
              <a:cs typeface="Alibaba PuHuiTi" pitchFamily="18" charset="-122"/>
            </a:endParaRPr>
          </a:p>
        </p:txBody>
      </p:sp>
      <p:sp>
        <p:nvSpPr>
          <p:cNvPr id="4" name="文本占位符 2"/>
          <p:cNvSpPr txBox="1"/>
          <p:nvPr/>
        </p:nvSpPr>
        <p:spPr>
          <a:xfrm>
            <a:off x="1055798" y="1459687"/>
            <a:ext cx="9185481" cy="499578"/>
          </a:xfrm>
          <a:prstGeom prst="rect">
            <a:avLst/>
          </a:prstGeom>
        </p:spPr>
        <p:txBody>
          <a:bodyPr/>
          <a:lstStyle>
            <a:lvl1pPr marL="0" indent="0" algn="l" rtl="0" eaLnBrk="0" fontAlgn="base" hangingPunct="0">
              <a:lnSpc>
                <a:spcPct val="150000"/>
              </a:lnSpc>
              <a:spcBef>
                <a:spcPct val="20000"/>
              </a:spcBef>
              <a:spcAft>
                <a:spcPct val="0"/>
              </a:spcAft>
              <a:buFont typeface="Arial" panose="020B0604020202020204" pitchFamily="34" charset="0"/>
              <a:buNone/>
              <a:defRPr sz="1600" kern="12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marL="285750" indent="-285750">
              <a:buFont typeface="Arial" panose="020B0604020202020204" pitchFamily="34" charset="0"/>
              <a:buChar char="•"/>
              <a:defRPr/>
            </a:pPr>
            <a:r>
              <a:rPr kumimoji="0" lang="en-US" altLang="zh-CN" sz="1600" b="0" i="0" u="none" strike="noStrike" kern="1200" cap="none" spc="0" normalizeH="0" baseline="0" noProof="0" dirty="0">
                <a:ln>
                  <a:noFill/>
                </a:ln>
                <a:effectLst/>
                <a:uLnTx/>
                <a:uFillTx/>
                <a:latin typeface="Alibaba PuHuiTi" pitchFamily="18" charset="-122"/>
                <a:ea typeface="Alibaba PuHuiTi" pitchFamily="18" charset="-122"/>
                <a:cs typeface="Alibaba PuHuiTi" pitchFamily="18" charset="-122"/>
              </a:rPr>
              <a:t>"</a:t>
            </a:r>
            <a:r>
              <a:rPr kumimoji="0" lang="zh-CN" altLang="en-US" sz="1600" b="0" i="0" u="none" strike="noStrike" kern="1200" cap="none" spc="0" normalizeH="0" baseline="0" noProof="0" dirty="0">
                <a:ln>
                  <a:noFill/>
                </a:ln>
                <a:effectLst/>
                <a:uLnTx/>
                <a:uFillTx/>
                <a:latin typeface="Alibaba PuHuiTi" pitchFamily="18" charset="-122"/>
                <a:ea typeface="Alibaba PuHuiTi" pitchFamily="18" charset="-122"/>
                <a:cs typeface="Alibaba PuHuiTi" pitchFamily="18" charset="-122"/>
              </a:rPr>
              <a:t>肘</a:t>
            </a:r>
            <a:r>
              <a:rPr kumimoji="0" lang="en-US" altLang="zh-CN" sz="1600" b="0" i="0" u="none" strike="noStrike" kern="1200" cap="none" spc="0" normalizeH="0" baseline="0" noProof="0" dirty="0">
                <a:ln>
                  <a:noFill/>
                </a:ln>
                <a:effectLst/>
                <a:uLnTx/>
                <a:uFillTx/>
                <a:latin typeface="Alibaba PuHuiTi" pitchFamily="18" charset="-122"/>
                <a:ea typeface="Alibaba PuHuiTi" pitchFamily="18" charset="-122"/>
                <a:cs typeface="Alibaba PuHuiTi" pitchFamily="18" charset="-122"/>
              </a:rPr>
              <a:t>" </a:t>
            </a:r>
            <a:r>
              <a:rPr kumimoji="0" lang="zh-CN" altLang="en-US" sz="1600" b="0" i="0" u="none" strike="noStrike" kern="1200" cap="none" spc="0" normalizeH="0" baseline="0" noProof="0" dirty="0">
                <a:ln>
                  <a:noFill/>
                </a:ln>
                <a:effectLst/>
                <a:uLnTx/>
                <a:uFillTx/>
                <a:latin typeface="Alibaba PuHuiTi" pitchFamily="18" charset="-122"/>
                <a:ea typeface="Alibaba PuHuiTi" pitchFamily="18" charset="-122"/>
                <a:cs typeface="Alibaba PuHuiTi" pitchFamily="18" charset="-122"/>
              </a:rPr>
              <a:t>方法通过 </a:t>
            </a:r>
            <a:r>
              <a:rPr kumimoji="0" lang="en-US" altLang="zh-CN" sz="1600" b="0" i="0" u="none" strike="noStrike" kern="1200" cap="none" spc="0" normalizeH="0" baseline="0" noProof="0" dirty="0">
                <a:ln>
                  <a:noFill/>
                </a:ln>
                <a:effectLst/>
                <a:uLnTx/>
                <a:uFillTx/>
                <a:latin typeface="Alibaba PuHuiTi" pitchFamily="18" charset="-122"/>
                <a:ea typeface="Alibaba PuHuiTi" pitchFamily="18" charset="-122"/>
                <a:cs typeface="Alibaba PuHuiTi" pitchFamily="18" charset="-122"/>
              </a:rPr>
              <a:t>SSE </a:t>
            </a:r>
            <a:r>
              <a:rPr kumimoji="0" lang="zh-CN" altLang="en-US" sz="1600" b="0" i="0" u="none" strike="noStrike" kern="1200" cap="none" spc="0" normalizeH="0" baseline="0" noProof="0" dirty="0">
                <a:ln>
                  <a:noFill/>
                </a:ln>
                <a:effectLst/>
                <a:uLnTx/>
                <a:uFillTx/>
                <a:latin typeface="Alibaba PuHuiTi" pitchFamily="18" charset="-122"/>
                <a:ea typeface="Alibaba PuHuiTi" pitchFamily="18" charset="-122"/>
                <a:cs typeface="Alibaba PuHuiTi" pitchFamily="18" charset="-122"/>
              </a:rPr>
              <a:t>确定 </a:t>
            </a:r>
            <a:r>
              <a:rPr kumimoji="0" lang="en-US" altLang="zh-CN" sz="1600" b="0" i="0" u="none" strike="noStrike" kern="1200" cap="none" spc="0" normalizeH="0" baseline="0" noProof="0" dirty="0" err="1">
                <a:ln>
                  <a:noFill/>
                </a:ln>
                <a:effectLst/>
                <a:uLnTx/>
                <a:uFillTx/>
                <a:latin typeface="Alibaba PuHuiTi" pitchFamily="18" charset="-122"/>
                <a:ea typeface="Alibaba PuHuiTi" pitchFamily="18" charset="-122"/>
                <a:cs typeface="Alibaba PuHuiTi" pitchFamily="18" charset="-122"/>
              </a:rPr>
              <a:t>n_clusters</a:t>
            </a:r>
            <a:r>
              <a:rPr kumimoji="0" lang="en-US" altLang="zh-CN" sz="1600" b="0" i="0" u="none" strike="noStrike" kern="1200" cap="none" spc="0" normalizeH="0" baseline="0" noProof="0" dirty="0">
                <a:ln>
                  <a:noFill/>
                </a:ln>
                <a:effectLst/>
                <a:uLnTx/>
                <a:uFillTx/>
                <a:latin typeface="Alibaba PuHuiTi" pitchFamily="18" charset="-122"/>
                <a:ea typeface="Alibaba PuHuiTi" pitchFamily="18" charset="-122"/>
                <a:cs typeface="Alibaba PuHuiTi" pitchFamily="18" charset="-122"/>
              </a:rPr>
              <a:t> </a:t>
            </a:r>
            <a:r>
              <a:rPr kumimoji="0" lang="zh-CN" altLang="en-US" sz="1600" b="0" i="0" u="none" strike="noStrike" kern="1200" cap="none" spc="0" normalizeH="0" baseline="0" noProof="0" dirty="0">
                <a:ln>
                  <a:noFill/>
                </a:ln>
                <a:effectLst/>
                <a:uLnTx/>
                <a:uFillTx/>
                <a:latin typeface="Alibaba PuHuiTi" pitchFamily="18" charset="-122"/>
                <a:ea typeface="Alibaba PuHuiTi" pitchFamily="18" charset="-122"/>
                <a:cs typeface="Alibaba PuHuiTi" pitchFamily="18" charset="-122"/>
              </a:rPr>
              <a:t>的值</a:t>
            </a:r>
            <a:endParaRPr kumimoji="0" lang="en-US" altLang="zh-CN" sz="1600" b="0" i="0" u="none" strike="noStrike" kern="1200" cap="none" spc="0" normalizeH="0" baseline="0" noProof="0" dirty="0">
              <a:ln>
                <a:noFill/>
              </a:ln>
              <a:effectLst/>
              <a:uLnTx/>
              <a:uFillTx/>
              <a:latin typeface="Alibaba PuHuiTi" pitchFamily="18" charset="-122"/>
              <a:ea typeface="Alibaba PuHuiTi" pitchFamily="18" charset="-122"/>
              <a:cs typeface="Alibaba PuHuiTi" pitchFamily="18" charset="-122"/>
            </a:endParaRPr>
          </a:p>
        </p:txBody>
      </p:sp>
      <p:sp>
        <p:nvSpPr>
          <p:cNvPr id="2" name="TextBox 6"/>
          <p:cNvSpPr txBox="1"/>
          <p:nvPr/>
        </p:nvSpPr>
        <p:spPr>
          <a:xfrm>
            <a:off x="1772958" y="1898977"/>
            <a:ext cx="8561015" cy="1677895"/>
          </a:xfrm>
          <a:prstGeom prst="rect">
            <a:avLst/>
          </a:prstGeom>
          <a:noFill/>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285750" lvl="0" indent="-285750">
              <a:lnSpc>
                <a:spcPct val="150000"/>
              </a:lnSpc>
              <a:buFont typeface="Arial" panose="020B0604020202020204" pitchFamily="34" charset="0"/>
              <a:buChar char="•"/>
              <a:defRPr/>
            </a:pPr>
            <a:r>
              <a:rPr lang="zh-CN" altLang="en-US" sz="1400" dirty="0">
                <a:latin typeface="Alibaba PuHuiTi" pitchFamily="18" charset="-122"/>
                <a:ea typeface="Alibaba PuHuiTi" pitchFamily="18" charset="-122"/>
                <a:cs typeface="Alibaba PuHuiTi" pitchFamily="18" charset="-122"/>
              </a:rPr>
              <a:t>对于</a:t>
            </a:r>
            <a:r>
              <a:rPr lang="en-GB" altLang="zh-CN" sz="1400" dirty="0">
                <a:latin typeface="Alibaba PuHuiTi" pitchFamily="18" charset="-122"/>
                <a:ea typeface="Alibaba PuHuiTi" pitchFamily="18" charset="-122"/>
                <a:cs typeface="Alibaba PuHuiTi" pitchFamily="18" charset="-122"/>
              </a:rPr>
              <a:t>n</a:t>
            </a:r>
            <a:r>
              <a:rPr lang="zh-CN" altLang="en-US" sz="1400" dirty="0">
                <a:latin typeface="Alibaba PuHuiTi" pitchFamily="18" charset="-122"/>
                <a:ea typeface="Alibaba PuHuiTi" pitchFamily="18" charset="-122"/>
                <a:cs typeface="Alibaba PuHuiTi" pitchFamily="18" charset="-122"/>
              </a:rPr>
              <a:t>个点的数据集，</a:t>
            </a:r>
            <a:r>
              <a:rPr lang="zh-CN" altLang="en-US" sz="1400" dirty="0">
                <a:solidFill>
                  <a:schemeClr val="accent2">
                    <a:lumMod val="75000"/>
                  </a:schemeClr>
                </a:solidFill>
                <a:latin typeface="Alibaba PuHuiTi" pitchFamily="18" charset="-122"/>
                <a:ea typeface="Alibaba PuHuiTi" pitchFamily="18" charset="-122"/>
                <a:cs typeface="Alibaba PuHuiTi" pitchFamily="18" charset="-122"/>
              </a:rPr>
              <a:t>迭代计算 </a:t>
            </a:r>
            <a:r>
              <a:rPr lang="en-GB" altLang="zh-CN" sz="1400" dirty="0">
                <a:solidFill>
                  <a:schemeClr val="accent2">
                    <a:lumMod val="75000"/>
                  </a:schemeClr>
                </a:solidFill>
                <a:latin typeface="Alibaba PuHuiTi" pitchFamily="18" charset="-122"/>
                <a:ea typeface="Alibaba PuHuiTi" pitchFamily="18" charset="-122"/>
                <a:cs typeface="Alibaba PuHuiTi" pitchFamily="18" charset="-122"/>
              </a:rPr>
              <a:t>k </a:t>
            </a:r>
            <a:r>
              <a:rPr lang="en-GB" altLang="zh-CN" sz="1400" dirty="0">
                <a:latin typeface="Alibaba PuHuiTi" pitchFamily="18" charset="-122"/>
                <a:ea typeface="Alibaba PuHuiTi" pitchFamily="18" charset="-122"/>
                <a:cs typeface="Alibaba PuHuiTi" pitchFamily="18" charset="-122"/>
              </a:rPr>
              <a:t>from 1 to n</a:t>
            </a:r>
            <a:r>
              <a:rPr lang="zh-CN" altLang="en-GB" sz="1400" dirty="0">
                <a:latin typeface="Alibaba PuHuiTi" pitchFamily="18" charset="-122"/>
                <a:ea typeface="Alibaba PuHuiTi" pitchFamily="18" charset="-122"/>
                <a:cs typeface="Alibaba PuHuiTi" pitchFamily="18" charset="-122"/>
              </a:rPr>
              <a:t>，</a:t>
            </a:r>
            <a:r>
              <a:rPr lang="zh-CN" altLang="en-US" sz="1400" dirty="0">
                <a:latin typeface="Alibaba PuHuiTi" pitchFamily="18" charset="-122"/>
                <a:ea typeface="Alibaba PuHuiTi" pitchFamily="18" charset="-122"/>
                <a:cs typeface="Alibaba PuHuiTi" pitchFamily="18" charset="-122"/>
              </a:rPr>
              <a:t>每次聚类完成后</a:t>
            </a:r>
            <a:r>
              <a:rPr lang="zh-CN" altLang="en-US" sz="1400" dirty="0">
                <a:solidFill>
                  <a:schemeClr val="accent2">
                    <a:lumMod val="75000"/>
                  </a:schemeClr>
                </a:solidFill>
                <a:latin typeface="Alibaba PuHuiTi" pitchFamily="18" charset="-122"/>
                <a:ea typeface="Alibaba PuHuiTi" pitchFamily="18" charset="-122"/>
                <a:cs typeface="Alibaba PuHuiTi" pitchFamily="18" charset="-122"/>
              </a:rPr>
              <a:t>计算 </a:t>
            </a:r>
            <a:r>
              <a:rPr lang="en-GB" altLang="zh-CN" sz="1400" dirty="0">
                <a:solidFill>
                  <a:schemeClr val="accent2">
                    <a:lumMod val="75000"/>
                  </a:schemeClr>
                </a:solidFill>
                <a:latin typeface="Alibaba PuHuiTi" pitchFamily="18" charset="-122"/>
                <a:ea typeface="Alibaba PuHuiTi" pitchFamily="18" charset="-122"/>
                <a:cs typeface="Alibaba PuHuiTi" pitchFamily="18" charset="-122"/>
              </a:rPr>
              <a:t>SSE </a:t>
            </a:r>
            <a:endParaRPr lang="en-GB" altLang="zh-CN" sz="1400" dirty="0">
              <a:solidFill>
                <a:schemeClr val="accent2">
                  <a:lumMod val="75000"/>
                </a:schemeClr>
              </a:solidFill>
              <a:latin typeface="Alibaba PuHuiTi" pitchFamily="18" charset="-122"/>
              <a:ea typeface="Alibaba PuHuiTi" pitchFamily="18" charset="-122"/>
              <a:cs typeface="Alibaba PuHuiTi" pitchFamily="18" charset="-122"/>
            </a:endParaRPr>
          </a:p>
          <a:p>
            <a:pPr marL="285750" lvl="0" indent="-285750">
              <a:lnSpc>
                <a:spcPct val="150000"/>
              </a:lnSpc>
              <a:buFont typeface="Arial" panose="020B0604020202020204" pitchFamily="34" charset="0"/>
              <a:buChar char="•"/>
              <a:defRPr/>
            </a:pPr>
            <a:r>
              <a:rPr lang="en-GB" altLang="zh-CN" sz="1400" dirty="0">
                <a:latin typeface="Alibaba PuHuiTi" pitchFamily="18" charset="-122"/>
                <a:ea typeface="Alibaba PuHuiTi" pitchFamily="18" charset="-122"/>
                <a:cs typeface="Alibaba PuHuiTi" pitchFamily="18" charset="-122"/>
              </a:rPr>
              <a:t>SSE </a:t>
            </a:r>
            <a:r>
              <a:rPr lang="zh-CN" altLang="en-US" sz="1400" dirty="0">
                <a:latin typeface="Alibaba PuHuiTi" pitchFamily="18" charset="-122"/>
                <a:ea typeface="Alibaba PuHuiTi" pitchFamily="18" charset="-122"/>
                <a:cs typeface="Alibaba PuHuiTi" pitchFamily="18" charset="-122"/>
              </a:rPr>
              <a:t>是会</a:t>
            </a:r>
            <a:r>
              <a:rPr lang="zh-CN" altLang="en-US" sz="1400" dirty="0">
                <a:solidFill>
                  <a:schemeClr val="accent2">
                    <a:lumMod val="75000"/>
                  </a:schemeClr>
                </a:solidFill>
                <a:latin typeface="Alibaba PuHuiTi" pitchFamily="18" charset="-122"/>
                <a:ea typeface="Alibaba PuHuiTi" pitchFamily="18" charset="-122"/>
                <a:cs typeface="Alibaba PuHuiTi" pitchFamily="18" charset="-122"/>
              </a:rPr>
              <a:t>逐渐变小的</a:t>
            </a:r>
            <a:r>
              <a:rPr lang="zh-CN" altLang="en-US" sz="1400" dirty="0">
                <a:latin typeface="Alibaba PuHuiTi" pitchFamily="18" charset="-122"/>
                <a:ea typeface="Alibaba PuHuiTi" pitchFamily="18" charset="-122"/>
                <a:cs typeface="Alibaba PuHuiTi" pitchFamily="18" charset="-122"/>
              </a:rPr>
              <a:t>，因为每个点都是它所在的簇中心本身。</a:t>
            </a:r>
            <a:endParaRPr lang="zh-CN" altLang="en-US" sz="1400" dirty="0">
              <a:latin typeface="Alibaba PuHuiTi" pitchFamily="18" charset="-122"/>
              <a:ea typeface="Alibaba PuHuiTi" pitchFamily="18" charset="-122"/>
              <a:cs typeface="Alibaba PuHuiTi" pitchFamily="18" charset="-122"/>
            </a:endParaRPr>
          </a:p>
          <a:p>
            <a:pPr marL="285750" lvl="0" indent="-285750">
              <a:lnSpc>
                <a:spcPct val="150000"/>
              </a:lnSpc>
              <a:buFont typeface="Arial" panose="020B0604020202020204" pitchFamily="34" charset="0"/>
              <a:buChar char="•"/>
              <a:defRPr/>
            </a:pPr>
            <a:r>
              <a:rPr lang="en-GB" altLang="zh-CN" sz="1400" dirty="0">
                <a:latin typeface="Alibaba PuHuiTi" pitchFamily="18" charset="-122"/>
                <a:ea typeface="Alibaba PuHuiTi" pitchFamily="18" charset="-122"/>
                <a:cs typeface="Alibaba PuHuiTi" pitchFamily="18" charset="-122"/>
              </a:rPr>
              <a:t>SSE </a:t>
            </a:r>
            <a:r>
              <a:rPr lang="zh-CN" altLang="en-US" sz="1400" dirty="0">
                <a:latin typeface="Alibaba PuHuiTi" pitchFamily="18" charset="-122"/>
                <a:ea typeface="Alibaba PuHuiTi" pitchFamily="18" charset="-122"/>
                <a:cs typeface="Alibaba PuHuiTi" pitchFamily="18" charset="-122"/>
              </a:rPr>
              <a:t>变化过程中会出现一个拐点，</a:t>
            </a:r>
            <a:r>
              <a:rPr lang="zh-CN" altLang="en-US" sz="1400" dirty="0">
                <a:solidFill>
                  <a:schemeClr val="accent2">
                    <a:lumMod val="75000"/>
                  </a:schemeClr>
                </a:solidFill>
                <a:latin typeface="Alibaba PuHuiTi" pitchFamily="18" charset="-122"/>
                <a:ea typeface="Alibaba PuHuiTi" pitchFamily="18" charset="-122"/>
                <a:cs typeface="Alibaba PuHuiTi" pitchFamily="18" charset="-122"/>
              </a:rPr>
              <a:t>下降率突然变缓时即认为是最佳 </a:t>
            </a:r>
            <a:r>
              <a:rPr lang="en-GB" altLang="zh-CN" sz="1400" dirty="0" err="1">
                <a:solidFill>
                  <a:schemeClr val="accent2">
                    <a:lumMod val="75000"/>
                  </a:schemeClr>
                </a:solidFill>
                <a:latin typeface="Alibaba PuHuiTi" pitchFamily="18" charset="-122"/>
                <a:ea typeface="Alibaba PuHuiTi" pitchFamily="18" charset="-122"/>
                <a:cs typeface="Alibaba PuHuiTi" pitchFamily="18" charset="-122"/>
              </a:rPr>
              <a:t>n_clusters</a:t>
            </a:r>
            <a:r>
              <a:rPr lang="en-GB" altLang="zh-CN" sz="1400" dirty="0">
                <a:solidFill>
                  <a:schemeClr val="accent2">
                    <a:lumMod val="75000"/>
                  </a:schemeClr>
                </a:solidFill>
                <a:latin typeface="Alibaba PuHuiTi" pitchFamily="18" charset="-122"/>
                <a:ea typeface="Alibaba PuHuiTi" pitchFamily="18" charset="-122"/>
                <a:cs typeface="Alibaba PuHuiTi" pitchFamily="18" charset="-122"/>
              </a:rPr>
              <a:t> </a:t>
            </a:r>
            <a:r>
              <a:rPr lang="zh-CN" altLang="en-US" sz="1400" dirty="0">
                <a:solidFill>
                  <a:schemeClr val="accent2">
                    <a:lumMod val="75000"/>
                  </a:schemeClr>
                </a:solidFill>
                <a:latin typeface="Alibaba PuHuiTi" pitchFamily="18" charset="-122"/>
                <a:ea typeface="Alibaba PuHuiTi" pitchFamily="18" charset="-122"/>
                <a:cs typeface="Alibaba PuHuiTi" pitchFamily="18" charset="-122"/>
              </a:rPr>
              <a:t>值</a:t>
            </a:r>
            <a:r>
              <a:rPr lang="zh-CN" altLang="en-US" sz="1400" dirty="0">
                <a:latin typeface="Alibaba PuHuiTi" pitchFamily="18" charset="-122"/>
                <a:ea typeface="Alibaba PuHuiTi" pitchFamily="18" charset="-122"/>
                <a:cs typeface="Alibaba PuHuiTi" pitchFamily="18" charset="-122"/>
              </a:rPr>
              <a:t>。</a:t>
            </a:r>
            <a:endParaRPr lang="zh-CN" altLang="en-US" sz="1400" dirty="0">
              <a:latin typeface="Alibaba PuHuiTi" pitchFamily="18" charset="-122"/>
              <a:ea typeface="Alibaba PuHuiTi" pitchFamily="18" charset="-122"/>
              <a:cs typeface="Alibaba PuHuiTi" pitchFamily="18" charset="-122"/>
            </a:endParaRPr>
          </a:p>
          <a:p>
            <a:pPr marL="285750" lvl="0" indent="-285750">
              <a:lnSpc>
                <a:spcPct val="150000"/>
              </a:lnSpc>
              <a:buFont typeface="Arial" panose="020B0604020202020204" pitchFamily="34" charset="0"/>
              <a:buChar char="•"/>
              <a:defRPr/>
            </a:pPr>
            <a:r>
              <a:rPr lang="zh-CN" altLang="en-US" sz="1400" dirty="0">
                <a:latin typeface="Alibaba PuHuiTi" pitchFamily="18" charset="-122"/>
                <a:ea typeface="Alibaba PuHuiTi" pitchFamily="18" charset="-122"/>
                <a:cs typeface="Alibaba PuHuiTi" pitchFamily="18" charset="-122"/>
              </a:rPr>
              <a:t>在决定什么时候停止训练时，肘形判据同样有效，数据通常有更多的噪音，在</a:t>
            </a:r>
            <a:r>
              <a:rPr lang="zh-CN" altLang="en-US" sz="1400" dirty="0">
                <a:solidFill>
                  <a:schemeClr val="accent2">
                    <a:lumMod val="75000"/>
                  </a:schemeClr>
                </a:solidFill>
                <a:latin typeface="Alibaba PuHuiTi" pitchFamily="18" charset="-122"/>
                <a:ea typeface="Alibaba PuHuiTi" pitchFamily="18" charset="-122"/>
                <a:cs typeface="Alibaba PuHuiTi" pitchFamily="18" charset="-122"/>
              </a:rPr>
              <a:t>增加分类无法带来更多回报时，我们停止增加类别。</a:t>
            </a:r>
            <a:endParaRPr lang="en-GB" altLang="zh-CN" sz="1400" dirty="0">
              <a:latin typeface="Alibaba PuHuiTi" pitchFamily="18" charset="-122"/>
              <a:ea typeface="Alibaba PuHuiTi" pitchFamily="18" charset="-122"/>
              <a:cs typeface="Alibaba PuHuiTi" pitchFamily="18" charset="-122"/>
            </a:endParaRPr>
          </a:p>
        </p:txBody>
      </p:sp>
      <p:pic>
        <p:nvPicPr>
          <p:cNvPr id="7" name="图片 6"/>
          <p:cNvPicPr>
            <a:picLocks noChangeAspect="1"/>
          </p:cNvPicPr>
          <p:nvPr/>
        </p:nvPicPr>
        <p:blipFill>
          <a:blip r:embed="rId1"/>
          <a:stretch>
            <a:fillRect/>
          </a:stretch>
        </p:blipFill>
        <p:spPr>
          <a:xfrm>
            <a:off x="1926575" y="3621588"/>
            <a:ext cx="7455420" cy="305528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710879" y="839979"/>
            <a:ext cx="9982788" cy="517190"/>
          </a:xfrm>
        </p:spPr>
        <p:txBody>
          <a:bodyPr/>
          <a:lstStyle/>
          <a:p>
            <a:r>
              <a:rPr kumimoji="1" lang="zh-CN" altLang="en-US" dirty="0">
                <a:solidFill>
                  <a:schemeClr val="tx1">
                    <a:lumMod val="85000"/>
                    <a:lumOff val="15000"/>
                  </a:schemeClr>
                </a:solidFill>
                <a:latin typeface="Alibaba PuHuiTi" pitchFamily="18" charset="-122"/>
                <a:ea typeface="Alibaba PuHuiTi" pitchFamily="18" charset="-122"/>
                <a:cs typeface="Alibaba PuHuiTi" pitchFamily="18" charset="-122"/>
              </a:rPr>
              <a:t> 聚类效果评估 </a:t>
            </a:r>
            <a:r>
              <a:rPr kumimoji="1" lang="en-US" altLang="zh-CN" dirty="0">
                <a:solidFill>
                  <a:schemeClr val="tx1">
                    <a:lumMod val="85000"/>
                    <a:lumOff val="15000"/>
                  </a:schemeClr>
                </a:solidFill>
                <a:latin typeface="Alibaba PuHuiTi" pitchFamily="18" charset="-122"/>
                <a:ea typeface="Alibaba PuHuiTi" pitchFamily="18" charset="-122"/>
                <a:cs typeface="Alibaba PuHuiTi" pitchFamily="18" charset="-122"/>
              </a:rPr>
              <a:t>–</a:t>
            </a:r>
            <a:r>
              <a:rPr kumimoji="1" lang="zh-CN" altLang="en-US" dirty="0">
                <a:solidFill>
                  <a:schemeClr val="tx1">
                    <a:lumMod val="85000"/>
                    <a:lumOff val="15000"/>
                  </a:schemeClr>
                </a:solidFill>
                <a:latin typeface="Alibaba PuHuiTi" pitchFamily="18" charset="-122"/>
                <a:ea typeface="Alibaba PuHuiTi" pitchFamily="18" charset="-122"/>
                <a:cs typeface="Alibaba PuHuiTi" pitchFamily="18" charset="-122"/>
              </a:rPr>
              <a:t> 代码效果展示</a:t>
            </a:r>
            <a:r>
              <a:rPr kumimoji="1" lang="en-US" altLang="zh-CN" dirty="0">
                <a:solidFill>
                  <a:schemeClr val="tx1">
                    <a:lumMod val="85000"/>
                    <a:lumOff val="15000"/>
                  </a:schemeClr>
                </a:solidFill>
                <a:latin typeface="Alibaba PuHuiTi" pitchFamily="18" charset="-122"/>
                <a:ea typeface="Alibaba PuHuiTi" pitchFamily="18" charset="-122"/>
                <a:cs typeface="Alibaba PuHuiTi" pitchFamily="18" charset="-122"/>
              </a:rPr>
              <a:t>SSE</a:t>
            </a:r>
            <a:r>
              <a:rPr kumimoji="1" lang="zh-CN" altLang="en-US" dirty="0">
                <a:solidFill>
                  <a:schemeClr val="tx1">
                    <a:lumMod val="85000"/>
                    <a:lumOff val="15000"/>
                  </a:schemeClr>
                </a:solidFill>
                <a:latin typeface="Alibaba PuHuiTi" pitchFamily="18" charset="-122"/>
                <a:ea typeface="Alibaba PuHuiTi" pitchFamily="18" charset="-122"/>
                <a:cs typeface="Alibaba PuHuiTi" pitchFamily="18" charset="-122"/>
              </a:rPr>
              <a:t>误差平方和 </a:t>
            </a:r>
            <a:endParaRPr kumimoji="1" lang="zh-CN" altLang="en-US" dirty="0">
              <a:solidFill>
                <a:schemeClr val="tx1">
                  <a:lumMod val="85000"/>
                  <a:lumOff val="15000"/>
                </a:schemeClr>
              </a:solidFill>
              <a:latin typeface="Alibaba PuHuiTi" pitchFamily="18" charset="-122"/>
              <a:ea typeface="Alibaba PuHuiTi" pitchFamily="18" charset="-122"/>
              <a:cs typeface="Alibaba PuHuiTi" pitchFamily="18" charset="-122"/>
            </a:endParaRPr>
          </a:p>
        </p:txBody>
      </p:sp>
      <p:sp>
        <p:nvSpPr>
          <p:cNvPr id="7" name="TextBox 3"/>
          <p:cNvSpPr txBox="1"/>
          <p:nvPr/>
        </p:nvSpPr>
        <p:spPr>
          <a:xfrm>
            <a:off x="1134328" y="1357169"/>
            <a:ext cx="8652223" cy="5262979"/>
          </a:xfrm>
          <a:prstGeom prst="rect">
            <a:avLst/>
          </a:prstGeom>
          <a:solidFill>
            <a:srgbClr val="FFFFE4"/>
          </a:solidFill>
          <a:ln w="3175">
            <a:solidFill>
              <a:srgbClr val="91919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GB" altLang="zh-CN" sz="1400" dirty="0">
                <a:solidFill>
                  <a:srgbClr val="0033B3"/>
                </a:solidFill>
                <a:effectLst/>
              </a:rPr>
              <a:t>from </a:t>
            </a:r>
            <a:r>
              <a:rPr lang="en-GB" altLang="zh-CN" sz="1400" dirty="0" err="1"/>
              <a:t>sklearn.cluster</a:t>
            </a:r>
            <a:r>
              <a:rPr lang="en-GB" altLang="zh-CN" sz="1400" dirty="0"/>
              <a:t> </a:t>
            </a:r>
            <a:r>
              <a:rPr lang="en-GB" altLang="zh-CN" sz="1400" dirty="0">
                <a:solidFill>
                  <a:srgbClr val="0033B3"/>
                </a:solidFill>
                <a:effectLst/>
              </a:rPr>
              <a:t>import </a:t>
            </a:r>
            <a:r>
              <a:rPr lang="en-GB" altLang="zh-CN" sz="1400" dirty="0" err="1"/>
              <a:t>KMeans</a:t>
            </a:r>
            <a:br>
              <a:rPr lang="en-GB" altLang="zh-CN" sz="1400" dirty="0"/>
            </a:br>
            <a:r>
              <a:rPr lang="en-GB" altLang="zh-CN" sz="1400" dirty="0">
                <a:solidFill>
                  <a:srgbClr val="0033B3"/>
                </a:solidFill>
                <a:effectLst/>
              </a:rPr>
              <a:t>import </a:t>
            </a:r>
            <a:r>
              <a:rPr lang="en-GB" altLang="zh-CN" sz="1400" dirty="0" err="1"/>
              <a:t>matplotlib.pyplot</a:t>
            </a:r>
            <a:r>
              <a:rPr lang="en-GB" altLang="zh-CN" sz="1400" dirty="0"/>
              <a:t> </a:t>
            </a:r>
            <a:r>
              <a:rPr lang="en-GB" altLang="zh-CN" sz="1400" dirty="0">
                <a:solidFill>
                  <a:srgbClr val="0033B3"/>
                </a:solidFill>
                <a:effectLst/>
              </a:rPr>
              <a:t>as </a:t>
            </a:r>
            <a:r>
              <a:rPr lang="en-GB" altLang="zh-CN" sz="1400" dirty="0" err="1"/>
              <a:t>plt</a:t>
            </a:r>
            <a:br>
              <a:rPr lang="en-GB" altLang="zh-CN" sz="1400" dirty="0"/>
            </a:br>
            <a:r>
              <a:rPr lang="en-GB" altLang="zh-CN" sz="1400" dirty="0">
                <a:solidFill>
                  <a:srgbClr val="0033B3"/>
                </a:solidFill>
                <a:effectLst/>
              </a:rPr>
              <a:t>from </a:t>
            </a:r>
            <a:r>
              <a:rPr lang="en-GB" altLang="zh-CN" sz="1400" dirty="0" err="1"/>
              <a:t>sklearn.datasets</a:t>
            </a:r>
            <a:r>
              <a:rPr lang="en-GB" altLang="zh-CN" sz="1400" dirty="0"/>
              <a:t> </a:t>
            </a:r>
            <a:r>
              <a:rPr lang="en-GB" altLang="zh-CN" sz="1400" dirty="0">
                <a:solidFill>
                  <a:srgbClr val="0033B3"/>
                </a:solidFill>
                <a:effectLst/>
              </a:rPr>
              <a:t>import </a:t>
            </a:r>
            <a:r>
              <a:rPr lang="en-GB" altLang="zh-CN" sz="1400" dirty="0" err="1"/>
              <a:t>make_blobs</a:t>
            </a:r>
            <a:br>
              <a:rPr lang="en-GB" altLang="zh-CN" sz="1400" dirty="0"/>
            </a:br>
            <a:r>
              <a:rPr lang="en-GB" altLang="zh-CN" sz="1400" dirty="0">
                <a:solidFill>
                  <a:srgbClr val="0033B3"/>
                </a:solidFill>
                <a:effectLst/>
              </a:rPr>
              <a:t>from </a:t>
            </a:r>
            <a:r>
              <a:rPr lang="en-GB" altLang="zh-CN" sz="1400" dirty="0" err="1"/>
              <a:t>sklearn.metrics</a:t>
            </a:r>
            <a:r>
              <a:rPr lang="en-GB" altLang="zh-CN" sz="1400" dirty="0"/>
              <a:t> </a:t>
            </a:r>
            <a:r>
              <a:rPr lang="en-GB" altLang="zh-CN" sz="1400" dirty="0">
                <a:solidFill>
                  <a:srgbClr val="0033B3"/>
                </a:solidFill>
                <a:effectLst/>
              </a:rPr>
              <a:t>import </a:t>
            </a:r>
            <a:r>
              <a:rPr lang="en-GB" altLang="zh-CN" sz="1400" dirty="0" err="1"/>
              <a:t>calinski_harabasz_score</a:t>
            </a:r>
            <a:endParaRPr lang="en-GB" altLang="zh-CN" sz="1400" dirty="0"/>
          </a:p>
          <a:p>
            <a:pPr marL="0" marR="0" lvl="0" indent="0" algn="l" defTabSz="914400" rtl="0" eaLnBrk="1" fontAlgn="auto" latinLnBrk="0" hangingPunct="1">
              <a:lnSpc>
                <a:spcPct val="100000"/>
              </a:lnSpc>
              <a:spcBef>
                <a:spcPts val="0"/>
              </a:spcBef>
              <a:spcAft>
                <a:spcPts val="0"/>
              </a:spcAft>
              <a:buClrTx/>
              <a:buSzTx/>
              <a:buFontTx/>
              <a:buNone/>
              <a:defRPr/>
            </a:pPr>
            <a:endParaRPr lang="en-GB" altLang="zh-CN" sz="1400" dirty="0">
              <a:solidFill>
                <a:srgbClr val="0033B3"/>
              </a:solidFill>
              <a:effectLst/>
            </a:endParaRPr>
          </a:p>
          <a:p>
            <a:pPr marL="0" marR="0" lvl="0" indent="0" algn="l" defTabSz="914400" rtl="0" eaLnBrk="1" fontAlgn="auto" latinLnBrk="0" hangingPunct="1">
              <a:lnSpc>
                <a:spcPct val="100000"/>
              </a:lnSpc>
              <a:spcBef>
                <a:spcPts val="0"/>
              </a:spcBef>
              <a:spcAft>
                <a:spcPts val="0"/>
              </a:spcAft>
              <a:buClrTx/>
              <a:buSzTx/>
              <a:buFontTx/>
              <a:buNone/>
              <a:defRPr/>
            </a:pPr>
            <a:r>
              <a:rPr lang="en-GB" altLang="zh-CN" sz="1400" dirty="0">
                <a:solidFill>
                  <a:srgbClr val="0033B3"/>
                </a:solidFill>
                <a:effectLst/>
              </a:rPr>
              <a:t>def </a:t>
            </a:r>
            <a:r>
              <a:rPr lang="en-GB" altLang="zh-CN" sz="1400" dirty="0">
                <a:solidFill>
                  <a:srgbClr val="00627A"/>
                </a:solidFill>
                <a:effectLst/>
              </a:rPr>
              <a:t>dm01_SSE</a:t>
            </a:r>
            <a:r>
              <a:rPr lang="zh-CN" altLang="en-US" sz="1400" dirty="0">
                <a:solidFill>
                  <a:srgbClr val="00627A"/>
                </a:solidFill>
                <a:effectLst/>
              </a:rPr>
              <a:t>误差平方和求模型参数</a:t>
            </a:r>
            <a:r>
              <a:rPr lang="en-US" altLang="zh-CN" sz="1400" dirty="0"/>
              <a:t>():</a:t>
            </a:r>
            <a:br>
              <a:rPr lang="en-US" altLang="zh-CN" sz="1400" dirty="0"/>
            </a:br>
            <a:r>
              <a:rPr lang="en-US" altLang="zh-CN" sz="1400" dirty="0"/>
              <a:t>    </a:t>
            </a:r>
            <a:r>
              <a:rPr lang="en-GB" altLang="zh-CN" sz="1400" dirty="0" err="1"/>
              <a:t>sse_list</a:t>
            </a:r>
            <a:r>
              <a:rPr lang="en-GB" altLang="zh-CN" sz="1400" dirty="0"/>
              <a:t> = []</a:t>
            </a:r>
            <a:br>
              <a:rPr lang="en-GB" altLang="zh-CN" sz="1400" dirty="0"/>
            </a:br>
            <a:br>
              <a:rPr lang="en-GB" altLang="zh-CN" sz="1400" dirty="0"/>
            </a:br>
            <a:r>
              <a:rPr lang="en-GB" altLang="zh-CN" sz="1400" dirty="0"/>
              <a:t>    </a:t>
            </a:r>
            <a:r>
              <a:rPr lang="en-GB" altLang="zh-CN" sz="1400" i="1" dirty="0">
                <a:solidFill>
                  <a:srgbClr val="8C8C8C"/>
                </a:solidFill>
                <a:effectLst/>
              </a:rPr>
              <a:t># </a:t>
            </a:r>
            <a:r>
              <a:rPr lang="zh-CN" altLang="en-US" sz="1400" i="1" dirty="0">
                <a:solidFill>
                  <a:srgbClr val="8C8C8C"/>
                </a:solidFill>
                <a:effectLst/>
              </a:rPr>
              <a:t>产生数据</a:t>
            </a:r>
            <a:r>
              <a:rPr lang="en-GB" altLang="zh-CN" sz="1400" i="1" dirty="0" err="1">
                <a:solidFill>
                  <a:srgbClr val="8C8C8C"/>
                </a:solidFill>
                <a:effectLst/>
              </a:rPr>
              <a:t>random_state</a:t>
            </a:r>
            <a:r>
              <a:rPr lang="en-GB" altLang="zh-CN" sz="1400" i="1" dirty="0">
                <a:solidFill>
                  <a:srgbClr val="8C8C8C"/>
                </a:solidFill>
                <a:effectLst/>
              </a:rPr>
              <a:t>=22</a:t>
            </a:r>
            <a:r>
              <a:rPr lang="zh-CN" altLang="en-US" sz="1400" i="1" dirty="0">
                <a:solidFill>
                  <a:srgbClr val="8C8C8C"/>
                </a:solidFill>
                <a:effectLst/>
              </a:rPr>
              <a:t>固定好</a:t>
            </a:r>
            <a:br>
              <a:rPr lang="zh-CN" altLang="en-US" sz="1400" i="1" dirty="0">
                <a:solidFill>
                  <a:srgbClr val="8C8C8C"/>
                </a:solidFill>
                <a:effectLst/>
              </a:rPr>
            </a:br>
            <a:r>
              <a:rPr lang="zh-CN" altLang="en-US" sz="1400" i="1" dirty="0">
                <a:solidFill>
                  <a:srgbClr val="8C8C8C"/>
                </a:solidFill>
                <a:effectLst/>
              </a:rPr>
              <a:t>    </a:t>
            </a:r>
            <a:r>
              <a:rPr lang="en-GB" altLang="zh-CN" sz="1400" dirty="0"/>
              <a:t>x, y = </a:t>
            </a:r>
            <a:r>
              <a:rPr lang="en-GB" altLang="zh-CN" sz="1400" dirty="0" err="1"/>
              <a:t>make_blobs</a:t>
            </a:r>
            <a:r>
              <a:rPr lang="en-GB" altLang="zh-CN" sz="1400" dirty="0"/>
              <a:t>(</a:t>
            </a:r>
            <a:r>
              <a:rPr lang="en-GB" altLang="zh-CN" sz="1400" dirty="0" err="1">
                <a:solidFill>
                  <a:srgbClr val="660099"/>
                </a:solidFill>
                <a:effectLst/>
              </a:rPr>
              <a:t>n_samples</a:t>
            </a:r>
            <a:r>
              <a:rPr lang="en-GB" altLang="zh-CN" sz="1400" dirty="0"/>
              <a:t>=</a:t>
            </a:r>
            <a:r>
              <a:rPr lang="en-GB" altLang="zh-CN" sz="1400" dirty="0">
                <a:solidFill>
                  <a:srgbClr val="1750EB"/>
                </a:solidFill>
                <a:effectLst/>
              </a:rPr>
              <a:t>1000</a:t>
            </a:r>
            <a:r>
              <a:rPr lang="en-GB" altLang="zh-CN" sz="1400" dirty="0"/>
              <a:t>, </a:t>
            </a:r>
            <a:r>
              <a:rPr lang="en-GB" altLang="zh-CN" sz="1400" dirty="0" err="1">
                <a:solidFill>
                  <a:srgbClr val="660099"/>
                </a:solidFill>
                <a:effectLst/>
              </a:rPr>
              <a:t>n_features</a:t>
            </a:r>
            <a:r>
              <a:rPr lang="en-GB" altLang="zh-CN" sz="1400" dirty="0"/>
              <a:t>=</a:t>
            </a:r>
            <a:r>
              <a:rPr lang="en-GB" altLang="zh-CN" sz="1400" dirty="0">
                <a:solidFill>
                  <a:srgbClr val="1750EB"/>
                </a:solidFill>
                <a:effectLst/>
              </a:rPr>
              <a:t>2</a:t>
            </a:r>
            <a:r>
              <a:rPr lang="en-GB" altLang="zh-CN" sz="1400" dirty="0"/>
              <a:t>, </a:t>
            </a:r>
            <a:r>
              <a:rPr lang="en-GB" altLang="zh-CN" sz="1400" dirty="0">
                <a:solidFill>
                  <a:srgbClr val="660099"/>
                </a:solidFill>
                <a:effectLst/>
              </a:rPr>
              <a:t>centers</a:t>
            </a:r>
            <a:r>
              <a:rPr lang="en-GB" altLang="zh-CN" sz="1400" dirty="0"/>
              <a:t>=[[-</a:t>
            </a:r>
            <a:r>
              <a:rPr lang="en-GB" altLang="zh-CN" sz="1400" dirty="0">
                <a:solidFill>
                  <a:srgbClr val="1750EB"/>
                </a:solidFill>
                <a:effectLst/>
              </a:rPr>
              <a:t>1</a:t>
            </a:r>
            <a:r>
              <a:rPr lang="en-GB" altLang="zh-CN" sz="1400" dirty="0"/>
              <a:t>, -</a:t>
            </a:r>
            <a:r>
              <a:rPr lang="en-GB" altLang="zh-CN" sz="1400" dirty="0">
                <a:solidFill>
                  <a:srgbClr val="1750EB"/>
                </a:solidFill>
                <a:effectLst/>
              </a:rPr>
              <a:t>1</a:t>
            </a:r>
            <a:r>
              <a:rPr lang="en-GB" altLang="zh-CN" sz="1400" dirty="0"/>
              <a:t>], [</a:t>
            </a:r>
            <a:r>
              <a:rPr lang="en-GB" altLang="zh-CN" sz="1400" dirty="0">
                <a:solidFill>
                  <a:srgbClr val="1750EB"/>
                </a:solidFill>
                <a:effectLst/>
              </a:rPr>
              <a:t>0</a:t>
            </a:r>
            <a:r>
              <a:rPr lang="en-GB" altLang="zh-CN" sz="1400" dirty="0"/>
              <a:t>, </a:t>
            </a:r>
            <a:r>
              <a:rPr lang="en-GB" altLang="zh-CN" sz="1400" dirty="0">
                <a:solidFill>
                  <a:srgbClr val="1750EB"/>
                </a:solidFill>
                <a:effectLst/>
              </a:rPr>
              <a:t>0</a:t>
            </a:r>
            <a:r>
              <a:rPr lang="en-GB" altLang="zh-CN" sz="1400" dirty="0"/>
              <a:t>], [</a:t>
            </a:r>
            <a:r>
              <a:rPr lang="en-GB" altLang="zh-CN" sz="1400" dirty="0">
                <a:solidFill>
                  <a:srgbClr val="1750EB"/>
                </a:solidFill>
                <a:effectLst/>
              </a:rPr>
              <a:t>1</a:t>
            </a:r>
            <a:r>
              <a:rPr lang="en-GB" altLang="zh-CN" sz="1400" dirty="0"/>
              <a:t>, </a:t>
            </a:r>
            <a:r>
              <a:rPr lang="en-GB" altLang="zh-CN" sz="1400" dirty="0">
                <a:solidFill>
                  <a:srgbClr val="1750EB"/>
                </a:solidFill>
                <a:effectLst/>
              </a:rPr>
              <a:t>1</a:t>
            </a:r>
            <a:r>
              <a:rPr lang="en-GB" altLang="zh-CN" sz="1400" dirty="0"/>
              <a:t>], [</a:t>
            </a:r>
            <a:r>
              <a:rPr lang="en-GB" altLang="zh-CN" sz="1400" dirty="0">
                <a:solidFill>
                  <a:srgbClr val="1750EB"/>
                </a:solidFill>
                <a:effectLst/>
              </a:rPr>
              <a:t>2</a:t>
            </a:r>
            <a:r>
              <a:rPr lang="en-GB" altLang="zh-CN" sz="1400" dirty="0"/>
              <a:t>, </a:t>
            </a:r>
            <a:r>
              <a:rPr lang="en-GB" altLang="zh-CN" sz="1400" dirty="0">
                <a:solidFill>
                  <a:srgbClr val="1750EB"/>
                </a:solidFill>
                <a:effectLst/>
              </a:rPr>
              <a:t>2</a:t>
            </a:r>
            <a:r>
              <a:rPr lang="en-GB" altLang="zh-CN" sz="1400" dirty="0"/>
              <a:t>]],</a:t>
            </a:r>
            <a:br>
              <a:rPr lang="en-GB" altLang="zh-CN" sz="1400" dirty="0"/>
            </a:br>
            <a:r>
              <a:rPr lang="en-GB" altLang="zh-CN" sz="1400" dirty="0"/>
              <a:t>                      </a:t>
            </a:r>
            <a:r>
              <a:rPr lang="en-GB" altLang="zh-CN" sz="1400" dirty="0" err="1">
                <a:solidFill>
                  <a:srgbClr val="660099"/>
                </a:solidFill>
                <a:effectLst/>
              </a:rPr>
              <a:t>cluster_std</a:t>
            </a:r>
            <a:r>
              <a:rPr lang="en-GB" altLang="zh-CN" sz="1400" dirty="0"/>
              <a:t>=[</a:t>
            </a:r>
            <a:r>
              <a:rPr lang="en-GB" altLang="zh-CN" sz="1400" dirty="0">
                <a:solidFill>
                  <a:srgbClr val="1750EB"/>
                </a:solidFill>
                <a:effectLst/>
              </a:rPr>
              <a:t>0.4</a:t>
            </a:r>
            <a:r>
              <a:rPr lang="en-GB" altLang="zh-CN" sz="1400" dirty="0"/>
              <a:t>, </a:t>
            </a:r>
            <a:r>
              <a:rPr lang="en-GB" altLang="zh-CN" sz="1400" dirty="0">
                <a:solidFill>
                  <a:srgbClr val="1750EB"/>
                </a:solidFill>
                <a:effectLst/>
              </a:rPr>
              <a:t>0.2</a:t>
            </a:r>
            <a:r>
              <a:rPr lang="en-GB" altLang="zh-CN" sz="1400" dirty="0"/>
              <a:t>, </a:t>
            </a:r>
            <a:r>
              <a:rPr lang="en-GB" altLang="zh-CN" sz="1400" dirty="0">
                <a:solidFill>
                  <a:srgbClr val="1750EB"/>
                </a:solidFill>
                <a:effectLst/>
              </a:rPr>
              <a:t>0.2</a:t>
            </a:r>
            <a:r>
              <a:rPr lang="en-GB" altLang="zh-CN" sz="1400" dirty="0"/>
              <a:t>, </a:t>
            </a:r>
            <a:r>
              <a:rPr lang="en-GB" altLang="zh-CN" sz="1400" dirty="0">
                <a:solidFill>
                  <a:srgbClr val="1750EB"/>
                </a:solidFill>
                <a:effectLst/>
              </a:rPr>
              <a:t>0.2</a:t>
            </a:r>
            <a:r>
              <a:rPr lang="en-GB" altLang="zh-CN" sz="1400" dirty="0"/>
              <a:t>], </a:t>
            </a:r>
            <a:r>
              <a:rPr lang="en-GB" altLang="zh-CN" sz="1400" dirty="0" err="1">
                <a:solidFill>
                  <a:srgbClr val="660099"/>
                </a:solidFill>
                <a:effectLst/>
              </a:rPr>
              <a:t>random_state</a:t>
            </a:r>
            <a:r>
              <a:rPr lang="en-GB" altLang="zh-CN" sz="1400" dirty="0"/>
              <a:t>=</a:t>
            </a:r>
            <a:r>
              <a:rPr lang="en-GB" altLang="zh-CN" sz="1400" dirty="0">
                <a:solidFill>
                  <a:srgbClr val="1750EB"/>
                </a:solidFill>
                <a:effectLst/>
              </a:rPr>
              <a:t>22</a:t>
            </a:r>
            <a:r>
              <a:rPr lang="en-GB" altLang="zh-CN" sz="1400" dirty="0"/>
              <a:t>)</a:t>
            </a:r>
            <a:br>
              <a:rPr lang="en-GB" altLang="zh-CN" sz="1400" dirty="0"/>
            </a:br>
            <a:br>
              <a:rPr lang="en-GB" altLang="zh-CN" sz="1400" dirty="0"/>
            </a:br>
            <a:r>
              <a:rPr lang="en-GB" altLang="zh-CN" sz="1400" dirty="0"/>
              <a:t>    </a:t>
            </a:r>
            <a:r>
              <a:rPr lang="en-GB" altLang="zh-CN" sz="1400" dirty="0">
                <a:solidFill>
                  <a:srgbClr val="0033B3"/>
                </a:solidFill>
                <a:effectLst/>
              </a:rPr>
              <a:t>for </a:t>
            </a:r>
            <a:r>
              <a:rPr lang="en-GB" altLang="zh-CN" sz="1400" dirty="0" err="1"/>
              <a:t>clu_num</a:t>
            </a:r>
            <a:r>
              <a:rPr lang="en-GB" altLang="zh-CN" sz="1400" dirty="0"/>
              <a:t> </a:t>
            </a:r>
            <a:r>
              <a:rPr lang="en-GB" altLang="zh-CN" sz="1400" dirty="0">
                <a:solidFill>
                  <a:srgbClr val="0033B3"/>
                </a:solidFill>
                <a:effectLst/>
              </a:rPr>
              <a:t>in </a:t>
            </a:r>
            <a:r>
              <a:rPr lang="en-GB" altLang="zh-CN" sz="1400" dirty="0">
                <a:solidFill>
                  <a:srgbClr val="000080"/>
                </a:solidFill>
                <a:effectLst/>
              </a:rPr>
              <a:t>range</a:t>
            </a:r>
            <a:r>
              <a:rPr lang="en-GB" altLang="zh-CN" sz="1400" dirty="0"/>
              <a:t>(</a:t>
            </a:r>
            <a:r>
              <a:rPr lang="en-GB" altLang="zh-CN" sz="1400" dirty="0">
                <a:solidFill>
                  <a:srgbClr val="1750EB"/>
                </a:solidFill>
                <a:effectLst/>
              </a:rPr>
              <a:t>1</a:t>
            </a:r>
            <a:r>
              <a:rPr lang="en-GB" altLang="zh-CN" sz="1400" dirty="0"/>
              <a:t>, </a:t>
            </a:r>
            <a:r>
              <a:rPr lang="en-GB" altLang="zh-CN" sz="1400" dirty="0">
                <a:solidFill>
                  <a:srgbClr val="1750EB"/>
                </a:solidFill>
                <a:effectLst/>
              </a:rPr>
              <a:t>100</a:t>
            </a:r>
            <a:r>
              <a:rPr lang="en-GB" altLang="zh-CN" sz="1400" dirty="0"/>
              <a:t>):</a:t>
            </a:r>
            <a:br>
              <a:rPr lang="en-GB" altLang="zh-CN" sz="1400" dirty="0"/>
            </a:br>
            <a:r>
              <a:rPr lang="en-GB" altLang="zh-CN" sz="1400" dirty="0"/>
              <a:t>        </a:t>
            </a:r>
            <a:r>
              <a:rPr lang="en-GB" altLang="zh-CN" sz="1400" dirty="0" err="1"/>
              <a:t>my_kmeans</a:t>
            </a:r>
            <a:r>
              <a:rPr lang="en-GB" altLang="zh-CN" sz="1400" dirty="0"/>
              <a:t> = </a:t>
            </a:r>
            <a:r>
              <a:rPr lang="en-GB" altLang="zh-CN" sz="1400" dirty="0" err="1"/>
              <a:t>KMeans</a:t>
            </a:r>
            <a:r>
              <a:rPr lang="en-GB" altLang="zh-CN" sz="1400" dirty="0"/>
              <a:t>(</a:t>
            </a:r>
            <a:r>
              <a:rPr lang="en-GB" altLang="zh-CN" sz="1400" dirty="0" err="1">
                <a:solidFill>
                  <a:srgbClr val="660099"/>
                </a:solidFill>
                <a:effectLst/>
              </a:rPr>
              <a:t>n_clusters</a:t>
            </a:r>
            <a:r>
              <a:rPr lang="en-GB" altLang="zh-CN" sz="1400" dirty="0"/>
              <a:t>=</a:t>
            </a:r>
            <a:r>
              <a:rPr lang="en-GB" altLang="zh-CN" sz="1400" dirty="0" err="1"/>
              <a:t>clu_num</a:t>
            </a:r>
            <a:r>
              <a:rPr lang="en-GB" altLang="zh-CN" sz="1400" dirty="0"/>
              <a:t>, </a:t>
            </a:r>
            <a:r>
              <a:rPr lang="en-GB" altLang="zh-CN" sz="1400" dirty="0" err="1">
                <a:solidFill>
                  <a:srgbClr val="660099"/>
                </a:solidFill>
                <a:effectLst/>
              </a:rPr>
              <a:t>max_iter</a:t>
            </a:r>
            <a:r>
              <a:rPr lang="en-GB" altLang="zh-CN" sz="1400" dirty="0"/>
              <a:t>=</a:t>
            </a:r>
            <a:r>
              <a:rPr lang="en-GB" altLang="zh-CN" sz="1400" dirty="0">
                <a:solidFill>
                  <a:srgbClr val="1750EB"/>
                </a:solidFill>
                <a:effectLst/>
              </a:rPr>
              <a:t>100</a:t>
            </a:r>
            <a:r>
              <a:rPr lang="en-GB" altLang="zh-CN" sz="1400" dirty="0"/>
              <a:t>, </a:t>
            </a:r>
            <a:r>
              <a:rPr lang="en-GB" altLang="zh-CN" sz="1400" dirty="0" err="1">
                <a:solidFill>
                  <a:srgbClr val="660099"/>
                </a:solidFill>
                <a:effectLst/>
              </a:rPr>
              <a:t>random_state</a:t>
            </a:r>
            <a:r>
              <a:rPr lang="en-GB" altLang="zh-CN" sz="1400" dirty="0"/>
              <a:t>=</a:t>
            </a:r>
            <a:r>
              <a:rPr lang="en-GB" altLang="zh-CN" sz="1400" dirty="0">
                <a:solidFill>
                  <a:srgbClr val="1750EB"/>
                </a:solidFill>
                <a:effectLst/>
              </a:rPr>
              <a:t>0</a:t>
            </a:r>
            <a:r>
              <a:rPr lang="en-GB" altLang="zh-CN" sz="1400" dirty="0"/>
              <a:t>)</a:t>
            </a:r>
            <a:br>
              <a:rPr lang="en-GB" altLang="zh-CN" sz="1400" dirty="0"/>
            </a:br>
            <a:r>
              <a:rPr lang="en-GB" altLang="zh-CN" sz="1400" dirty="0"/>
              <a:t>        </a:t>
            </a:r>
            <a:r>
              <a:rPr lang="en-GB" altLang="zh-CN" sz="1400" dirty="0" err="1"/>
              <a:t>my_kmeans.fit</a:t>
            </a:r>
            <a:r>
              <a:rPr lang="en-GB" altLang="zh-CN" sz="1400" dirty="0"/>
              <a:t>(x)</a:t>
            </a:r>
            <a:br>
              <a:rPr lang="en-GB" altLang="zh-CN" sz="1400" dirty="0"/>
            </a:br>
            <a:r>
              <a:rPr lang="en-GB" altLang="zh-CN" sz="1400" dirty="0"/>
              <a:t>        </a:t>
            </a:r>
            <a:r>
              <a:rPr lang="en-GB" altLang="zh-CN" sz="1400" dirty="0" err="1"/>
              <a:t>sse_list.append</a:t>
            </a:r>
            <a:r>
              <a:rPr lang="en-GB" altLang="zh-CN" sz="1400" dirty="0"/>
              <a:t>(</a:t>
            </a:r>
            <a:r>
              <a:rPr lang="en-GB" altLang="zh-CN" sz="1400" dirty="0" err="1"/>
              <a:t>my_kmeans.inertia</a:t>
            </a:r>
            <a:r>
              <a:rPr lang="en-GB" altLang="zh-CN" sz="1400" dirty="0"/>
              <a:t>_ ) </a:t>
            </a:r>
            <a:r>
              <a:rPr lang="en-GB" altLang="zh-CN" sz="1400" i="1" dirty="0">
                <a:solidFill>
                  <a:srgbClr val="8C8C8C"/>
                </a:solidFill>
                <a:effectLst/>
              </a:rPr>
              <a:t># </a:t>
            </a:r>
            <a:r>
              <a:rPr lang="zh-CN" altLang="en-US" sz="1400" i="1" dirty="0">
                <a:solidFill>
                  <a:srgbClr val="8C8C8C"/>
                </a:solidFill>
                <a:effectLst/>
              </a:rPr>
              <a:t>获取</a:t>
            </a:r>
            <a:r>
              <a:rPr lang="en-GB" altLang="zh-CN" sz="1400" i="1" dirty="0" err="1">
                <a:solidFill>
                  <a:srgbClr val="8C8C8C"/>
                </a:solidFill>
                <a:effectLst/>
              </a:rPr>
              <a:t>sse</a:t>
            </a:r>
            <a:r>
              <a:rPr lang="zh-CN" altLang="en-US" sz="1400" i="1" dirty="0">
                <a:solidFill>
                  <a:srgbClr val="8C8C8C"/>
                </a:solidFill>
                <a:effectLst/>
              </a:rPr>
              <a:t>的值</a:t>
            </a:r>
            <a:br>
              <a:rPr lang="zh-CN" altLang="en-US" sz="1400" i="1" dirty="0">
                <a:solidFill>
                  <a:srgbClr val="8C8C8C"/>
                </a:solidFill>
                <a:effectLst/>
              </a:rPr>
            </a:br>
            <a:br>
              <a:rPr lang="zh-CN" altLang="en-US" sz="1400" i="1" dirty="0">
                <a:solidFill>
                  <a:srgbClr val="8C8C8C"/>
                </a:solidFill>
                <a:effectLst/>
              </a:rPr>
            </a:br>
            <a:r>
              <a:rPr lang="zh-CN" altLang="en-US" sz="1400" i="1" dirty="0">
                <a:solidFill>
                  <a:srgbClr val="8C8C8C"/>
                </a:solidFill>
                <a:effectLst/>
              </a:rPr>
              <a:t>    </a:t>
            </a:r>
            <a:r>
              <a:rPr lang="en-GB" altLang="zh-CN" sz="1400" dirty="0" err="1"/>
              <a:t>plt.figure</a:t>
            </a:r>
            <a:r>
              <a:rPr lang="en-GB" altLang="zh-CN" sz="1400" dirty="0"/>
              <a:t>(</a:t>
            </a:r>
            <a:r>
              <a:rPr lang="en-GB" altLang="zh-CN" sz="1400" dirty="0" err="1">
                <a:solidFill>
                  <a:srgbClr val="660099"/>
                </a:solidFill>
                <a:effectLst/>
              </a:rPr>
              <a:t>figsize</a:t>
            </a:r>
            <a:r>
              <a:rPr lang="en-GB" altLang="zh-CN" sz="1400" dirty="0"/>
              <a:t>=(</a:t>
            </a:r>
            <a:r>
              <a:rPr lang="en-GB" altLang="zh-CN" sz="1400" dirty="0">
                <a:solidFill>
                  <a:srgbClr val="1750EB"/>
                </a:solidFill>
                <a:effectLst/>
              </a:rPr>
              <a:t>18</a:t>
            </a:r>
            <a:r>
              <a:rPr lang="en-GB" altLang="zh-CN" sz="1400" dirty="0"/>
              <a:t>, </a:t>
            </a:r>
            <a:r>
              <a:rPr lang="en-GB" altLang="zh-CN" sz="1400" dirty="0">
                <a:solidFill>
                  <a:srgbClr val="1750EB"/>
                </a:solidFill>
                <a:effectLst/>
              </a:rPr>
              <a:t>8</a:t>
            </a:r>
            <a:r>
              <a:rPr lang="en-GB" altLang="zh-CN" sz="1400" dirty="0"/>
              <a:t>), </a:t>
            </a:r>
            <a:r>
              <a:rPr lang="en-GB" altLang="zh-CN" sz="1400" dirty="0">
                <a:solidFill>
                  <a:srgbClr val="660099"/>
                </a:solidFill>
                <a:effectLst/>
              </a:rPr>
              <a:t>dpi</a:t>
            </a:r>
            <a:r>
              <a:rPr lang="en-GB" altLang="zh-CN" sz="1400" dirty="0"/>
              <a:t>=</a:t>
            </a:r>
            <a:r>
              <a:rPr lang="en-GB" altLang="zh-CN" sz="1400" dirty="0">
                <a:solidFill>
                  <a:srgbClr val="1750EB"/>
                </a:solidFill>
                <a:effectLst/>
              </a:rPr>
              <a:t>100</a:t>
            </a:r>
            <a:r>
              <a:rPr lang="en-GB" altLang="zh-CN" sz="1400" dirty="0"/>
              <a:t>)</a:t>
            </a:r>
            <a:br>
              <a:rPr lang="en-GB" altLang="zh-CN" sz="1400" dirty="0"/>
            </a:br>
            <a:r>
              <a:rPr lang="en-GB" altLang="zh-CN" sz="1400" dirty="0"/>
              <a:t>    </a:t>
            </a:r>
            <a:r>
              <a:rPr lang="en-GB" altLang="zh-CN" sz="1400" dirty="0" err="1"/>
              <a:t>plt.xticks</a:t>
            </a:r>
            <a:r>
              <a:rPr lang="en-GB" altLang="zh-CN" sz="1400" dirty="0"/>
              <a:t>(</a:t>
            </a:r>
            <a:r>
              <a:rPr lang="en-GB" altLang="zh-CN" sz="1400" dirty="0">
                <a:solidFill>
                  <a:srgbClr val="000080"/>
                </a:solidFill>
                <a:effectLst/>
              </a:rPr>
              <a:t>range</a:t>
            </a:r>
            <a:r>
              <a:rPr lang="en-GB" altLang="zh-CN" sz="1400" dirty="0"/>
              <a:t>(</a:t>
            </a:r>
            <a:r>
              <a:rPr lang="en-GB" altLang="zh-CN" sz="1400" dirty="0">
                <a:solidFill>
                  <a:srgbClr val="1750EB"/>
                </a:solidFill>
                <a:effectLst/>
              </a:rPr>
              <a:t>0</a:t>
            </a:r>
            <a:r>
              <a:rPr lang="en-GB" altLang="zh-CN" sz="1400" dirty="0"/>
              <a:t>, </a:t>
            </a:r>
            <a:r>
              <a:rPr lang="en-GB" altLang="zh-CN" sz="1400" dirty="0">
                <a:solidFill>
                  <a:srgbClr val="1750EB"/>
                </a:solidFill>
                <a:effectLst/>
              </a:rPr>
              <a:t>100</a:t>
            </a:r>
            <a:r>
              <a:rPr lang="en-GB" altLang="zh-CN" sz="1400" dirty="0"/>
              <a:t>, </a:t>
            </a:r>
            <a:r>
              <a:rPr lang="en-GB" altLang="zh-CN" sz="1400" dirty="0">
                <a:solidFill>
                  <a:srgbClr val="1750EB"/>
                </a:solidFill>
                <a:effectLst/>
              </a:rPr>
              <a:t>3</a:t>
            </a:r>
            <a:r>
              <a:rPr lang="en-GB" altLang="zh-CN" sz="1400" dirty="0"/>
              <a:t>), </a:t>
            </a:r>
            <a:r>
              <a:rPr lang="en-GB" altLang="zh-CN" sz="1400" dirty="0">
                <a:solidFill>
                  <a:srgbClr val="660099"/>
                </a:solidFill>
                <a:effectLst/>
              </a:rPr>
              <a:t>labels</a:t>
            </a:r>
            <a:r>
              <a:rPr lang="en-GB" altLang="zh-CN" sz="1400" dirty="0"/>
              <a:t>=</a:t>
            </a:r>
            <a:r>
              <a:rPr lang="en-GB" altLang="zh-CN" sz="1400" dirty="0">
                <a:solidFill>
                  <a:srgbClr val="000080"/>
                </a:solidFill>
                <a:effectLst/>
              </a:rPr>
              <a:t>range</a:t>
            </a:r>
            <a:r>
              <a:rPr lang="en-GB" altLang="zh-CN" sz="1400" dirty="0"/>
              <a:t>(</a:t>
            </a:r>
            <a:r>
              <a:rPr lang="en-GB" altLang="zh-CN" sz="1400" dirty="0">
                <a:solidFill>
                  <a:srgbClr val="1750EB"/>
                </a:solidFill>
                <a:effectLst/>
              </a:rPr>
              <a:t>0</a:t>
            </a:r>
            <a:r>
              <a:rPr lang="en-GB" altLang="zh-CN" sz="1400" dirty="0"/>
              <a:t>, </a:t>
            </a:r>
            <a:r>
              <a:rPr lang="en-GB" altLang="zh-CN" sz="1400" dirty="0">
                <a:solidFill>
                  <a:srgbClr val="1750EB"/>
                </a:solidFill>
                <a:effectLst/>
              </a:rPr>
              <a:t>100</a:t>
            </a:r>
            <a:r>
              <a:rPr lang="en-GB" altLang="zh-CN" sz="1400" dirty="0"/>
              <a:t>, </a:t>
            </a:r>
            <a:r>
              <a:rPr lang="en-GB" altLang="zh-CN" sz="1400" dirty="0">
                <a:solidFill>
                  <a:srgbClr val="1750EB"/>
                </a:solidFill>
                <a:effectLst/>
              </a:rPr>
              <a:t>3</a:t>
            </a:r>
            <a:r>
              <a:rPr lang="en-GB" altLang="zh-CN" sz="1400" dirty="0"/>
              <a:t>))</a:t>
            </a:r>
            <a:br>
              <a:rPr lang="en-GB" altLang="zh-CN" sz="1400" dirty="0"/>
            </a:br>
            <a:r>
              <a:rPr lang="en-GB" altLang="zh-CN" sz="1400" dirty="0"/>
              <a:t>    </a:t>
            </a:r>
            <a:r>
              <a:rPr lang="en-GB" altLang="zh-CN" sz="1400" dirty="0" err="1"/>
              <a:t>plt.grid</a:t>
            </a:r>
            <a:r>
              <a:rPr lang="en-GB" altLang="zh-CN" sz="1400" dirty="0"/>
              <a:t>()</a:t>
            </a:r>
            <a:br>
              <a:rPr lang="en-GB" altLang="zh-CN" sz="1400" dirty="0"/>
            </a:br>
            <a:r>
              <a:rPr lang="en-GB" altLang="zh-CN" sz="1400" dirty="0"/>
              <a:t>    </a:t>
            </a:r>
            <a:r>
              <a:rPr lang="en-GB" altLang="zh-CN" sz="1400" dirty="0" err="1"/>
              <a:t>plt.title</a:t>
            </a:r>
            <a:r>
              <a:rPr lang="en-GB" altLang="zh-CN" sz="1400" dirty="0"/>
              <a:t>(</a:t>
            </a:r>
            <a:r>
              <a:rPr lang="en-GB" altLang="zh-CN" sz="1400" dirty="0">
                <a:solidFill>
                  <a:srgbClr val="067D17"/>
                </a:solidFill>
                <a:effectLst/>
              </a:rPr>
              <a:t>'</a:t>
            </a:r>
            <a:r>
              <a:rPr lang="en-GB" altLang="zh-CN" sz="1400" dirty="0" err="1">
                <a:solidFill>
                  <a:srgbClr val="067D17"/>
                </a:solidFill>
                <a:effectLst/>
              </a:rPr>
              <a:t>sse</a:t>
            </a:r>
            <a:r>
              <a:rPr lang="en-GB" altLang="zh-CN" sz="1400" dirty="0">
                <a:solidFill>
                  <a:srgbClr val="067D17"/>
                </a:solidFill>
                <a:effectLst/>
              </a:rPr>
              <a:t>'</a:t>
            </a:r>
            <a:r>
              <a:rPr lang="en-GB" altLang="zh-CN" sz="1400" dirty="0"/>
              <a:t>)</a:t>
            </a:r>
            <a:br>
              <a:rPr lang="en-GB" altLang="zh-CN" sz="1400" dirty="0"/>
            </a:br>
            <a:r>
              <a:rPr lang="en-GB" altLang="zh-CN" sz="1400" dirty="0"/>
              <a:t>    </a:t>
            </a:r>
            <a:r>
              <a:rPr lang="en-GB" altLang="zh-CN" sz="1400" dirty="0" err="1"/>
              <a:t>plt.plot</a:t>
            </a:r>
            <a:r>
              <a:rPr lang="en-GB" altLang="zh-CN" sz="1400" dirty="0"/>
              <a:t>(</a:t>
            </a:r>
            <a:r>
              <a:rPr lang="en-GB" altLang="zh-CN" sz="1400" dirty="0">
                <a:solidFill>
                  <a:srgbClr val="000080"/>
                </a:solidFill>
                <a:effectLst/>
              </a:rPr>
              <a:t>range</a:t>
            </a:r>
            <a:r>
              <a:rPr lang="en-GB" altLang="zh-CN" sz="1400" dirty="0"/>
              <a:t>(</a:t>
            </a:r>
            <a:r>
              <a:rPr lang="en-GB" altLang="zh-CN" sz="1400" dirty="0">
                <a:solidFill>
                  <a:srgbClr val="1750EB"/>
                </a:solidFill>
                <a:effectLst/>
              </a:rPr>
              <a:t>1</a:t>
            </a:r>
            <a:r>
              <a:rPr lang="en-GB" altLang="zh-CN" sz="1400" dirty="0"/>
              <a:t>, </a:t>
            </a:r>
            <a:r>
              <a:rPr lang="en-GB" altLang="zh-CN" sz="1400" dirty="0">
                <a:solidFill>
                  <a:srgbClr val="1750EB"/>
                </a:solidFill>
                <a:effectLst/>
              </a:rPr>
              <a:t>100</a:t>
            </a:r>
            <a:r>
              <a:rPr lang="en-GB" altLang="zh-CN" sz="1400" dirty="0"/>
              <a:t>), </a:t>
            </a:r>
            <a:r>
              <a:rPr lang="en-GB" altLang="zh-CN" sz="1400" dirty="0" err="1"/>
              <a:t>sse_list</a:t>
            </a:r>
            <a:r>
              <a:rPr lang="en-GB" altLang="zh-CN" sz="1400" dirty="0"/>
              <a:t>, </a:t>
            </a:r>
            <a:r>
              <a:rPr lang="en-GB" altLang="zh-CN" sz="1400" dirty="0">
                <a:solidFill>
                  <a:srgbClr val="067D17"/>
                </a:solidFill>
                <a:effectLst/>
              </a:rPr>
              <a:t>'or-'</a:t>
            </a:r>
            <a:r>
              <a:rPr lang="en-GB" altLang="zh-CN" sz="1400" dirty="0"/>
              <a:t>)</a:t>
            </a:r>
            <a:br>
              <a:rPr lang="en-GB" altLang="zh-CN" sz="1400" dirty="0"/>
            </a:br>
            <a:r>
              <a:rPr lang="en-GB" altLang="zh-CN" sz="1400" dirty="0"/>
              <a:t>    </a:t>
            </a:r>
            <a:r>
              <a:rPr lang="en-GB" altLang="zh-CN" sz="1400" dirty="0" err="1"/>
              <a:t>plt.show</a:t>
            </a:r>
            <a:r>
              <a:rPr lang="en-GB" altLang="zh-CN" sz="1400" dirty="0"/>
              <a:t>()</a:t>
            </a:r>
            <a:br>
              <a:rPr lang="en-GB" altLang="zh-CN" sz="1400" dirty="0"/>
            </a:br>
            <a:r>
              <a:rPr lang="en-GB" altLang="zh-CN" sz="1400" dirty="0"/>
              <a:t>    </a:t>
            </a:r>
            <a:r>
              <a:rPr lang="en-GB" altLang="zh-CN" sz="1400" i="1" dirty="0">
                <a:solidFill>
                  <a:srgbClr val="8C8C8C"/>
                </a:solidFill>
                <a:effectLst/>
              </a:rPr>
              <a:t># </a:t>
            </a:r>
            <a:r>
              <a:rPr lang="zh-CN" altLang="en-US" sz="1400" i="1" dirty="0">
                <a:solidFill>
                  <a:srgbClr val="8C8C8C"/>
                </a:solidFill>
                <a:effectLst/>
              </a:rPr>
              <a:t>通过图像可观察到 </a:t>
            </a:r>
            <a:r>
              <a:rPr lang="en-GB" altLang="zh-CN" sz="1400" i="1" dirty="0" err="1">
                <a:solidFill>
                  <a:srgbClr val="8C8C8C"/>
                </a:solidFill>
                <a:effectLst/>
              </a:rPr>
              <a:t>n_clusters</a:t>
            </a:r>
            <a:r>
              <a:rPr lang="en-GB" altLang="zh-CN" sz="1400" i="1" dirty="0">
                <a:solidFill>
                  <a:srgbClr val="8C8C8C"/>
                </a:solidFill>
                <a:effectLst/>
              </a:rPr>
              <a:t>=4 </a:t>
            </a:r>
            <a:r>
              <a:rPr lang="en-GB" altLang="zh-CN" sz="1400" i="1" dirty="0" err="1">
                <a:solidFill>
                  <a:srgbClr val="8C8C8C"/>
                </a:solidFill>
                <a:effectLst/>
              </a:rPr>
              <a:t>sse</a:t>
            </a:r>
            <a:r>
              <a:rPr lang="zh-CN" altLang="en-US" sz="1400" i="1" dirty="0">
                <a:solidFill>
                  <a:srgbClr val="8C8C8C"/>
                </a:solidFill>
                <a:effectLst/>
              </a:rPr>
              <a:t>开始下降趋缓</a:t>
            </a:r>
            <a:r>
              <a:rPr lang="en-US" altLang="zh-CN" sz="1400" i="1" dirty="0">
                <a:solidFill>
                  <a:srgbClr val="8C8C8C"/>
                </a:solidFill>
                <a:effectLst/>
              </a:rPr>
              <a:t>, </a:t>
            </a:r>
            <a:r>
              <a:rPr lang="zh-CN" altLang="en-US" sz="1400" i="1" dirty="0">
                <a:solidFill>
                  <a:srgbClr val="8C8C8C"/>
                </a:solidFill>
                <a:effectLst/>
              </a:rPr>
              <a:t>最佳值</a:t>
            </a:r>
            <a:r>
              <a:rPr lang="en-US" altLang="zh-CN" sz="1400" i="1" dirty="0">
                <a:solidFill>
                  <a:srgbClr val="8C8C8C"/>
                </a:solidFill>
                <a:effectLst/>
              </a:rPr>
              <a:t>4</a:t>
            </a:r>
            <a:endParaRPr kumimoji="0" lang="en-US" altLang="zh-CN" sz="1400" b="0" i="0" u="none" strike="noStrike" kern="1200" cap="none" spc="0" normalizeH="0" baseline="0" noProof="0" dirty="0">
              <a:ln>
                <a:noFill/>
              </a:ln>
              <a:solidFill>
                <a:srgbClr val="0033B3"/>
              </a:solidFill>
              <a:effectLst/>
              <a:uLnTx/>
              <a:uFillTx/>
              <a:latin typeface="Alibaba PuHuiTi R" pitchFamily="18" charset="-122"/>
              <a:ea typeface="Alibaba PuHuiTi R" pitchFamily="18" charset="-122"/>
              <a:cs typeface="Alibaba PuHuiTi R" pitchFamily="18" charset="-122"/>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710879" y="839979"/>
            <a:ext cx="9982788" cy="517190"/>
          </a:xfrm>
        </p:spPr>
        <p:txBody>
          <a:bodyPr/>
          <a:lstStyle/>
          <a:p>
            <a:r>
              <a:rPr kumimoji="1" lang="zh-CN" altLang="en-US" dirty="0">
                <a:solidFill>
                  <a:schemeClr val="tx1">
                    <a:lumMod val="85000"/>
                    <a:lumOff val="15000"/>
                  </a:schemeClr>
                </a:solidFill>
                <a:latin typeface="Alibaba PuHuiTi" pitchFamily="18" charset="-122"/>
                <a:ea typeface="Alibaba PuHuiTi" pitchFamily="18" charset="-122"/>
                <a:cs typeface="Alibaba PuHuiTi" pitchFamily="18" charset="-122"/>
              </a:rPr>
              <a:t> 聚类效果评估 </a:t>
            </a:r>
            <a:r>
              <a:rPr kumimoji="1" lang="en-US" altLang="zh-CN" dirty="0">
                <a:solidFill>
                  <a:schemeClr val="tx1">
                    <a:lumMod val="85000"/>
                    <a:lumOff val="15000"/>
                  </a:schemeClr>
                </a:solidFill>
                <a:latin typeface="Alibaba PuHuiTi" pitchFamily="18" charset="-122"/>
                <a:ea typeface="Alibaba PuHuiTi" pitchFamily="18" charset="-122"/>
                <a:cs typeface="Alibaba PuHuiTi" pitchFamily="18" charset="-122"/>
              </a:rPr>
              <a:t>–</a:t>
            </a:r>
            <a:r>
              <a:rPr kumimoji="1" lang="zh-CN" altLang="en-US" dirty="0">
                <a:solidFill>
                  <a:schemeClr val="tx1">
                    <a:lumMod val="85000"/>
                    <a:lumOff val="15000"/>
                  </a:schemeClr>
                </a:solidFill>
                <a:latin typeface="Alibaba PuHuiTi" pitchFamily="18" charset="-122"/>
                <a:ea typeface="Alibaba PuHuiTi" pitchFamily="18" charset="-122"/>
                <a:cs typeface="Alibaba PuHuiTi" pitchFamily="18" charset="-122"/>
              </a:rPr>
              <a:t> 代码效果展示</a:t>
            </a:r>
            <a:r>
              <a:rPr kumimoji="1" lang="en-US" altLang="zh-CN" dirty="0">
                <a:solidFill>
                  <a:schemeClr val="tx1">
                    <a:lumMod val="85000"/>
                    <a:lumOff val="15000"/>
                  </a:schemeClr>
                </a:solidFill>
                <a:latin typeface="Alibaba PuHuiTi" pitchFamily="18" charset="-122"/>
                <a:ea typeface="Alibaba PuHuiTi" pitchFamily="18" charset="-122"/>
                <a:cs typeface="Alibaba PuHuiTi" pitchFamily="18" charset="-122"/>
              </a:rPr>
              <a:t>SSE</a:t>
            </a:r>
            <a:r>
              <a:rPr kumimoji="1" lang="zh-CN" altLang="en-US" dirty="0">
                <a:solidFill>
                  <a:schemeClr val="tx1">
                    <a:lumMod val="85000"/>
                    <a:lumOff val="15000"/>
                  </a:schemeClr>
                </a:solidFill>
                <a:latin typeface="Alibaba PuHuiTi" pitchFamily="18" charset="-122"/>
                <a:ea typeface="Alibaba PuHuiTi" pitchFamily="18" charset="-122"/>
                <a:cs typeface="Alibaba PuHuiTi" pitchFamily="18" charset="-122"/>
              </a:rPr>
              <a:t>误差平方和 </a:t>
            </a:r>
            <a:endParaRPr kumimoji="1" lang="zh-CN" altLang="en-US" dirty="0">
              <a:solidFill>
                <a:schemeClr val="tx1">
                  <a:lumMod val="85000"/>
                  <a:lumOff val="15000"/>
                </a:schemeClr>
              </a:solidFill>
              <a:latin typeface="Alibaba PuHuiTi" pitchFamily="18" charset="-122"/>
              <a:ea typeface="Alibaba PuHuiTi" pitchFamily="18" charset="-122"/>
              <a:cs typeface="Alibaba PuHuiTi" pitchFamily="18" charset="-122"/>
            </a:endParaRPr>
          </a:p>
        </p:txBody>
      </p:sp>
      <p:pic>
        <p:nvPicPr>
          <p:cNvPr id="2" name="图片 1"/>
          <p:cNvPicPr>
            <a:picLocks noChangeAspect="1"/>
          </p:cNvPicPr>
          <p:nvPr/>
        </p:nvPicPr>
        <p:blipFill>
          <a:blip r:embed="rId1"/>
          <a:stretch>
            <a:fillRect/>
          </a:stretch>
        </p:blipFill>
        <p:spPr>
          <a:xfrm>
            <a:off x="1418992" y="1480736"/>
            <a:ext cx="9354015" cy="4314582"/>
          </a:xfrm>
          <a:prstGeom prst="rect">
            <a:avLst/>
          </a:prstGeom>
        </p:spPr>
      </p:pic>
      <p:sp>
        <p:nvSpPr>
          <p:cNvPr id="5" name="文本框 4"/>
          <p:cNvSpPr txBox="1"/>
          <p:nvPr/>
        </p:nvSpPr>
        <p:spPr>
          <a:xfrm>
            <a:off x="2869857" y="5980670"/>
            <a:ext cx="6135130" cy="338554"/>
          </a:xfrm>
          <a:prstGeom prst="rect">
            <a:avLst/>
          </a:prstGeom>
          <a:noFill/>
        </p:spPr>
        <p:txBody>
          <a:bodyPr wrap="square">
            <a:spAutoFit/>
          </a:bodyPr>
          <a:lstStyle/>
          <a:p>
            <a:r>
              <a:rPr lang="zh-CN" altLang="en-US" sz="1600" dirty="0">
                <a:solidFill>
                  <a:schemeClr val="tx1">
                    <a:lumMod val="85000"/>
                    <a:lumOff val="15000"/>
                  </a:schemeClr>
                </a:solidFill>
                <a:effectLst/>
                <a:latin typeface="Alibaba PuHuiTi" pitchFamily="18" charset="-122"/>
                <a:ea typeface="Alibaba PuHuiTi" pitchFamily="18" charset="-122"/>
                <a:cs typeface="Alibaba PuHuiTi" pitchFamily="18" charset="-122"/>
              </a:rPr>
              <a:t>通过图像可观察到 </a:t>
            </a:r>
            <a:r>
              <a:rPr lang="en-GB" altLang="zh-CN" sz="1600" dirty="0" err="1">
                <a:solidFill>
                  <a:schemeClr val="tx1">
                    <a:lumMod val="85000"/>
                    <a:lumOff val="15000"/>
                  </a:schemeClr>
                </a:solidFill>
                <a:effectLst/>
                <a:latin typeface="Alibaba PuHuiTi" pitchFamily="18" charset="-122"/>
                <a:ea typeface="Alibaba PuHuiTi" pitchFamily="18" charset="-122"/>
                <a:cs typeface="Alibaba PuHuiTi" pitchFamily="18" charset="-122"/>
              </a:rPr>
              <a:t>n_clusters</a:t>
            </a:r>
            <a:r>
              <a:rPr lang="en-GB" altLang="zh-CN" sz="1600" dirty="0">
                <a:solidFill>
                  <a:schemeClr val="tx1">
                    <a:lumMod val="85000"/>
                    <a:lumOff val="15000"/>
                  </a:schemeClr>
                </a:solidFill>
                <a:effectLst/>
                <a:latin typeface="Alibaba PuHuiTi" pitchFamily="18" charset="-122"/>
                <a:ea typeface="Alibaba PuHuiTi" pitchFamily="18" charset="-122"/>
                <a:cs typeface="Alibaba PuHuiTi" pitchFamily="18" charset="-122"/>
              </a:rPr>
              <a:t>=4 </a:t>
            </a:r>
            <a:r>
              <a:rPr lang="en-GB" altLang="zh-CN" sz="1600" dirty="0" err="1">
                <a:solidFill>
                  <a:schemeClr val="tx1">
                    <a:lumMod val="85000"/>
                    <a:lumOff val="15000"/>
                  </a:schemeClr>
                </a:solidFill>
                <a:effectLst/>
                <a:latin typeface="Alibaba PuHuiTi" pitchFamily="18" charset="-122"/>
                <a:ea typeface="Alibaba PuHuiTi" pitchFamily="18" charset="-122"/>
                <a:cs typeface="Alibaba PuHuiTi" pitchFamily="18" charset="-122"/>
              </a:rPr>
              <a:t>sse</a:t>
            </a:r>
            <a:r>
              <a:rPr lang="zh-CN" altLang="en-US" sz="1600" dirty="0">
                <a:solidFill>
                  <a:schemeClr val="tx1">
                    <a:lumMod val="85000"/>
                    <a:lumOff val="15000"/>
                  </a:schemeClr>
                </a:solidFill>
                <a:effectLst/>
                <a:latin typeface="Alibaba PuHuiTi" pitchFamily="18" charset="-122"/>
                <a:ea typeface="Alibaba PuHuiTi" pitchFamily="18" charset="-122"/>
                <a:cs typeface="Alibaba PuHuiTi" pitchFamily="18" charset="-122"/>
              </a:rPr>
              <a:t>开始下降趋缓</a:t>
            </a:r>
            <a:r>
              <a:rPr lang="en-US" altLang="zh-CN" sz="1600" dirty="0">
                <a:solidFill>
                  <a:schemeClr val="tx1">
                    <a:lumMod val="85000"/>
                    <a:lumOff val="15000"/>
                  </a:schemeClr>
                </a:solidFill>
                <a:effectLst/>
                <a:latin typeface="Alibaba PuHuiTi" pitchFamily="18" charset="-122"/>
                <a:ea typeface="Alibaba PuHuiTi" pitchFamily="18" charset="-122"/>
                <a:cs typeface="Alibaba PuHuiTi" pitchFamily="18" charset="-122"/>
              </a:rPr>
              <a:t>, </a:t>
            </a:r>
            <a:r>
              <a:rPr lang="zh-CN" altLang="en-US" sz="1600" dirty="0">
                <a:solidFill>
                  <a:schemeClr val="tx1">
                    <a:lumMod val="85000"/>
                    <a:lumOff val="15000"/>
                  </a:schemeClr>
                </a:solidFill>
                <a:effectLst/>
                <a:latin typeface="Alibaba PuHuiTi" pitchFamily="18" charset="-122"/>
                <a:ea typeface="Alibaba PuHuiTi" pitchFamily="18" charset="-122"/>
                <a:cs typeface="Alibaba PuHuiTi" pitchFamily="18" charset="-122"/>
              </a:rPr>
              <a:t>最佳值</a:t>
            </a:r>
            <a:r>
              <a:rPr lang="en-US" altLang="zh-CN" sz="1600" dirty="0">
                <a:solidFill>
                  <a:schemeClr val="tx1">
                    <a:lumMod val="85000"/>
                    <a:lumOff val="15000"/>
                  </a:schemeClr>
                </a:solidFill>
                <a:effectLst/>
                <a:latin typeface="Alibaba PuHuiTi" pitchFamily="18" charset="-122"/>
                <a:ea typeface="Alibaba PuHuiTi" pitchFamily="18" charset="-122"/>
                <a:cs typeface="Alibaba PuHuiTi" pitchFamily="18" charset="-122"/>
              </a:rPr>
              <a:t>4</a:t>
            </a:r>
            <a:endParaRPr lang="zh-CN" altLang="en-US" sz="1600" dirty="0">
              <a:solidFill>
                <a:schemeClr val="tx1">
                  <a:lumMod val="85000"/>
                  <a:lumOff val="15000"/>
                </a:schemeClr>
              </a:solidFill>
              <a:latin typeface="Alibaba PuHuiTi" pitchFamily="18" charset="-122"/>
              <a:ea typeface="Alibaba PuHuiTi" pitchFamily="18" charset="-122"/>
              <a:cs typeface="Alibaba PuHuiTi" pitchFamily="18" charset="-122"/>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1"/>
          <a:stretch>
            <a:fillRect/>
          </a:stretch>
        </p:blipFill>
        <p:spPr>
          <a:xfrm>
            <a:off x="1440360" y="3985187"/>
            <a:ext cx="6941899" cy="2654895"/>
          </a:xfrm>
          <a:prstGeom prst="rect">
            <a:avLst/>
          </a:prstGeom>
        </p:spPr>
      </p:pic>
      <p:sp>
        <p:nvSpPr>
          <p:cNvPr id="3" name="标题 2"/>
          <p:cNvSpPr>
            <a:spLocks noGrp="1"/>
          </p:cNvSpPr>
          <p:nvPr>
            <p:ph type="title"/>
          </p:nvPr>
        </p:nvSpPr>
        <p:spPr>
          <a:xfrm>
            <a:off x="710879" y="839979"/>
            <a:ext cx="9982788" cy="517190"/>
          </a:xfrm>
        </p:spPr>
        <p:txBody>
          <a:bodyPr/>
          <a:lstStyle/>
          <a:p>
            <a:r>
              <a:rPr kumimoji="1" lang="zh-CN" altLang="en-US" dirty="0">
                <a:solidFill>
                  <a:schemeClr val="tx1">
                    <a:lumMod val="85000"/>
                    <a:lumOff val="15000"/>
                  </a:schemeClr>
                </a:solidFill>
                <a:latin typeface="Alibaba PuHuiTi" pitchFamily="18" charset="-122"/>
                <a:ea typeface="Alibaba PuHuiTi" pitchFamily="18" charset="-122"/>
                <a:cs typeface="Alibaba PuHuiTi" pitchFamily="18" charset="-122"/>
              </a:rPr>
              <a:t> </a:t>
            </a:r>
            <a:r>
              <a:rPr kumimoji="1" lang="en-US" altLang="zh-CN" dirty="0">
                <a:solidFill>
                  <a:schemeClr val="tx1">
                    <a:lumMod val="85000"/>
                    <a:lumOff val="15000"/>
                  </a:schemeClr>
                </a:solidFill>
                <a:latin typeface="Alibaba PuHuiTi" pitchFamily="18" charset="-122"/>
                <a:ea typeface="Alibaba PuHuiTi" pitchFamily="18" charset="-122"/>
                <a:cs typeface="Alibaba PuHuiTi" pitchFamily="18" charset="-122"/>
              </a:rPr>
              <a:t>SC</a:t>
            </a:r>
            <a:r>
              <a:rPr kumimoji="1" lang="zh-CN" altLang="en-US" dirty="0">
                <a:solidFill>
                  <a:schemeClr val="tx1">
                    <a:lumMod val="85000"/>
                    <a:lumOff val="15000"/>
                  </a:schemeClr>
                </a:solidFill>
                <a:latin typeface="Alibaba PuHuiTi" pitchFamily="18" charset="-122"/>
                <a:ea typeface="Alibaba PuHuiTi" pitchFamily="18" charset="-122"/>
                <a:cs typeface="Alibaba PuHuiTi" pitchFamily="18" charset="-122"/>
              </a:rPr>
              <a:t>轮廓系数法（</a:t>
            </a:r>
            <a:r>
              <a:rPr kumimoji="1" lang="en-GB" altLang="zh-CN" dirty="0">
                <a:solidFill>
                  <a:schemeClr val="tx1">
                    <a:lumMod val="85000"/>
                    <a:lumOff val="15000"/>
                  </a:schemeClr>
                </a:solidFill>
                <a:latin typeface="Alibaba PuHuiTi" pitchFamily="18" charset="-122"/>
                <a:ea typeface="Alibaba PuHuiTi" pitchFamily="18" charset="-122"/>
                <a:cs typeface="Alibaba PuHuiTi" pitchFamily="18" charset="-122"/>
              </a:rPr>
              <a:t>Silhouette Coefficient</a:t>
            </a:r>
            <a:r>
              <a:rPr kumimoji="1" lang="zh-CN" altLang="en-US" dirty="0">
                <a:solidFill>
                  <a:schemeClr val="tx1">
                    <a:lumMod val="85000"/>
                    <a:lumOff val="15000"/>
                  </a:schemeClr>
                </a:solidFill>
                <a:latin typeface="Alibaba PuHuiTi" pitchFamily="18" charset="-122"/>
                <a:ea typeface="Alibaba PuHuiTi" pitchFamily="18" charset="-122"/>
                <a:cs typeface="Alibaba PuHuiTi" pitchFamily="18" charset="-122"/>
              </a:rPr>
              <a:t>）</a:t>
            </a:r>
            <a:endParaRPr kumimoji="1" lang="zh-CN" altLang="en-US" dirty="0">
              <a:solidFill>
                <a:schemeClr val="tx1">
                  <a:lumMod val="85000"/>
                  <a:lumOff val="15000"/>
                </a:schemeClr>
              </a:solidFill>
              <a:latin typeface="Alibaba PuHuiTi" pitchFamily="18" charset="-122"/>
              <a:ea typeface="Alibaba PuHuiTi" pitchFamily="18" charset="-122"/>
              <a:cs typeface="Alibaba PuHuiTi" pitchFamily="18" charset="-122"/>
            </a:endParaRPr>
          </a:p>
        </p:txBody>
      </p:sp>
      <p:sp>
        <p:nvSpPr>
          <p:cNvPr id="4" name="文本占位符 2"/>
          <p:cNvSpPr txBox="1"/>
          <p:nvPr/>
        </p:nvSpPr>
        <p:spPr>
          <a:xfrm>
            <a:off x="1055798" y="1459687"/>
            <a:ext cx="9185481" cy="499578"/>
          </a:xfrm>
          <a:prstGeom prst="rect">
            <a:avLst/>
          </a:prstGeom>
        </p:spPr>
        <p:txBody>
          <a:bodyPr/>
          <a:lstStyle>
            <a:lvl1pPr marL="0" indent="0" algn="l" rtl="0" eaLnBrk="0" fontAlgn="base" hangingPunct="0">
              <a:lnSpc>
                <a:spcPct val="150000"/>
              </a:lnSpc>
              <a:spcBef>
                <a:spcPct val="20000"/>
              </a:spcBef>
              <a:spcAft>
                <a:spcPct val="0"/>
              </a:spcAft>
              <a:buFont typeface="Arial" panose="020B0604020202020204" pitchFamily="34" charset="0"/>
              <a:buNone/>
              <a:defRPr sz="1600" kern="12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marL="285750" indent="-285750">
              <a:buFont typeface="Arial" panose="020B0604020202020204" pitchFamily="34" charset="0"/>
              <a:buChar char="•"/>
              <a:defRPr/>
            </a:pPr>
            <a:r>
              <a:rPr kumimoji="0" lang="zh-CN" altLang="en-US" sz="1600" b="0" i="0" u="none" strike="noStrike" kern="1200" cap="none" spc="0" normalizeH="0" baseline="0" noProof="0" dirty="0">
                <a:ln>
                  <a:noFill/>
                </a:ln>
                <a:effectLst/>
                <a:uLnTx/>
                <a:uFillTx/>
                <a:latin typeface="Alibaba PuHuiTi" pitchFamily="18" charset="-122"/>
                <a:ea typeface="Alibaba PuHuiTi" pitchFamily="18" charset="-122"/>
                <a:cs typeface="Alibaba PuHuiTi" pitchFamily="18" charset="-122"/>
              </a:rPr>
              <a:t>轮廓系数法考虑簇内的</a:t>
            </a:r>
            <a:r>
              <a:rPr kumimoji="0" lang="zh-CN" altLang="en-US" sz="1600" b="0" i="0" u="none" strike="noStrike" kern="1200" cap="none" spc="0" normalizeH="0" baseline="0" noProof="0" dirty="0">
                <a:ln>
                  <a:noFill/>
                </a:ln>
                <a:solidFill>
                  <a:schemeClr val="accent2">
                    <a:lumMod val="75000"/>
                  </a:schemeClr>
                </a:solidFill>
                <a:effectLst/>
                <a:uLnTx/>
                <a:uFillTx/>
                <a:latin typeface="Alibaba PuHuiTi" pitchFamily="18" charset="-122"/>
                <a:ea typeface="Alibaba PuHuiTi" pitchFamily="18" charset="-122"/>
                <a:cs typeface="Alibaba PuHuiTi" pitchFamily="18" charset="-122"/>
              </a:rPr>
              <a:t>内聚程度</a:t>
            </a:r>
            <a:r>
              <a:rPr kumimoji="0" lang="en-US" altLang="zh-CN" sz="1600" b="0" i="0" u="none" strike="noStrike" kern="1200" cap="none" spc="0" normalizeH="0" baseline="0" noProof="0" dirty="0">
                <a:ln>
                  <a:noFill/>
                </a:ln>
                <a:solidFill>
                  <a:schemeClr val="accent2">
                    <a:lumMod val="75000"/>
                  </a:schemeClr>
                </a:solidFill>
                <a:effectLst/>
                <a:uLnTx/>
                <a:uFillTx/>
                <a:latin typeface="Alibaba PuHuiTi" pitchFamily="18" charset="-122"/>
                <a:ea typeface="Alibaba PuHuiTi" pitchFamily="18" charset="-122"/>
                <a:cs typeface="Alibaba PuHuiTi" pitchFamily="18" charset="-122"/>
              </a:rPr>
              <a:t>(</a:t>
            </a:r>
            <a:r>
              <a:rPr lang="en-GB" altLang="zh-CN" b="0" i="0" dirty="0">
                <a:solidFill>
                  <a:schemeClr val="accent2">
                    <a:lumMod val="75000"/>
                  </a:schemeClr>
                </a:solidFill>
                <a:effectLst/>
                <a:latin typeface="Alibaba PuHuiTi" pitchFamily="18" charset="-122"/>
                <a:ea typeface="Alibaba PuHuiTi" pitchFamily="18" charset="-122"/>
                <a:cs typeface="Alibaba PuHuiTi" pitchFamily="18" charset="-122"/>
              </a:rPr>
              <a:t>Cohesion</a:t>
            </a:r>
            <a:r>
              <a:rPr kumimoji="0" lang="en-US" altLang="zh-CN" sz="1600" b="0" i="0" u="none" strike="noStrike" kern="1200" cap="none" spc="0" normalizeH="0" baseline="0" noProof="0" dirty="0">
                <a:ln>
                  <a:noFill/>
                </a:ln>
                <a:solidFill>
                  <a:schemeClr val="accent2">
                    <a:lumMod val="75000"/>
                  </a:schemeClr>
                </a:solidFill>
                <a:effectLst/>
                <a:uLnTx/>
                <a:uFillTx/>
                <a:latin typeface="Alibaba PuHuiTi" pitchFamily="18" charset="-122"/>
                <a:ea typeface="Alibaba PuHuiTi" pitchFamily="18" charset="-122"/>
                <a:cs typeface="Alibaba PuHuiTi" pitchFamily="18" charset="-122"/>
              </a:rPr>
              <a:t>)</a:t>
            </a:r>
            <a:r>
              <a:rPr kumimoji="0" lang="zh-CN" altLang="en-US" sz="1600" b="0" i="0" u="none" strike="noStrike" kern="1200" cap="none" spc="0" normalizeH="0" baseline="0" noProof="0" dirty="0">
                <a:ln>
                  <a:noFill/>
                </a:ln>
                <a:effectLst/>
                <a:uLnTx/>
                <a:uFillTx/>
                <a:latin typeface="Alibaba PuHuiTi" pitchFamily="18" charset="-122"/>
                <a:ea typeface="Alibaba PuHuiTi" pitchFamily="18" charset="-122"/>
                <a:cs typeface="Alibaba PuHuiTi" pitchFamily="18" charset="-122"/>
              </a:rPr>
              <a:t>，簇外的</a:t>
            </a:r>
            <a:r>
              <a:rPr kumimoji="0" lang="zh-CN" altLang="en-US" sz="1600" b="0" i="0" u="none" strike="noStrike" kern="1200" cap="none" spc="0" normalizeH="0" baseline="0" noProof="0" dirty="0">
                <a:ln>
                  <a:noFill/>
                </a:ln>
                <a:solidFill>
                  <a:schemeClr val="accent2">
                    <a:lumMod val="75000"/>
                  </a:schemeClr>
                </a:solidFill>
                <a:effectLst/>
                <a:uLnTx/>
                <a:uFillTx/>
                <a:latin typeface="Alibaba PuHuiTi" pitchFamily="18" charset="-122"/>
                <a:ea typeface="Alibaba PuHuiTi" pitchFamily="18" charset="-122"/>
                <a:cs typeface="Alibaba PuHuiTi" pitchFamily="18" charset="-122"/>
              </a:rPr>
              <a:t>分离程度</a:t>
            </a:r>
            <a:r>
              <a:rPr kumimoji="0" lang="en-US" altLang="zh-CN" sz="1600" b="0" i="0" u="none" strike="noStrike" kern="1200" cap="none" spc="0" normalizeH="0" baseline="0" noProof="0" dirty="0">
                <a:ln>
                  <a:noFill/>
                </a:ln>
                <a:solidFill>
                  <a:schemeClr val="accent2">
                    <a:lumMod val="75000"/>
                  </a:schemeClr>
                </a:solidFill>
                <a:effectLst/>
                <a:uLnTx/>
                <a:uFillTx/>
                <a:latin typeface="Alibaba PuHuiTi" pitchFamily="18" charset="-122"/>
                <a:ea typeface="Alibaba PuHuiTi" pitchFamily="18" charset="-122"/>
                <a:cs typeface="Alibaba PuHuiTi" pitchFamily="18" charset="-122"/>
              </a:rPr>
              <a:t>(</a:t>
            </a:r>
            <a:r>
              <a:rPr lang="en-GB" altLang="zh-CN" b="0" i="0" dirty="0">
                <a:solidFill>
                  <a:schemeClr val="accent2">
                    <a:lumMod val="75000"/>
                  </a:schemeClr>
                </a:solidFill>
                <a:effectLst/>
                <a:latin typeface="Alibaba PuHuiTi" pitchFamily="18" charset="-122"/>
                <a:ea typeface="Alibaba PuHuiTi" pitchFamily="18" charset="-122"/>
                <a:cs typeface="Alibaba PuHuiTi" pitchFamily="18" charset="-122"/>
              </a:rPr>
              <a:t>Separation</a:t>
            </a:r>
            <a:r>
              <a:rPr kumimoji="0" lang="en-US" altLang="zh-CN" sz="1600" b="0" i="0" u="none" strike="noStrike" kern="1200" cap="none" spc="0" normalizeH="0" baseline="0" noProof="0" dirty="0">
                <a:ln>
                  <a:noFill/>
                </a:ln>
                <a:solidFill>
                  <a:schemeClr val="accent2">
                    <a:lumMod val="75000"/>
                  </a:schemeClr>
                </a:solidFill>
                <a:effectLst/>
                <a:uLnTx/>
                <a:uFillTx/>
                <a:latin typeface="Alibaba PuHuiTi" pitchFamily="18" charset="-122"/>
                <a:ea typeface="Alibaba PuHuiTi" pitchFamily="18" charset="-122"/>
                <a:cs typeface="Alibaba PuHuiTi" pitchFamily="18" charset="-122"/>
              </a:rPr>
              <a:t>)</a:t>
            </a:r>
            <a:r>
              <a:rPr kumimoji="0" lang="zh-CN" altLang="en-US" sz="1600" b="0" i="0" u="none" strike="noStrike" kern="1200" cap="none" spc="0" normalizeH="0" baseline="0" noProof="0" dirty="0">
                <a:ln>
                  <a:noFill/>
                </a:ln>
                <a:effectLst/>
                <a:uLnTx/>
                <a:uFillTx/>
                <a:latin typeface="Alibaba PuHuiTi" pitchFamily="18" charset="-122"/>
                <a:ea typeface="Alibaba PuHuiTi" pitchFamily="18" charset="-122"/>
                <a:cs typeface="Alibaba PuHuiTi" pitchFamily="18" charset="-122"/>
              </a:rPr>
              <a:t>。其计算过程如下</a:t>
            </a:r>
            <a:endParaRPr kumimoji="0" lang="en-US" altLang="zh-CN" sz="1600" b="0" i="0" u="none" strike="noStrike" kern="1200" cap="none" spc="0" normalizeH="0" baseline="0" noProof="0" dirty="0">
              <a:ln>
                <a:noFill/>
              </a:ln>
              <a:effectLst/>
              <a:uLnTx/>
              <a:uFillTx/>
              <a:latin typeface="Alibaba PuHuiTi" pitchFamily="18" charset="-122"/>
              <a:ea typeface="Alibaba PuHuiTi" pitchFamily="18" charset="-122"/>
              <a:cs typeface="Alibaba PuHuiTi" pitchFamily="18" charset="-122"/>
            </a:endParaRPr>
          </a:p>
        </p:txBody>
      </p:sp>
      <mc:AlternateContent xmlns:mc="http://schemas.openxmlformats.org/markup-compatibility/2006">
        <mc:Choice xmlns:a14="http://schemas.microsoft.com/office/drawing/2010/main" Requires="a14">
          <p:sp>
            <p:nvSpPr>
              <p:cNvPr id="2" name="TextBox 6"/>
              <p:cNvSpPr txBox="1"/>
              <p:nvPr/>
            </p:nvSpPr>
            <p:spPr>
              <a:xfrm>
                <a:off x="1772958" y="1959265"/>
                <a:ext cx="9074582" cy="1861792"/>
              </a:xfrm>
              <a:prstGeom prst="rect">
                <a:avLst/>
              </a:prstGeom>
              <a:noFill/>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285750" indent="-285750">
                  <a:lnSpc>
                    <a:spcPct val="150000"/>
                  </a:lnSpc>
                  <a:buFont typeface="Arial" panose="020B0604020202020204" pitchFamily="34" charset="0"/>
                  <a:buChar char="•"/>
                  <a:defRPr/>
                </a:pPr>
                <a:r>
                  <a:rPr lang="zh-CN" altLang="en-US" sz="1400" dirty="0">
                    <a:solidFill>
                      <a:schemeClr val="tx1">
                        <a:lumMod val="85000"/>
                        <a:lumOff val="15000"/>
                      </a:schemeClr>
                    </a:solidFill>
                    <a:latin typeface="Alibaba PuHuiTi" pitchFamily="18" charset="-122"/>
                    <a:ea typeface="Alibaba PuHuiTi" pitchFamily="18" charset="-122"/>
                    <a:cs typeface="Alibaba PuHuiTi" pitchFamily="18" charset="-122"/>
                  </a:rPr>
                  <a:t>对计算每一个样本 </a:t>
                </a:r>
                <a:r>
                  <a:rPr lang="en-GB" altLang="zh-CN" sz="1400" dirty="0" err="1">
                    <a:solidFill>
                      <a:schemeClr val="tx1">
                        <a:lumMod val="85000"/>
                        <a:lumOff val="15000"/>
                      </a:schemeClr>
                    </a:solidFill>
                    <a:latin typeface="Alibaba PuHuiTi" pitchFamily="18" charset="-122"/>
                    <a:ea typeface="Alibaba PuHuiTi" pitchFamily="18" charset="-122"/>
                    <a:cs typeface="Alibaba PuHuiTi" pitchFamily="18" charset="-122"/>
                  </a:rPr>
                  <a:t>i</a:t>
                </a:r>
                <a:r>
                  <a:rPr lang="en-GB" altLang="zh-CN" sz="1400" dirty="0">
                    <a:solidFill>
                      <a:schemeClr val="tx1">
                        <a:lumMod val="85000"/>
                        <a:lumOff val="15000"/>
                      </a:schemeClr>
                    </a:solidFill>
                    <a:latin typeface="Alibaba PuHuiTi" pitchFamily="18" charset="-122"/>
                    <a:ea typeface="Alibaba PuHuiTi" pitchFamily="18" charset="-122"/>
                    <a:cs typeface="Alibaba PuHuiTi" pitchFamily="18" charset="-122"/>
                  </a:rPr>
                  <a:t> </a:t>
                </a:r>
                <a:r>
                  <a:rPr lang="zh-CN" altLang="en-US" sz="1400" dirty="0">
                    <a:solidFill>
                      <a:schemeClr val="tx1">
                        <a:lumMod val="85000"/>
                        <a:lumOff val="15000"/>
                      </a:schemeClr>
                    </a:solidFill>
                    <a:latin typeface="Alibaba PuHuiTi" pitchFamily="18" charset="-122"/>
                    <a:ea typeface="Alibaba PuHuiTi" pitchFamily="18" charset="-122"/>
                    <a:cs typeface="Alibaba PuHuiTi" pitchFamily="18" charset="-122"/>
                  </a:rPr>
                  <a:t>到</a:t>
                </a:r>
                <a:r>
                  <a:rPr lang="zh-CN" altLang="en-US" sz="1400" dirty="0">
                    <a:solidFill>
                      <a:schemeClr val="accent2">
                        <a:lumMod val="75000"/>
                      </a:schemeClr>
                    </a:solidFill>
                    <a:latin typeface="Alibaba PuHuiTi" pitchFamily="18" charset="-122"/>
                    <a:ea typeface="Alibaba PuHuiTi" pitchFamily="18" charset="-122"/>
                    <a:cs typeface="Alibaba PuHuiTi" pitchFamily="18" charset="-122"/>
                  </a:rPr>
                  <a:t>同簇内其他样本的平均距离 </a:t>
                </a:r>
                <a:r>
                  <a:rPr lang="en-GB" altLang="zh-CN" sz="1400" dirty="0">
                    <a:solidFill>
                      <a:schemeClr val="accent2">
                        <a:lumMod val="75000"/>
                      </a:schemeClr>
                    </a:solidFill>
                    <a:latin typeface="Alibaba PuHuiTi" pitchFamily="18" charset="-122"/>
                    <a:ea typeface="Alibaba PuHuiTi" pitchFamily="18" charset="-122"/>
                    <a:cs typeface="Alibaba PuHuiTi" pitchFamily="18" charset="-122"/>
                  </a:rPr>
                  <a:t>ai</a:t>
                </a:r>
                <a:r>
                  <a:rPr lang="zh-CN" altLang="en-GB" sz="1400" dirty="0">
                    <a:solidFill>
                      <a:schemeClr val="tx1">
                        <a:lumMod val="85000"/>
                        <a:lumOff val="15000"/>
                      </a:schemeClr>
                    </a:solidFill>
                    <a:latin typeface="Alibaba PuHuiTi" pitchFamily="18" charset="-122"/>
                    <a:ea typeface="Alibaba PuHuiTi" pitchFamily="18" charset="-122"/>
                    <a:cs typeface="Alibaba PuHuiTi" pitchFamily="18" charset="-122"/>
                  </a:rPr>
                  <a:t>，</a:t>
                </a:r>
                <a:r>
                  <a:rPr lang="zh-CN" altLang="en-US" sz="1400" dirty="0">
                    <a:solidFill>
                      <a:schemeClr val="tx1">
                        <a:lumMod val="85000"/>
                        <a:lumOff val="15000"/>
                      </a:schemeClr>
                    </a:solidFill>
                    <a:latin typeface="Alibaba PuHuiTi" pitchFamily="18" charset="-122"/>
                    <a:ea typeface="Alibaba PuHuiTi" pitchFamily="18" charset="-122"/>
                    <a:cs typeface="Alibaba PuHuiTi" pitchFamily="18" charset="-122"/>
                  </a:rPr>
                  <a:t>该值越小，说明簇内的相似程度越大</a:t>
                </a:r>
                <a:endParaRPr lang="zh-CN" altLang="en-US" sz="1400" dirty="0">
                  <a:solidFill>
                    <a:schemeClr val="tx1">
                      <a:lumMod val="85000"/>
                      <a:lumOff val="15000"/>
                    </a:schemeClr>
                  </a:solidFill>
                  <a:latin typeface="Alibaba PuHuiTi" pitchFamily="18" charset="-122"/>
                  <a:ea typeface="Alibaba PuHuiTi" pitchFamily="18" charset="-122"/>
                  <a:cs typeface="Alibaba PuHuiTi" pitchFamily="18" charset="-122"/>
                </a:endParaRPr>
              </a:p>
              <a:p>
                <a:pPr marL="285750" indent="-285750">
                  <a:lnSpc>
                    <a:spcPct val="150000"/>
                  </a:lnSpc>
                  <a:buFont typeface="Arial" panose="020B0604020202020204" pitchFamily="34" charset="0"/>
                  <a:buChar char="•"/>
                  <a:defRPr/>
                </a:pPr>
                <a:r>
                  <a:rPr lang="zh-CN" altLang="en-US" sz="1400" dirty="0">
                    <a:solidFill>
                      <a:schemeClr val="tx1">
                        <a:lumMod val="85000"/>
                        <a:lumOff val="15000"/>
                      </a:schemeClr>
                    </a:solidFill>
                    <a:latin typeface="Alibaba PuHuiTi" pitchFamily="18" charset="-122"/>
                    <a:ea typeface="Alibaba PuHuiTi" pitchFamily="18" charset="-122"/>
                    <a:cs typeface="Alibaba PuHuiTi" pitchFamily="18" charset="-122"/>
                  </a:rPr>
                  <a:t>计算每一个样本 </a:t>
                </a:r>
                <a:r>
                  <a:rPr lang="en-GB" altLang="zh-CN" sz="1400" dirty="0" err="1">
                    <a:solidFill>
                      <a:schemeClr val="tx1">
                        <a:lumMod val="85000"/>
                        <a:lumOff val="15000"/>
                      </a:schemeClr>
                    </a:solidFill>
                    <a:latin typeface="Alibaba PuHuiTi" pitchFamily="18" charset="-122"/>
                    <a:ea typeface="Alibaba PuHuiTi" pitchFamily="18" charset="-122"/>
                    <a:cs typeface="Alibaba PuHuiTi" pitchFamily="18" charset="-122"/>
                  </a:rPr>
                  <a:t>i</a:t>
                </a:r>
                <a:r>
                  <a:rPr lang="en-GB" altLang="zh-CN" sz="1400" dirty="0">
                    <a:solidFill>
                      <a:schemeClr val="tx1">
                        <a:lumMod val="85000"/>
                        <a:lumOff val="15000"/>
                      </a:schemeClr>
                    </a:solidFill>
                    <a:latin typeface="Alibaba PuHuiTi" pitchFamily="18" charset="-122"/>
                    <a:ea typeface="Alibaba PuHuiTi" pitchFamily="18" charset="-122"/>
                    <a:cs typeface="Alibaba PuHuiTi" pitchFamily="18" charset="-122"/>
                  </a:rPr>
                  <a:t> </a:t>
                </a:r>
                <a:r>
                  <a:rPr lang="zh-CN" altLang="en-US" sz="1400" dirty="0">
                    <a:solidFill>
                      <a:schemeClr val="tx1">
                        <a:lumMod val="85000"/>
                        <a:lumOff val="15000"/>
                      </a:schemeClr>
                    </a:solidFill>
                    <a:latin typeface="Alibaba PuHuiTi" pitchFamily="18" charset="-122"/>
                    <a:ea typeface="Alibaba PuHuiTi" pitchFamily="18" charset="-122"/>
                    <a:cs typeface="Alibaba PuHuiTi" pitchFamily="18" charset="-122"/>
                  </a:rPr>
                  <a:t>到</a:t>
                </a:r>
                <a:r>
                  <a:rPr lang="zh-CN" altLang="en-US" sz="1400" dirty="0">
                    <a:solidFill>
                      <a:schemeClr val="accent2">
                        <a:lumMod val="75000"/>
                      </a:schemeClr>
                    </a:solidFill>
                    <a:latin typeface="Alibaba PuHuiTi" pitchFamily="18" charset="-122"/>
                    <a:ea typeface="Alibaba PuHuiTi" pitchFamily="18" charset="-122"/>
                    <a:cs typeface="Alibaba PuHuiTi" pitchFamily="18" charset="-122"/>
                  </a:rPr>
                  <a:t>最近簇 </a:t>
                </a:r>
                <a:r>
                  <a:rPr lang="en-GB" altLang="zh-CN" sz="1400" dirty="0">
                    <a:solidFill>
                      <a:schemeClr val="accent2">
                        <a:lumMod val="75000"/>
                      </a:schemeClr>
                    </a:solidFill>
                    <a:latin typeface="Alibaba PuHuiTi" pitchFamily="18" charset="-122"/>
                    <a:ea typeface="Alibaba PuHuiTi" pitchFamily="18" charset="-122"/>
                    <a:cs typeface="Alibaba PuHuiTi" pitchFamily="18" charset="-122"/>
                  </a:rPr>
                  <a:t>j </a:t>
                </a:r>
                <a:r>
                  <a:rPr lang="zh-CN" altLang="en-US" sz="1400" dirty="0">
                    <a:solidFill>
                      <a:schemeClr val="accent2">
                        <a:lumMod val="75000"/>
                      </a:schemeClr>
                    </a:solidFill>
                    <a:latin typeface="Alibaba PuHuiTi" pitchFamily="18" charset="-122"/>
                    <a:ea typeface="Alibaba PuHuiTi" pitchFamily="18" charset="-122"/>
                    <a:cs typeface="Alibaba PuHuiTi" pitchFamily="18" charset="-122"/>
                  </a:rPr>
                  <a:t>内的所有样本的平均距离 </a:t>
                </a:r>
                <a:r>
                  <a:rPr lang="en-GB" altLang="zh-CN" sz="1400" dirty="0" err="1">
                    <a:solidFill>
                      <a:schemeClr val="accent2">
                        <a:lumMod val="75000"/>
                      </a:schemeClr>
                    </a:solidFill>
                    <a:latin typeface="Alibaba PuHuiTi" pitchFamily="18" charset="-122"/>
                    <a:ea typeface="Alibaba PuHuiTi" pitchFamily="18" charset="-122"/>
                    <a:cs typeface="Alibaba PuHuiTi" pitchFamily="18" charset="-122"/>
                  </a:rPr>
                  <a:t>bij</a:t>
                </a:r>
                <a:r>
                  <a:rPr lang="zh-CN" altLang="en-GB" sz="1400" dirty="0">
                    <a:solidFill>
                      <a:schemeClr val="tx1">
                        <a:lumMod val="85000"/>
                        <a:lumOff val="15000"/>
                      </a:schemeClr>
                    </a:solidFill>
                    <a:latin typeface="Alibaba PuHuiTi" pitchFamily="18" charset="-122"/>
                    <a:ea typeface="Alibaba PuHuiTi" pitchFamily="18" charset="-122"/>
                    <a:cs typeface="Alibaba PuHuiTi" pitchFamily="18" charset="-122"/>
                  </a:rPr>
                  <a:t>，</a:t>
                </a:r>
                <a:r>
                  <a:rPr lang="zh-CN" altLang="en-US" sz="1400" dirty="0">
                    <a:solidFill>
                      <a:schemeClr val="tx1">
                        <a:lumMod val="85000"/>
                        <a:lumOff val="15000"/>
                      </a:schemeClr>
                    </a:solidFill>
                    <a:latin typeface="Alibaba PuHuiTi" pitchFamily="18" charset="-122"/>
                    <a:ea typeface="Alibaba PuHuiTi" pitchFamily="18" charset="-122"/>
                    <a:cs typeface="Alibaba PuHuiTi" pitchFamily="18" charset="-122"/>
                  </a:rPr>
                  <a:t>该值越大，说明该样本越不属于其他簇 </a:t>
                </a:r>
                <a:r>
                  <a:rPr lang="en-GB" altLang="zh-CN" sz="1400" dirty="0">
                    <a:solidFill>
                      <a:schemeClr val="tx1">
                        <a:lumMod val="85000"/>
                        <a:lumOff val="15000"/>
                      </a:schemeClr>
                    </a:solidFill>
                    <a:latin typeface="Alibaba PuHuiTi" pitchFamily="18" charset="-122"/>
                    <a:ea typeface="Alibaba PuHuiTi" pitchFamily="18" charset="-122"/>
                    <a:cs typeface="Alibaba PuHuiTi" pitchFamily="18" charset="-122"/>
                  </a:rPr>
                  <a:t>j</a:t>
                </a:r>
                <a:endParaRPr lang="en-GB" altLang="zh-CN" sz="1400" dirty="0">
                  <a:solidFill>
                    <a:schemeClr val="tx1">
                      <a:lumMod val="85000"/>
                      <a:lumOff val="15000"/>
                    </a:schemeClr>
                  </a:solidFill>
                  <a:latin typeface="Alibaba PuHuiTi" pitchFamily="18" charset="-122"/>
                  <a:ea typeface="Alibaba PuHuiTi" pitchFamily="18" charset="-122"/>
                  <a:cs typeface="Alibaba PuHuiTi" pitchFamily="18" charset="-122"/>
                </a:endParaRPr>
              </a:p>
              <a:p>
                <a:pPr marL="285750" indent="-285750">
                  <a:lnSpc>
                    <a:spcPct val="150000"/>
                  </a:lnSpc>
                  <a:buFont typeface="Arial" panose="020B0604020202020204" pitchFamily="34" charset="0"/>
                  <a:buChar char="•"/>
                  <a:defRPr/>
                </a:pPr>
                <a:r>
                  <a:rPr lang="zh-CN" altLang="en-US" sz="1400" dirty="0">
                    <a:solidFill>
                      <a:schemeClr val="tx1">
                        <a:lumMod val="85000"/>
                        <a:lumOff val="15000"/>
                      </a:schemeClr>
                    </a:solidFill>
                    <a:latin typeface="Alibaba PuHuiTi" pitchFamily="18" charset="-122"/>
                    <a:ea typeface="Alibaba PuHuiTi" pitchFamily="18" charset="-122"/>
                    <a:cs typeface="Alibaba PuHuiTi" pitchFamily="18" charset="-122"/>
                  </a:rPr>
                  <a:t>根据下面公式计算该样本的轮廓系数：</a:t>
                </a:r>
                <a:r>
                  <a:rPr lang="en-US" altLang="zh-CN" sz="1400" dirty="0">
                    <a:solidFill>
                      <a:schemeClr val="tx1">
                        <a:lumMod val="85000"/>
                        <a:lumOff val="15000"/>
                      </a:schemeClr>
                    </a:solidFill>
                    <a:latin typeface="Alibaba PuHuiTi" pitchFamily="18" charset="-122"/>
                    <a:ea typeface="Alibaba PuHuiTi" pitchFamily="18" charset="-122"/>
                    <a:cs typeface="Alibaba PuHuiTi" pitchFamily="18" charset="-122"/>
                  </a:rPr>
                  <a:t>S</a:t>
                </a:r>
                <a:r>
                  <a:rPr lang="zh-CN" altLang="en-US" sz="1400" dirty="0">
                    <a:solidFill>
                      <a:schemeClr val="tx1">
                        <a:lumMod val="85000"/>
                        <a:lumOff val="15000"/>
                      </a:schemeClr>
                    </a:solidFill>
                    <a:latin typeface="Alibaba PuHuiTi" pitchFamily="18" charset="-122"/>
                    <a:ea typeface="Alibaba PuHuiTi" pitchFamily="18" charset="-122"/>
                    <a:cs typeface="Alibaba PuHuiTi" pitchFamily="18" charset="-122"/>
                  </a:rPr>
                  <a:t> </a:t>
                </a:r>
                <a:r>
                  <a:rPr lang="en-US" altLang="zh-CN" sz="1400" dirty="0">
                    <a:solidFill>
                      <a:schemeClr val="tx1">
                        <a:lumMod val="85000"/>
                        <a:lumOff val="15000"/>
                      </a:schemeClr>
                    </a:solidFill>
                    <a:latin typeface="Alibaba PuHuiTi" pitchFamily="18" charset="-122"/>
                    <a:ea typeface="Alibaba PuHuiTi" pitchFamily="18" charset="-122"/>
                    <a:cs typeface="Alibaba PuHuiTi" pitchFamily="18" charset="-122"/>
                  </a:rPr>
                  <a:t>=</a:t>
                </a:r>
                <a:r>
                  <a:rPr lang="zh-CN" altLang="en-US" sz="1400" dirty="0">
                    <a:solidFill>
                      <a:schemeClr val="tx1">
                        <a:lumMod val="85000"/>
                        <a:lumOff val="15000"/>
                      </a:schemeClr>
                    </a:solidFill>
                    <a:latin typeface="Alibaba PuHuiTi" pitchFamily="18" charset="-122"/>
                    <a:ea typeface="Alibaba PuHuiTi" pitchFamily="18" charset="-122"/>
                    <a:cs typeface="Alibaba PuHuiTi" pitchFamily="18" charset="-122"/>
                  </a:rPr>
                  <a:t> </a:t>
                </a:r>
                <a14:m>
                  <m:oMath xmlns:m="http://schemas.openxmlformats.org/officeDocument/2006/math">
                    <m:f>
                      <m:fPr>
                        <m:ctrlPr>
                          <a:rPr lang="en-US" altLang="zh-CN" sz="1400" i="1" smtClean="0">
                            <a:solidFill>
                              <a:schemeClr val="tx1">
                                <a:lumMod val="85000"/>
                                <a:lumOff val="15000"/>
                              </a:schemeClr>
                            </a:solidFill>
                            <a:latin typeface="Cambria Math" panose="02040503050406030204" pitchFamily="18" charset="0"/>
                            <a:ea typeface="Alibaba PuHuiTi" pitchFamily="18" charset="-122"/>
                            <a:cs typeface="Alibaba PuHuiTi" pitchFamily="18" charset="-122"/>
                          </a:rPr>
                        </m:ctrlPr>
                      </m:fPr>
                      <m:num>
                        <m:r>
                          <a:rPr lang="en-US" altLang="zh-CN" sz="1400" b="0" i="1" smtClean="0">
                            <a:solidFill>
                              <a:schemeClr val="tx1">
                                <a:lumMod val="85000"/>
                                <a:lumOff val="15000"/>
                              </a:schemeClr>
                            </a:solidFill>
                            <a:latin typeface="Cambria Math" panose="02040503050406030204" pitchFamily="18" charset="0"/>
                            <a:ea typeface="Alibaba PuHuiTi" pitchFamily="18" charset="-122"/>
                            <a:cs typeface="Alibaba PuHuiTi" pitchFamily="18" charset="-122"/>
                          </a:rPr>
                          <m:t>𝑏</m:t>
                        </m:r>
                        <m:r>
                          <a:rPr lang="zh-CN" altLang="en-US" sz="1400" b="0" i="1" smtClean="0">
                            <a:solidFill>
                              <a:schemeClr val="tx1">
                                <a:lumMod val="85000"/>
                                <a:lumOff val="15000"/>
                              </a:schemeClr>
                            </a:solidFill>
                            <a:latin typeface="Cambria Math" panose="02040503050406030204" pitchFamily="18" charset="0"/>
                            <a:ea typeface="Alibaba PuHuiTi" pitchFamily="18" charset="-122"/>
                            <a:cs typeface="Alibaba PuHuiTi" pitchFamily="18" charset="-122"/>
                          </a:rPr>
                          <m:t> </m:t>
                        </m:r>
                        <m:r>
                          <a:rPr lang="en-US" altLang="zh-CN" sz="1400" b="0" i="1" smtClean="0">
                            <a:solidFill>
                              <a:schemeClr val="tx1">
                                <a:lumMod val="85000"/>
                                <a:lumOff val="15000"/>
                              </a:schemeClr>
                            </a:solidFill>
                            <a:latin typeface="Cambria Math" panose="02040503050406030204" pitchFamily="18" charset="0"/>
                            <a:ea typeface="Alibaba PuHuiTi" pitchFamily="18" charset="-122"/>
                            <a:cs typeface="Alibaba PuHuiTi" pitchFamily="18" charset="-122"/>
                          </a:rPr>
                          <m:t>−</m:t>
                        </m:r>
                        <m:r>
                          <a:rPr lang="en-US" altLang="zh-CN" sz="1400" b="0" i="1" smtClean="0">
                            <a:solidFill>
                              <a:schemeClr val="tx1">
                                <a:lumMod val="85000"/>
                                <a:lumOff val="15000"/>
                              </a:schemeClr>
                            </a:solidFill>
                            <a:latin typeface="Cambria Math" panose="02040503050406030204" pitchFamily="18" charset="0"/>
                            <a:ea typeface="Alibaba PuHuiTi" pitchFamily="18" charset="-122"/>
                            <a:cs typeface="Alibaba PuHuiTi" pitchFamily="18" charset="-122"/>
                          </a:rPr>
                          <m:t>𝑎</m:t>
                        </m:r>
                      </m:num>
                      <m:den>
                        <m:r>
                          <m:rPr>
                            <m:sty m:val="p"/>
                          </m:rPr>
                          <a:rPr lang="en-US" altLang="zh-CN" sz="1400" b="0" i="0" smtClean="0">
                            <a:solidFill>
                              <a:schemeClr val="tx1">
                                <a:lumMod val="85000"/>
                                <a:lumOff val="15000"/>
                              </a:schemeClr>
                            </a:solidFill>
                            <a:latin typeface="Cambria Math" panose="02040503050406030204" pitchFamily="18" charset="0"/>
                            <a:ea typeface="Alibaba PuHuiTi" pitchFamily="18" charset="-122"/>
                            <a:cs typeface="Alibaba PuHuiTi" pitchFamily="18" charset="-122"/>
                          </a:rPr>
                          <m:t>max</m:t>
                        </m:r>
                        <m:r>
                          <a:rPr lang="en-US" altLang="zh-CN" sz="1400" b="0" i="1" smtClean="0">
                            <a:solidFill>
                              <a:schemeClr val="tx1">
                                <a:lumMod val="85000"/>
                                <a:lumOff val="15000"/>
                              </a:schemeClr>
                            </a:solidFill>
                            <a:latin typeface="Cambria Math" panose="02040503050406030204" pitchFamily="18" charset="0"/>
                            <a:ea typeface="Alibaba PuHuiTi" pitchFamily="18" charset="-122"/>
                            <a:cs typeface="Alibaba PuHuiTi" pitchFamily="18" charset="-122"/>
                          </a:rPr>
                          <m:t>⁡(</m:t>
                        </m:r>
                        <m:r>
                          <a:rPr lang="en-US" altLang="zh-CN" sz="1400" b="0" i="1" smtClean="0">
                            <a:solidFill>
                              <a:schemeClr val="tx1">
                                <a:lumMod val="85000"/>
                                <a:lumOff val="15000"/>
                              </a:schemeClr>
                            </a:solidFill>
                            <a:latin typeface="Cambria Math" panose="02040503050406030204" pitchFamily="18" charset="0"/>
                            <a:ea typeface="Alibaba PuHuiTi" pitchFamily="18" charset="-122"/>
                            <a:cs typeface="Alibaba PuHuiTi" pitchFamily="18" charset="-122"/>
                          </a:rPr>
                          <m:t>𝑎</m:t>
                        </m:r>
                        <m:r>
                          <a:rPr lang="en-US" altLang="zh-CN" sz="1400" b="0" i="1" smtClean="0">
                            <a:solidFill>
                              <a:schemeClr val="tx1">
                                <a:lumMod val="85000"/>
                                <a:lumOff val="15000"/>
                              </a:schemeClr>
                            </a:solidFill>
                            <a:latin typeface="Cambria Math" panose="02040503050406030204" pitchFamily="18" charset="0"/>
                            <a:ea typeface="Alibaba PuHuiTi" pitchFamily="18" charset="-122"/>
                            <a:cs typeface="Alibaba PuHuiTi" pitchFamily="18" charset="-122"/>
                          </a:rPr>
                          <m:t>,</m:t>
                        </m:r>
                        <m:r>
                          <a:rPr lang="zh-CN" altLang="en-US" sz="1400" b="0" i="1" smtClean="0">
                            <a:solidFill>
                              <a:schemeClr val="tx1">
                                <a:lumMod val="85000"/>
                                <a:lumOff val="15000"/>
                              </a:schemeClr>
                            </a:solidFill>
                            <a:latin typeface="Cambria Math" panose="02040503050406030204" pitchFamily="18" charset="0"/>
                            <a:ea typeface="Alibaba PuHuiTi" pitchFamily="18" charset="-122"/>
                            <a:cs typeface="Alibaba PuHuiTi" pitchFamily="18" charset="-122"/>
                          </a:rPr>
                          <m:t> </m:t>
                        </m:r>
                        <m:r>
                          <a:rPr lang="en-US" altLang="zh-CN" sz="1400" b="0" i="1" smtClean="0">
                            <a:solidFill>
                              <a:schemeClr val="tx1">
                                <a:lumMod val="85000"/>
                                <a:lumOff val="15000"/>
                              </a:schemeClr>
                            </a:solidFill>
                            <a:latin typeface="Cambria Math" panose="02040503050406030204" pitchFamily="18" charset="0"/>
                            <a:ea typeface="Alibaba PuHuiTi" pitchFamily="18" charset="-122"/>
                            <a:cs typeface="Alibaba PuHuiTi" pitchFamily="18" charset="-122"/>
                          </a:rPr>
                          <m:t>𝑏</m:t>
                        </m:r>
                        <m:r>
                          <a:rPr lang="en-US" altLang="zh-CN" sz="1400" b="0" i="1" smtClean="0">
                            <a:solidFill>
                              <a:schemeClr val="tx1">
                                <a:lumMod val="85000"/>
                                <a:lumOff val="15000"/>
                              </a:schemeClr>
                            </a:solidFill>
                            <a:latin typeface="Cambria Math" panose="02040503050406030204" pitchFamily="18" charset="0"/>
                            <a:ea typeface="Alibaba PuHuiTi" pitchFamily="18" charset="-122"/>
                            <a:cs typeface="Alibaba PuHuiTi" pitchFamily="18" charset="-122"/>
                          </a:rPr>
                          <m:t>)</m:t>
                        </m:r>
                      </m:den>
                    </m:f>
                  </m:oMath>
                </a14:m>
                <a:endParaRPr lang="zh-CN" altLang="en-US" sz="1400" dirty="0">
                  <a:solidFill>
                    <a:schemeClr val="tx1">
                      <a:lumMod val="85000"/>
                      <a:lumOff val="15000"/>
                    </a:schemeClr>
                  </a:solidFill>
                  <a:latin typeface="Alibaba PuHuiTi" pitchFamily="18" charset="-122"/>
                  <a:ea typeface="Alibaba PuHuiTi" pitchFamily="18" charset="-122"/>
                  <a:cs typeface="Alibaba PuHuiTi" pitchFamily="18" charset="-122"/>
                </a:endParaRPr>
              </a:p>
              <a:p>
                <a:pPr marL="285750" indent="-285750">
                  <a:lnSpc>
                    <a:spcPct val="150000"/>
                  </a:lnSpc>
                  <a:buFont typeface="Arial" panose="020B0604020202020204" pitchFamily="34" charset="0"/>
                  <a:buChar char="•"/>
                  <a:defRPr/>
                </a:pPr>
                <a:r>
                  <a:rPr lang="zh-CN" altLang="en-US" sz="1400" dirty="0">
                    <a:solidFill>
                      <a:schemeClr val="tx1">
                        <a:lumMod val="85000"/>
                        <a:lumOff val="15000"/>
                      </a:schemeClr>
                    </a:solidFill>
                    <a:latin typeface="Alibaba PuHuiTi" pitchFamily="18" charset="-122"/>
                    <a:ea typeface="Alibaba PuHuiTi" pitchFamily="18" charset="-122"/>
                    <a:cs typeface="Alibaba PuHuiTi" pitchFamily="18" charset="-122"/>
                  </a:rPr>
                  <a:t>计算所有样本的平均轮廓系数</a:t>
                </a:r>
                <a:endParaRPr lang="zh-CN" altLang="en-US" sz="1400" dirty="0">
                  <a:solidFill>
                    <a:schemeClr val="tx1">
                      <a:lumMod val="85000"/>
                      <a:lumOff val="15000"/>
                    </a:schemeClr>
                  </a:solidFill>
                  <a:latin typeface="Alibaba PuHuiTi" pitchFamily="18" charset="-122"/>
                  <a:ea typeface="Alibaba PuHuiTi" pitchFamily="18" charset="-122"/>
                  <a:cs typeface="Alibaba PuHuiTi" pitchFamily="18" charset="-122"/>
                </a:endParaRPr>
              </a:p>
              <a:p>
                <a:pPr marL="285750" indent="-285750">
                  <a:lnSpc>
                    <a:spcPct val="150000"/>
                  </a:lnSpc>
                  <a:buFont typeface="Arial" panose="020B0604020202020204" pitchFamily="34" charset="0"/>
                  <a:buChar char="•"/>
                  <a:defRPr/>
                </a:pPr>
                <a:r>
                  <a:rPr lang="zh-CN" altLang="en-US" sz="1400" dirty="0">
                    <a:solidFill>
                      <a:schemeClr val="tx1">
                        <a:lumMod val="85000"/>
                        <a:lumOff val="15000"/>
                      </a:schemeClr>
                    </a:solidFill>
                    <a:latin typeface="Alibaba PuHuiTi" pitchFamily="18" charset="-122"/>
                    <a:ea typeface="Alibaba PuHuiTi" pitchFamily="18" charset="-122"/>
                    <a:cs typeface="Alibaba PuHuiTi" pitchFamily="18" charset="-122"/>
                  </a:rPr>
                  <a:t>轮廓系数的范围为：</a:t>
                </a:r>
                <a:r>
                  <a:rPr lang="en-US" altLang="zh-CN" sz="1400" dirty="0">
                    <a:solidFill>
                      <a:schemeClr val="accent2">
                        <a:lumMod val="75000"/>
                      </a:schemeClr>
                    </a:solidFill>
                    <a:latin typeface="Alibaba PuHuiTi" pitchFamily="18" charset="-122"/>
                    <a:ea typeface="Alibaba PuHuiTi" pitchFamily="18" charset="-122"/>
                    <a:cs typeface="Alibaba PuHuiTi" pitchFamily="18" charset="-122"/>
                  </a:rPr>
                  <a:t>[-1, 1]</a:t>
                </a:r>
                <a:r>
                  <a:rPr lang="zh-CN" altLang="en-US" sz="1400" dirty="0">
                    <a:solidFill>
                      <a:schemeClr val="tx1">
                        <a:lumMod val="85000"/>
                        <a:lumOff val="15000"/>
                      </a:schemeClr>
                    </a:solidFill>
                    <a:latin typeface="Alibaba PuHuiTi" pitchFamily="18" charset="-122"/>
                    <a:ea typeface="Alibaba PuHuiTi" pitchFamily="18" charset="-122"/>
                    <a:cs typeface="Alibaba PuHuiTi" pitchFamily="18" charset="-122"/>
                  </a:rPr>
                  <a:t>，</a:t>
                </a:r>
                <a:r>
                  <a:rPr lang="en-US" altLang="zh-CN" sz="1400" dirty="0">
                    <a:solidFill>
                      <a:schemeClr val="accent2">
                        <a:lumMod val="75000"/>
                      </a:schemeClr>
                    </a:solidFill>
                    <a:latin typeface="Alibaba PuHuiTi" pitchFamily="18" charset="-122"/>
                    <a:ea typeface="Alibaba PuHuiTi" pitchFamily="18" charset="-122"/>
                    <a:cs typeface="Alibaba PuHuiTi" pitchFamily="18" charset="-122"/>
                  </a:rPr>
                  <a:t>SC</a:t>
                </a:r>
                <a:r>
                  <a:rPr lang="zh-CN" altLang="en-US" sz="1400" dirty="0">
                    <a:solidFill>
                      <a:schemeClr val="accent2">
                        <a:lumMod val="75000"/>
                      </a:schemeClr>
                    </a:solidFill>
                    <a:latin typeface="Alibaba PuHuiTi" pitchFamily="18" charset="-122"/>
                    <a:ea typeface="Alibaba PuHuiTi" pitchFamily="18" charset="-122"/>
                    <a:cs typeface="Alibaba PuHuiTi" pitchFamily="18" charset="-122"/>
                  </a:rPr>
                  <a:t>值越大</a:t>
                </a:r>
                <a:r>
                  <a:rPr lang="zh-CN" altLang="en-US" sz="1400" dirty="0">
                    <a:solidFill>
                      <a:schemeClr val="tx1">
                        <a:lumMod val="85000"/>
                        <a:lumOff val="15000"/>
                      </a:schemeClr>
                    </a:solidFill>
                    <a:latin typeface="Alibaba PuHuiTi" pitchFamily="18" charset="-122"/>
                    <a:ea typeface="Alibaba PuHuiTi" pitchFamily="18" charset="-122"/>
                    <a:cs typeface="Alibaba PuHuiTi" pitchFamily="18" charset="-122"/>
                  </a:rPr>
                  <a:t>聚类效果越好</a:t>
                </a:r>
                <a:endParaRPr kumimoji="0" lang="en-GB" altLang="zh-CN" sz="1400" b="0" i="0" u="none" strike="noStrike" kern="1200" cap="none" spc="0" normalizeH="0" baseline="0" noProof="0" dirty="0">
                  <a:ln>
                    <a:noFill/>
                  </a:ln>
                  <a:solidFill>
                    <a:srgbClr val="C0504D">
                      <a:lumMod val="75000"/>
                    </a:srgbClr>
                  </a:solidFill>
                  <a:effectLst/>
                  <a:uLnTx/>
                  <a:uFillTx/>
                  <a:latin typeface="Alibaba PuHuiTi" pitchFamily="18" charset="-122"/>
                  <a:ea typeface="Alibaba PuHuiTi" pitchFamily="18" charset="-122"/>
                  <a:cs typeface="Alibaba PuHuiTi" pitchFamily="18" charset="-122"/>
                </a:endParaRPr>
              </a:p>
            </p:txBody>
          </p:sp>
        </mc:Choice>
        <mc:Fallback>
          <p:sp>
            <p:nvSpPr>
              <p:cNvPr id="2" name="TextBox 6"/>
              <p:cNvSpPr txBox="1">
                <a:spLocks noRot="1" noChangeAspect="1" noMove="1" noResize="1" noEditPoints="1" noAdjustHandles="1" noChangeArrowheads="1" noChangeShapeType="1" noTextEdit="1"/>
              </p:cNvSpPr>
              <p:nvPr/>
            </p:nvSpPr>
            <p:spPr>
              <a:xfrm>
                <a:off x="1772958" y="1959265"/>
                <a:ext cx="9074582" cy="1861792"/>
              </a:xfrm>
              <a:prstGeom prst="rect">
                <a:avLst/>
              </a:prstGeom>
              <a:blipFill rotWithShape="1">
                <a:blip r:embed="rId2"/>
                <a:stretch>
                  <a:fillRect t="-16" r="5" b="14"/>
                </a:stretch>
              </a:blipFill>
            </p:spPr>
            <p:txBody>
              <a:bodyPr/>
              <a:lstStyle/>
              <a:p>
                <a:r>
                  <a:rPr lang="zh-CN" altLang="en-US">
                    <a:noFill/>
                  </a:rPr>
                  <a:t> </a:t>
                </a:r>
              </a:p>
            </p:txBody>
          </p:sp>
        </mc:Fallback>
      </mc:AlternateContent>
      <p:sp>
        <p:nvSpPr>
          <p:cNvPr id="5" name="文本框 4"/>
          <p:cNvSpPr txBox="1"/>
          <p:nvPr/>
        </p:nvSpPr>
        <p:spPr>
          <a:xfrm>
            <a:off x="1582104" y="5846979"/>
            <a:ext cx="4195561" cy="620363"/>
          </a:xfrm>
          <a:prstGeom prst="rect">
            <a:avLst/>
          </a:prstGeom>
          <a:noFill/>
        </p:spPr>
        <p:txBody>
          <a:bodyPr wrap="square">
            <a:spAutoFit/>
          </a:bodyPr>
          <a:lstStyle/>
          <a:p>
            <a:pPr>
              <a:lnSpc>
                <a:spcPct val="150000"/>
              </a:lnSpc>
            </a:pPr>
            <a:r>
              <a:rPr lang="en-US" altLang="zh-CN" sz="1200" dirty="0">
                <a:solidFill>
                  <a:schemeClr val="tx1">
                    <a:lumMod val="75000"/>
                    <a:lumOff val="25000"/>
                  </a:schemeClr>
                </a:solidFill>
                <a:latin typeface="Alibaba PuHuiTi" pitchFamily="18" charset="-122"/>
                <a:ea typeface="Alibaba PuHuiTi" pitchFamily="18" charset="-122"/>
                <a:cs typeface="Alibaba PuHuiTi" pitchFamily="18" charset="-122"/>
              </a:rPr>
              <a:t>a</a:t>
            </a:r>
            <a:r>
              <a:rPr lang="zh-CN" altLang="en-US" sz="1200" dirty="0">
                <a:solidFill>
                  <a:schemeClr val="tx1">
                    <a:lumMod val="75000"/>
                    <a:lumOff val="25000"/>
                  </a:schemeClr>
                </a:solidFill>
                <a:latin typeface="Alibaba PuHuiTi" pitchFamily="18" charset="-122"/>
                <a:ea typeface="Alibaba PuHuiTi" pitchFamily="18" charset="-122"/>
                <a:cs typeface="Alibaba PuHuiTi" pitchFamily="18" charset="-122"/>
              </a:rPr>
              <a:t> </a:t>
            </a:r>
            <a:r>
              <a:rPr lang="en-US" altLang="zh-CN" sz="1200" dirty="0">
                <a:solidFill>
                  <a:schemeClr val="tx1">
                    <a:lumMod val="75000"/>
                    <a:lumOff val="25000"/>
                  </a:schemeClr>
                </a:solidFill>
                <a:latin typeface="Alibaba PuHuiTi" pitchFamily="18" charset="-122"/>
                <a:ea typeface="Alibaba PuHuiTi" pitchFamily="18" charset="-122"/>
                <a:cs typeface="Alibaba PuHuiTi" pitchFamily="18" charset="-122"/>
              </a:rPr>
              <a:t>:</a:t>
            </a:r>
            <a:r>
              <a:rPr lang="zh-CN" altLang="en-US" sz="1200" dirty="0">
                <a:solidFill>
                  <a:schemeClr val="tx1">
                    <a:lumMod val="75000"/>
                    <a:lumOff val="25000"/>
                  </a:schemeClr>
                </a:solidFill>
                <a:latin typeface="Alibaba PuHuiTi" pitchFamily="18" charset="-122"/>
                <a:ea typeface="Alibaba PuHuiTi" pitchFamily="18" charset="-122"/>
                <a:cs typeface="Alibaba PuHuiTi" pitchFamily="18" charset="-122"/>
              </a:rPr>
              <a:t>  样本</a:t>
            </a:r>
            <a:r>
              <a:rPr lang="en-US" altLang="zh-CN" sz="1200" dirty="0" err="1">
                <a:solidFill>
                  <a:schemeClr val="tx1">
                    <a:lumMod val="75000"/>
                    <a:lumOff val="25000"/>
                  </a:schemeClr>
                </a:solidFill>
                <a:latin typeface="Alibaba PuHuiTi" pitchFamily="18" charset="-122"/>
                <a:ea typeface="Alibaba PuHuiTi" pitchFamily="18" charset="-122"/>
                <a:cs typeface="Alibaba PuHuiTi" pitchFamily="18" charset="-122"/>
              </a:rPr>
              <a:t>i</a:t>
            </a:r>
            <a:r>
              <a:rPr lang="zh-CN" altLang="en-US" sz="1200" dirty="0">
                <a:solidFill>
                  <a:schemeClr val="tx1">
                    <a:lumMod val="75000"/>
                    <a:lumOff val="25000"/>
                  </a:schemeClr>
                </a:solidFill>
                <a:latin typeface="Alibaba PuHuiTi" pitchFamily="18" charset="-122"/>
                <a:ea typeface="Alibaba PuHuiTi" pitchFamily="18" charset="-122"/>
                <a:cs typeface="Alibaba PuHuiTi" pitchFamily="18" charset="-122"/>
              </a:rPr>
              <a:t>到簇内其他点的距离平均值</a:t>
            </a:r>
            <a:endParaRPr lang="en-US" altLang="zh-CN" sz="1200" dirty="0">
              <a:solidFill>
                <a:schemeClr val="tx1">
                  <a:lumMod val="75000"/>
                  <a:lumOff val="25000"/>
                </a:schemeClr>
              </a:solidFill>
              <a:latin typeface="Alibaba PuHuiTi" pitchFamily="18" charset="-122"/>
              <a:ea typeface="Alibaba PuHuiTi" pitchFamily="18" charset="-122"/>
              <a:cs typeface="Alibaba PuHuiTi" pitchFamily="18" charset="-122"/>
            </a:endParaRPr>
          </a:p>
          <a:p>
            <a:pPr>
              <a:lnSpc>
                <a:spcPct val="150000"/>
              </a:lnSpc>
            </a:pPr>
            <a:r>
              <a:rPr lang="en-US" altLang="zh-CN" sz="1200" dirty="0">
                <a:solidFill>
                  <a:schemeClr val="tx1">
                    <a:lumMod val="75000"/>
                    <a:lumOff val="25000"/>
                  </a:schemeClr>
                </a:solidFill>
                <a:latin typeface="Alibaba PuHuiTi" pitchFamily="18" charset="-122"/>
                <a:ea typeface="Alibaba PuHuiTi" pitchFamily="18" charset="-122"/>
                <a:cs typeface="Alibaba PuHuiTi" pitchFamily="18" charset="-122"/>
              </a:rPr>
              <a:t>b</a:t>
            </a:r>
            <a:r>
              <a:rPr lang="zh-CN" altLang="en-US" sz="1200" dirty="0">
                <a:solidFill>
                  <a:schemeClr val="tx1">
                    <a:lumMod val="75000"/>
                    <a:lumOff val="25000"/>
                  </a:schemeClr>
                </a:solidFill>
                <a:latin typeface="Alibaba PuHuiTi" pitchFamily="18" charset="-122"/>
                <a:ea typeface="Alibaba PuHuiTi" pitchFamily="18" charset="-122"/>
                <a:cs typeface="Alibaba PuHuiTi" pitchFamily="18" charset="-122"/>
              </a:rPr>
              <a:t> </a:t>
            </a:r>
            <a:r>
              <a:rPr lang="en-US" altLang="zh-CN" sz="1200" dirty="0">
                <a:solidFill>
                  <a:schemeClr val="tx1">
                    <a:lumMod val="75000"/>
                    <a:lumOff val="25000"/>
                  </a:schemeClr>
                </a:solidFill>
                <a:latin typeface="Alibaba PuHuiTi" pitchFamily="18" charset="-122"/>
                <a:ea typeface="Alibaba PuHuiTi" pitchFamily="18" charset="-122"/>
                <a:cs typeface="Alibaba PuHuiTi" pitchFamily="18" charset="-122"/>
              </a:rPr>
              <a:t>:</a:t>
            </a:r>
            <a:r>
              <a:rPr lang="zh-CN" altLang="en-US" sz="1200" dirty="0">
                <a:solidFill>
                  <a:schemeClr val="tx1">
                    <a:lumMod val="75000"/>
                    <a:lumOff val="25000"/>
                  </a:schemeClr>
                </a:solidFill>
                <a:latin typeface="Alibaba PuHuiTi" pitchFamily="18" charset="-122"/>
                <a:ea typeface="Alibaba PuHuiTi" pitchFamily="18" charset="-122"/>
                <a:cs typeface="Alibaba PuHuiTi" pitchFamily="18" charset="-122"/>
              </a:rPr>
              <a:t> 样本</a:t>
            </a:r>
            <a:r>
              <a:rPr lang="en-US" altLang="zh-CN" sz="1200" dirty="0" err="1">
                <a:solidFill>
                  <a:schemeClr val="tx1">
                    <a:lumMod val="75000"/>
                    <a:lumOff val="25000"/>
                  </a:schemeClr>
                </a:solidFill>
                <a:latin typeface="Alibaba PuHuiTi" pitchFamily="18" charset="-122"/>
                <a:ea typeface="Alibaba PuHuiTi" pitchFamily="18" charset="-122"/>
                <a:cs typeface="Alibaba PuHuiTi" pitchFamily="18" charset="-122"/>
              </a:rPr>
              <a:t>i</a:t>
            </a:r>
            <a:r>
              <a:rPr lang="zh-CN" altLang="en-US" sz="1200" dirty="0">
                <a:solidFill>
                  <a:schemeClr val="tx1">
                    <a:lumMod val="75000"/>
                    <a:lumOff val="25000"/>
                  </a:schemeClr>
                </a:solidFill>
                <a:latin typeface="Alibaba PuHuiTi" pitchFamily="18" charset="-122"/>
                <a:ea typeface="Alibaba PuHuiTi" pitchFamily="18" charset="-122"/>
                <a:cs typeface="Alibaba PuHuiTi" pitchFamily="18" charset="-122"/>
              </a:rPr>
              <a:t>到其他簇间的距离平均值的 最小值</a:t>
            </a:r>
            <a:endParaRPr lang="zh-CN" altLang="en-US" sz="1200" dirty="0">
              <a:solidFill>
                <a:schemeClr val="tx1">
                  <a:lumMod val="75000"/>
                  <a:lumOff val="25000"/>
                </a:schemeClr>
              </a:solidFill>
              <a:latin typeface="Alibaba PuHuiTi" pitchFamily="18" charset="-122"/>
              <a:ea typeface="Alibaba PuHuiTi" pitchFamily="18" charset="-122"/>
              <a:cs typeface="Alibaba PuHuiTi" pitchFamily="18" charset="-122"/>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710879" y="839979"/>
            <a:ext cx="9982788" cy="517190"/>
          </a:xfrm>
        </p:spPr>
        <p:txBody>
          <a:bodyPr/>
          <a:lstStyle/>
          <a:p>
            <a:r>
              <a:rPr kumimoji="1" lang="zh-CN" altLang="en-US" dirty="0">
                <a:solidFill>
                  <a:schemeClr val="tx1">
                    <a:lumMod val="85000"/>
                    <a:lumOff val="15000"/>
                  </a:schemeClr>
                </a:solidFill>
                <a:latin typeface="Alibaba PuHuiTi" pitchFamily="18" charset="-122"/>
                <a:ea typeface="Alibaba PuHuiTi" pitchFamily="18" charset="-122"/>
                <a:cs typeface="Alibaba PuHuiTi" pitchFamily="18" charset="-122"/>
              </a:rPr>
              <a:t> 聚类效果评估 </a:t>
            </a:r>
            <a:r>
              <a:rPr kumimoji="1" lang="en-US" altLang="zh-CN" dirty="0">
                <a:solidFill>
                  <a:schemeClr val="tx1">
                    <a:lumMod val="85000"/>
                    <a:lumOff val="15000"/>
                  </a:schemeClr>
                </a:solidFill>
                <a:latin typeface="Alibaba PuHuiTi" pitchFamily="18" charset="-122"/>
                <a:ea typeface="Alibaba PuHuiTi" pitchFamily="18" charset="-122"/>
                <a:cs typeface="Alibaba PuHuiTi" pitchFamily="18" charset="-122"/>
              </a:rPr>
              <a:t>–</a:t>
            </a:r>
            <a:r>
              <a:rPr kumimoji="1" lang="zh-CN" altLang="en-US" dirty="0">
                <a:solidFill>
                  <a:schemeClr val="tx1">
                    <a:lumMod val="85000"/>
                    <a:lumOff val="15000"/>
                  </a:schemeClr>
                </a:solidFill>
                <a:latin typeface="Alibaba PuHuiTi" pitchFamily="18" charset="-122"/>
                <a:ea typeface="Alibaba PuHuiTi" pitchFamily="18" charset="-122"/>
                <a:cs typeface="Alibaba PuHuiTi" pitchFamily="18" charset="-122"/>
              </a:rPr>
              <a:t> 代码效果展示 </a:t>
            </a:r>
            <a:r>
              <a:rPr kumimoji="1" lang="en-US" altLang="zh-CN" dirty="0">
                <a:solidFill>
                  <a:schemeClr val="tx1">
                    <a:lumMod val="85000"/>
                    <a:lumOff val="15000"/>
                  </a:schemeClr>
                </a:solidFill>
                <a:latin typeface="Alibaba PuHuiTi" pitchFamily="18" charset="-122"/>
                <a:ea typeface="Alibaba PuHuiTi" pitchFamily="18" charset="-122"/>
                <a:cs typeface="Alibaba PuHuiTi" pitchFamily="18" charset="-122"/>
              </a:rPr>
              <a:t>–</a:t>
            </a:r>
            <a:r>
              <a:rPr kumimoji="1" lang="zh-CN" altLang="en-US" dirty="0">
                <a:solidFill>
                  <a:schemeClr val="tx1">
                    <a:lumMod val="85000"/>
                    <a:lumOff val="15000"/>
                  </a:schemeClr>
                </a:solidFill>
                <a:latin typeface="Alibaba PuHuiTi" pitchFamily="18" charset="-122"/>
                <a:ea typeface="Alibaba PuHuiTi" pitchFamily="18" charset="-122"/>
                <a:cs typeface="Alibaba PuHuiTi" pitchFamily="18" charset="-122"/>
              </a:rPr>
              <a:t> </a:t>
            </a:r>
            <a:r>
              <a:rPr kumimoji="1" lang="en-US" altLang="zh-CN" dirty="0">
                <a:solidFill>
                  <a:schemeClr val="tx1">
                    <a:lumMod val="85000"/>
                    <a:lumOff val="15000"/>
                  </a:schemeClr>
                </a:solidFill>
                <a:latin typeface="Alibaba PuHuiTi" pitchFamily="18" charset="-122"/>
                <a:ea typeface="Alibaba PuHuiTi" pitchFamily="18" charset="-122"/>
                <a:cs typeface="Alibaba PuHuiTi" pitchFamily="18" charset="-122"/>
              </a:rPr>
              <a:t>SC</a:t>
            </a:r>
            <a:r>
              <a:rPr kumimoji="1" lang="zh-CN" altLang="en-US" dirty="0">
                <a:solidFill>
                  <a:schemeClr val="tx1">
                    <a:lumMod val="85000"/>
                    <a:lumOff val="15000"/>
                  </a:schemeClr>
                </a:solidFill>
                <a:latin typeface="Alibaba PuHuiTi" pitchFamily="18" charset="-122"/>
                <a:ea typeface="Alibaba PuHuiTi" pitchFamily="18" charset="-122"/>
                <a:cs typeface="Alibaba PuHuiTi" pitchFamily="18" charset="-122"/>
              </a:rPr>
              <a:t>系数 </a:t>
            </a:r>
            <a:endParaRPr kumimoji="1" lang="zh-CN" altLang="en-US" dirty="0">
              <a:solidFill>
                <a:schemeClr val="tx1">
                  <a:lumMod val="85000"/>
                  <a:lumOff val="15000"/>
                </a:schemeClr>
              </a:solidFill>
              <a:latin typeface="Alibaba PuHuiTi" pitchFamily="18" charset="-122"/>
              <a:ea typeface="Alibaba PuHuiTi" pitchFamily="18" charset="-122"/>
              <a:cs typeface="Alibaba PuHuiTi" pitchFamily="18" charset="-122"/>
            </a:endParaRPr>
          </a:p>
        </p:txBody>
      </p:sp>
      <p:sp>
        <p:nvSpPr>
          <p:cNvPr id="7" name="TextBox 3"/>
          <p:cNvSpPr txBox="1"/>
          <p:nvPr/>
        </p:nvSpPr>
        <p:spPr>
          <a:xfrm>
            <a:off x="1134329" y="1346018"/>
            <a:ext cx="8244450" cy="5262245"/>
          </a:xfrm>
          <a:prstGeom prst="rect">
            <a:avLst/>
          </a:prstGeom>
          <a:solidFill>
            <a:srgbClr val="FFFFE4"/>
          </a:solidFill>
          <a:ln w="3175">
            <a:solidFill>
              <a:srgbClr val="91919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GB" altLang="zh-CN" sz="1400" b="0" i="0" u="none" strike="noStrike" kern="1200" cap="none" spc="0" normalizeH="0" baseline="0" noProof="0" dirty="0">
                <a:ln>
                  <a:noFill/>
                </a:ln>
                <a:solidFill>
                  <a:srgbClr val="0033B3"/>
                </a:solidFill>
                <a:effectLst/>
                <a:uLnTx/>
                <a:uFillTx/>
                <a:latin typeface="Calibri" panose="020F0502020204030204"/>
                <a:ea typeface="黑体" panose="02010609060101010101" pitchFamily="49" charset="-122"/>
                <a:cs typeface="+mn-cs"/>
              </a:rPr>
              <a:t>from </a:t>
            </a:r>
            <a:r>
              <a:rPr kumimoji="0" lang="en-GB" altLang="zh-CN" sz="1400" b="0" i="0" u="none" strike="noStrike" kern="1200" cap="none" spc="0" normalizeH="0" baseline="0" noProof="0" dirty="0" err="1">
                <a:ln>
                  <a:noFill/>
                </a:ln>
                <a:solidFill>
                  <a:prstClr val="black"/>
                </a:solidFill>
                <a:effectLst/>
                <a:uLnTx/>
                <a:uFillTx/>
                <a:latin typeface="Calibri" panose="020F0502020204030204"/>
                <a:ea typeface="黑体" panose="02010609060101010101" pitchFamily="49" charset="-122"/>
                <a:cs typeface="+mn-cs"/>
              </a:rPr>
              <a:t>sklearn.cluster</a:t>
            </a:r>
            <a:r>
              <a:rPr kumimoji="0" lang="en-GB" altLang="zh-CN" sz="1400" b="0" i="0" u="none" strike="noStrike" kern="1200" cap="none" spc="0" normalizeH="0" baseline="0" noProof="0" dirty="0">
                <a:ln>
                  <a:noFill/>
                </a:ln>
                <a:solidFill>
                  <a:prstClr val="black"/>
                </a:solidFill>
                <a:effectLst/>
                <a:uLnTx/>
                <a:uFillTx/>
                <a:latin typeface="Calibri" panose="020F0502020204030204"/>
                <a:ea typeface="黑体" panose="02010609060101010101" pitchFamily="49" charset="-122"/>
                <a:cs typeface="+mn-cs"/>
              </a:rPr>
              <a:t> </a:t>
            </a:r>
            <a:r>
              <a:rPr kumimoji="0" lang="en-GB" altLang="zh-CN" sz="1400" b="0" i="0" u="none" strike="noStrike" kern="1200" cap="none" spc="0" normalizeH="0" baseline="0" noProof="0" dirty="0">
                <a:ln>
                  <a:noFill/>
                </a:ln>
                <a:solidFill>
                  <a:srgbClr val="0033B3"/>
                </a:solidFill>
                <a:effectLst/>
                <a:uLnTx/>
                <a:uFillTx/>
                <a:latin typeface="Calibri" panose="020F0502020204030204"/>
                <a:ea typeface="黑体" panose="02010609060101010101" pitchFamily="49" charset="-122"/>
                <a:cs typeface="+mn-cs"/>
              </a:rPr>
              <a:t>import </a:t>
            </a:r>
            <a:r>
              <a:rPr kumimoji="0" lang="en-GB" altLang="zh-CN" sz="1400" b="0" i="0" u="none" strike="noStrike" kern="1200" cap="none" spc="0" normalizeH="0" baseline="0" noProof="0" dirty="0" err="1">
                <a:ln>
                  <a:noFill/>
                </a:ln>
                <a:solidFill>
                  <a:prstClr val="black"/>
                </a:solidFill>
                <a:effectLst/>
                <a:uLnTx/>
                <a:uFillTx/>
                <a:latin typeface="Calibri" panose="020F0502020204030204"/>
                <a:ea typeface="黑体" panose="02010609060101010101" pitchFamily="49" charset="-122"/>
                <a:cs typeface="+mn-cs"/>
              </a:rPr>
              <a:t>KMeans</a:t>
            </a:r>
            <a:br>
              <a:rPr kumimoji="0" lang="en-GB" altLang="zh-CN" sz="1400" b="0" i="0" u="none" strike="noStrike" kern="1200" cap="none" spc="0" normalizeH="0" baseline="0" noProof="0" dirty="0">
                <a:ln>
                  <a:noFill/>
                </a:ln>
                <a:solidFill>
                  <a:prstClr val="black"/>
                </a:solidFill>
                <a:effectLst/>
                <a:uLnTx/>
                <a:uFillTx/>
                <a:latin typeface="Calibri" panose="020F0502020204030204"/>
                <a:ea typeface="黑体" panose="02010609060101010101" pitchFamily="49" charset="-122"/>
                <a:cs typeface="+mn-cs"/>
              </a:rPr>
            </a:br>
            <a:r>
              <a:rPr kumimoji="0" lang="en-GB" altLang="zh-CN" sz="1400" b="0" i="0" u="none" strike="noStrike" kern="1200" cap="none" spc="0" normalizeH="0" baseline="0" noProof="0" dirty="0">
                <a:ln>
                  <a:noFill/>
                </a:ln>
                <a:solidFill>
                  <a:srgbClr val="0033B3"/>
                </a:solidFill>
                <a:effectLst/>
                <a:uLnTx/>
                <a:uFillTx/>
                <a:latin typeface="Calibri" panose="020F0502020204030204"/>
                <a:ea typeface="黑体" panose="02010609060101010101" pitchFamily="49" charset="-122"/>
                <a:cs typeface="+mn-cs"/>
              </a:rPr>
              <a:t>import </a:t>
            </a:r>
            <a:r>
              <a:rPr kumimoji="0" lang="en-GB" altLang="zh-CN" sz="1400" b="0" i="0" u="none" strike="noStrike" kern="1200" cap="none" spc="0" normalizeH="0" baseline="0" noProof="0" dirty="0" err="1">
                <a:ln>
                  <a:noFill/>
                </a:ln>
                <a:solidFill>
                  <a:prstClr val="black"/>
                </a:solidFill>
                <a:effectLst/>
                <a:uLnTx/>
                <a:uFillTx/>
                <a:latin typeface="Calibri" panose="020F0502020204030204"/>
                <a:ea typeface="黑体" panose="02010609060101010101" pitchFamily="49" charset="-122"/>
                <a:cs typeface="+mn-cs"/>
              </a:rPr>
              <a:t>matplotlib.pyplot</a:t>
            </a:r>
            <a:r>
              <a:rPr kumimoji="0" lang="en-GB" altLang="zh-CN" sz="1400" b="0" i="0" u="none" strike="noStrike" kern="1200" cap="none" spc="0" normalizeH="0" baseline="0" noProof="0" dirty="0">
                <a:ln>
                  <a:noFill/>
                </a:ln>
                <a:solidFill>
                  <a:prstClr val="black"/>
                </a:solidFill>
                <a:effectLst/>
                <a:uLnTx/>
                <a:uFillTx/>
                <a:latin typeface="Calibri" panose="020F0502020204030204"/>
                <a:ea typeface="黑体" panose="02010609060101010101" pitchFamily="49" charset="-122"/>
                <a:cs typeface="+mn-cs"/>
              </a:rPr>
              <a:t> </a:t>
            </a:r>
            <a:r>
              <a:rPr kumimoji="0" lang="en-GB" altLang="zh-CN" sz="1400" b="0" i="0" u="none" strike="noStrike" kern="1200" cap="none" spc="0" normalizeH="0" baseline="0" noProof="0" dirty="0">
                <a:ln>
                  <a:noFill/>
                </a:ln>
                <a:solidFill>
                  <a:srgbClr val="0033B3"/>
                </a:solidFill>
                <a:effectLst/>
                <a:uLnTx/>
                <a:uFillTx/>
                <a:latin typeface="Calibri" panose="020F0502020204030204"/>
                <a:ea typeface="黑体" panose="02010609060101010101" pitchFamily="49" charset="-122"/>
                <a:cs typeface="+mn-cs"/>
              </a:rPr>
              <a:t>as </a:t>
            </a:r>
            <a:r>
              <a:rPr kumimoji="0" lang="en-GB" altLang="zh-CN" sz="1400" b="0" i="0" u="none" strike="noStrike" kern="1200" cap="none" spc="0" normalizeH="0" baseline="0" noProof="0" dirty="0" err="1">
                <a:ln>
                  <a:noFill/>
                </a:ln>
                <a:solidFill>
                  <a:prstClr val="black"/>
                </a:solidFill>
                <a:effectLst/>
                <a:uLnTx/>
                <a:uFillTx/>
                <a:latin typeface="Calibri" panose="020F0502020204030204"/>
                <a:ea typeface="黑体" panose="02010609060101010101" pitchFamily="49" charset="-122"/>
                <a:cs typeface="+mn-cs"/>
              </a:rPr>
              <a:t>plt</a:t>
            </a:r>
            <a:br>
              <a:rPr kumimoji="0" lang="en-GB" altLang="zh-CN" sz="1400" b="0" i="0" u="none" strike="noStrike" kern="1200" cap="none" spc="0" normalizeH="0" baseline="0" noProof="0" dirty="0">
                <a:ln>
                  <a:noFill/>
                </a:ln>
                <a:solidFill>
                  <a:prstClr val="black"/>
                </a:solidFill>
                <a:effectLst/>
                <a:uLnTx/>
                <a:uFillTx/>
                <a:latin typeface="Calibri" panose="020F0502020204030204"/>
                <a:ea typeface="黑体" panose="02010609060101010101" pitchFamily="49" charset="-122"/>
                <a:cs typeface="+mn-cs"/>
              </a:rPr>
            </a:br>
            <a:r>
              <a:rPr kumimoji="0" lang="en-GB" altLang="zh-CN" sz="1400" b="0" i="0" u="none" strike="noStrike" kern="1200" cap="none" spc="0" normalizeH="0" baseline="0" noProof="0" dirty="0">
                <a:ln>
                  <a:noFill/>
                </a:ln>
                <a:solidFill>
                  <a:srgbClr val="0033B3"/>
                </a:solidFill>
                <a:effectLst/>
                <a:uLnTx/>
                <a:uFillTx/>
                <a:latin typeface="Calibri" panose="020F0502020204030204"/>
                <a:ea typeface="黑体" panose="02010609060101010101" pitchFamily="49" charset="-122"/>
                <a:cs typeface="+mn-cs"/>
              </a:rPr>
              <a:t>from </a:t>
            </a:r>
            <a:r>
              <a:rPr kumimoji="0" lang="en-GB" altLang="zh-CN" sz="1400" b="0" i="0" u="none" strike="noStrike" kern="1200" cap="none" spc="0" normalizeH="0" baseline="0" noProof="0" dirty="0" err="1">
                <a:ln>
                  <a:noFill/>
                </a:ln>
                <a:solidFill>
                  <a:prstClr val="black"/>
                </a:solidFill>
                <a:effectLst/>
                <a:uLnTx/>
                <a:uFillTx/>
                <a:latin typeface="Calibri" panose="020F0502020204030204"/>
                <a:ea typeface="黑体" panose="02010609060101010101" pitchFamily="49" charset="-122"/>
                <a:cs typeface="+mn-cs"/>
              </a:rPr>
              <a:t>sklearn.datasets</a:t>
            </a:r>
            <a:r>
              <a:rPr kumimoji="0" lang="en-GB" altLang="zh-CN" sz="1400" b="0" i="0" u="none" strike="noStrike" kern="1200" cap="none" spc="0" normalizeH="0" baseline="0" noProof="0" dirty="0">
                <a:ln>
                  <a:noFill/>
                </a:ln>
                <a:solidFill>
                  <a:prstClr val="black"/>
                </a:solidFill>
                <a:effectLst/>
                <a:uLnTx/>
                <a:uFillTx/>
                <a:latin typeface="Calibri" panose="020F0502020204030204"/>
                <a:ea typeface="黑体" panose="02010609060101010101" pitchFamily="49" charset="-122"/>
                <a:cs typeface="+mn-cs"/>
              </a:rPr>
              <a:t> </a:t>
            </a:r>
            <a:r>
              <a:rPr kumimoji="0" lang="en-GB" altLang="zh-CN" sz="1400" b="0" i="0" u="none" strike="noStrike" kern="1200" cap="none" spc="0" normalizeH="0" baseline="0" noProof="0" dirty="0">
                <a:ln>
                  <a:noFill/>
                </a:ln>
                <a:solidFill>
                  <a:srgbClr val="0033B3"/>
                </a:solidFill>
                <a:effectLst/>
                <a:uLnTx/>
                <a:uFillTx/>
                <a:latin typeface="Calibri" panose="020F0502020204030204"/>
                <a:ea typeface="黑体" panose="02010609060101010101" pitchFamily="49" charset="-122"/>
                <a:cs typeface="+mn-cs"/>
              </a:rPr>
              <a:t>import </a:t>
            </a:r>
            <a:r>
              <a:rPr kumimoji="0" lang="en-GB" altLang="zh-CN" sz="1400" b="0" i="0" u="none" strike="noStrike" kern="1200" cap="none" spc="0" normalizeH="0" baseline="0" noProof="0" dirty="0" err="1">
                <a:ln>
                  <a:noFill/>
                </a:ln>
                <a:solidFill>
                  <a:prstClr val="black"/>
                </a:solidFill>
                <a:effectLst/>
                <a:uLnTx/>
                <a:uFillTx/>
                <a:latin typeface="Calibri" panose="020F0502020204030204"/>
                <a:ea typeface="黑体" panose="02010609060101010101" pitchFamily="49" charset="-122"/>
                <a:cs typeface="+mn-cs"/>
              </a:rPr>
              <a:t>make_blobs</a:t>
            </a:r>
            <a:br>
              <a:rPr kumimoji="0" lang="en-GB" altLang="zh-CN" sz="1400" b="0" i="0" u="none" strike="noStrike" kern="1200" cap="none" spc="0" normalizeH="0" baseline="0" noProof="0" dirty="0">
                <a:ln>
                  <a:noFill/>
                </a:ln>
                <a:solidFill>
                  <a:prstClr val="black"/>
                </a:solidFill>
                <a:effectLst/>
                <a:uLnTx/>
                <a:uFillTx/>
                <a:latin typeface="Calibri" panose="020F0502020204030204"/>
                <a:ea typeface="黑体" panose="02010609060101010101" pitchFamily="49" charset="-122"/>
                <a:cs typeface="+mn-cs"/>
              </a:rPr>
            </a:br>
            <a:r>
              <a:rPr lang="en-GB" altLang="zh-CN" sz="1400" dirty="0">
                <a:solidFill>
                  <a:srgbClr val="0033B3"/>
                </a:solidFill>
                <a:effectLst/>
              </a:rPr>
              <a:t>from </a:t>
            </a:r>
            <a:r>
              <a:rPr lang="en-GB" altLang="zh-CN" sz="1400" dirty="0" err="1"/>
              <a:t>sklearn.metrics</a:t>
            </a:r>
            <a:r>
              <a:rPr lang="en-GB" altLang="zh-CN" sz="1400" dirty="0"/>
              <a:t> </a:t>
            </a:r>
            <a:r>
              <a:rPr lang="en-GB" altLang="zh-CN" sz="1400" dirty="0">
                <a:solidFill>
                  <a:srgbClr val="0033B3"/>
                </a:solidFill>
                <a:effectLst/>
              </a:rPr>
              <a:t>import </a:t>
            </a:r>
            <a:r>
              <a:rPr lang="en-GB" altLang="zh-CN" sz="1400" dirty="0" err="1"/>
              <a:t>silhouette_score</a:t>
            </a:r>
            <a:endParaRPr lang="en-GB" altLang="zh-CN" sz="1400" dirty="0"/>
          </a:p>
          <a:p>
            <a:pPr marL="0" marR="0" lvl="0" indent="0" algn="l" defTabSz="914400" rtl="0" eaLnBrk="1" fontAlgn="auto" latinLnBrk="0" hangingPunct="1">
              <a:lnSpc>
                <a:spcPct val="100000"/>
              </a:lnSpc>
              <a:spcBef>
                <a:spcPts val="0"/>
              </a:spcBef>
              <a:spcAft>
                <a:spcPts val="0"/>
              </a:spcAft>
              <a:buClrTx/>
              <a:buSzTx/>
              <a:buFontTx/>
              <a:buNone/>
              <a:defRPr/>
            </a:pPr>
            <a:br>
              <a:rPr lang="en-GB" altLang="zh-CN" sz="1400" dirty="0"/>
            </a:br>
            <a:r>
              <a:rPr lang="en-GB" altLang="zh-CN" sz="1400" dirty="0">
                <a:solidFill>
                  <a:srgbClr val="0033B3"/>
                </a:solidFill>
                <a:effectLst/>
              </a:rPr>
              <a:t>def </a:t>
            </a:r>
            <a:r>
              <a:rPr lang="en-GB" altLang="zh-CN" sz="1400" dirty="0">
                <a:solidFill>
                  <a:srgbClr val="00627A"/>
                </a:solidFill>
                <a:effectLst/>
              </a:rPr>
              <a:t>dm02_</a:t>
            </a:r>
            <a:r>
              <a:rPr lang="zh-CN" altLang="en-US" sz="1400" dirty="0">
                <a:solidFill>
                  <a:srgbClr val="00627A"/>
                </a:solidFill>
                <a:effectLst/>
              </a:rPr>
              <a:t>轮廓系数</a:t>
            </a:r>
            <a:r>
              <a:rPr lang="en-GB" altLang="zh-CN" sz="1400" dirty="0">
                <a:solidFill>
                  <a:srgbClr val="00627A"/>
                </a:solidFill>
                <a:effectLst/>
              </a:rPr>
              <a:t>SC</a:t>
            </a:r>
            <a:r>
              <a:rPr lang="en-GB" altLang="zh-CN" sz="1400" dirty="0"/>
              <a:t>():</a:t>
            </a:r>
            <a:br>
              <a:rPr lang="en-GB" altLang="zh-CN" sz="1400" dirty="0"/>
            </a:br>
            <a:r>
              <a:rPr lang="en-GB" altLang="zh-CN" sz="1400" dirty="0"/>
              <a:t>    </a:t>
            </a:r>
            <a:r>
              <a:rPr lang="en-GB" altLang="zh-CN" sz="1400" dirty="0" err="1"/>
              <a:t>tmp_list</a:t>
            </a:r>
            <a:r>
              <a:rPr lang="en-GB" altLang="zh-CN" sz="1400" dirty="0"/>
              <a:t> = []</a:t>
            </a:r>
            <a:br>
              <a:rPr lang="en-GB" altLang="zh-CN" sz="1400" dirty="0"/>
            </a:br>
            <a:r>
              <a:rPr lang="en-GB" altLang="zh-CN" sz="1400" dirty="0"/>
              <a:t>    </a:t>
            </a:r>
            <a:r>
              <a:rPr lang="en-GB" altLang="zh-CN" sz="1400" i="1" dirty="0">
                <a:solidFill>
                  <a:srgbClr val="8C8C8C"/>
                </a:solidFill>
                <a:effectLst/>
              </a:rPr>
              <a:t># </a:t>
            </a:r>
            <a:r>
              <a:rPr lang="zh-CN" altLang="en-US" sz="1400" i="1" dirty="0">
                <a:solidFill>
                  <a:srgbClr val="8C8C8C"/>
                </a:solidFill>
                <a:effectLst/>
              </a:rPr>
              <a:t>产生数据</a:t>
            </a:r>
            <a:r>
              <a:rPr lang="en-GB" altLang="zh-CN" sz="1400" i="1" dirty="0" err="1">
                <a:solidFill>
                  <a:srgbClr val="8C8C8C"/>
                </a:solidFill>
                <a:effectLst/>
              </a:rPr>
              <a:t>random_state</a:t>
            </a:r>
            <a:r>
              <a:rPr lang="en-GB" altLang="zh-CN" sz="1400" i="1" dirty="0">
                <a:solidFill>
                  <a:srgbClr val="8C8C8C"/>
                </a:solidFill>
                <a:effectLst/>
              </a:rPr>
              <a:t>=22</a:t>
            </a:r>
            <a:r>
              <a:rPr lang="zh-CN" altLang="en-US" sz="1400" i="1" dirty="0">
                <a:solidFill>
                  <a:srgbClr val="8C8C8C"/>
                </a:solidFill>
                <a:effectLst/>
              </a:rPr>
              <a:t>固定好</a:t>
            </a:r>
            <a:br>
              <a:rPr lang="zh-CN" altLang="en-US" sz="1400" i="1" dirty="0">
                <a:solidFill>
                  <a:srgbClr val="8C8C8C"/>
                </a:solidFill>
                <a:effectLst/>
              </a:rPr>
            </a:br>
            <a:r>
              <a:rPr lang="zh-CN" altLang="en-US" sz="1400" i="1" dirty="0">
                <a:solidFill>
                  <a:srgbClr val="8C8C8C"/>
                </a:solidFill>
                <a:effectLst/>
              </a:rPr>
              <a:t>    </a:t>
            </a:r>
            <a:r>
              <a:rPr lang="en-GB" altLang="zh-CN" sz="1400" dirty="0"/>
              <a:t>x, y = </a:t>
            </a:r>
            <a:r>
              <a:rPr lang="en-GB" altLang="zh-CN" sz="1400" dirty="0" err="1"/>
              <a:t>make_blobs</a:t>
            </a:r>
            <a:r>
              <a:rPr lang="en-GB" altLang="zh-CN" sz="1400" dirty="0"/>
              <a:t>(</a:t>
            </a:r>
            <a:r>
              <a:rPr lang="en-GB" altLang="zh-CN" sz="1400" dirty="0" err="1">
                <a:solidFill>
                  <a:srgbClr val="660099"/>
                </a:solidFill>
                <a:effectLst/>
              </a:rPr>
              <a:t>n_samples</a:t>
            </a:r>
            <a:r>
              <a:rPr lang="en-GB" altLang="zh-CN" sz="1400" dirty="0"/>
              <a:t>=</a:t>
            </a:r>
            <a:r>
              <a:rPr lang="en-GB" altLang="zh-CN" sz="1400" dirty="0">
                <a:solidFill>
                  <a:srgbClr val="1750EB"/>
                </a:solidFill>
                <a:effectLst/>
              </a:rPr>
              <a:t>1000</a:t>
            </a:r>
            <a:r>
              <a:rPr lang="en-GB" altLang="zh-CN" sz="1400" dirty="0"/>
              <a:t>, </a:t>
            </a:r>
            <a:r>
              <a:rPr lang="en-GB" altLang="zh-CN" sz="1400" dirty="0" err="1">
                <a:solidFill>
                  <a:srgbClr val="660099"/>
                </a:solidFill>
                <a:effectLst/>
              </a:rPr>
              <a:t>n_features</a:t>
            </a:r>
            <a:r>
              <a:rPr lang="en-GB" altLang="zh-CN" sz="1400" dirty="0"/>
              <a:t>=</a:t>
            </a:r>
            <a:r>
              <a:rPr lang="en-GB" altLang="zh-CN" sz="1400" dirty="0">
                <a:solidFill>
                  <a:srgbClr val="1750EB"/>
                </a:solidFill>
                <a:effectLst/>
              </a:rPr>
              <a:t>2</a:t>
            </a:r>
            <a:r>
              <a:rPr lang="en-GB" altLang="zh-CN" sz="1400" dirty="0"/>
              <a:t>, </a:t>
            </a:r>
            <a:r>
              <a:rPr lang="en-GB" altLang="zh-CN" sz="1400" dirty="0">
                <a:solidFill>
                  <a:srgbClr val="660099"/>
                </a:solidFill>
                <a:effectLst/>
              </a:rPr>
              <a:t>centers</a:t>
            </a:r>
            <a:r>
              <a:rPr lang="en-GB" altLang="zh-CN" sz="1400" dirty="0"/>
              <a:t>=[[-</a:t>
            </a:r>
            <a:r>
              <a:rPr lang="en-GB" altLang="zh-CN" sz="1400" dirty="0">
                <a:solidFill>
                  <a:srgbClr val="1750EB"/>
                </a:solidFill>
                <a:effectLst/>
              </a:rPr>
              <a:t>1</a:t>
            </a:r>
            <a:r>
              <a:rPr lang="en-GB" altLang="zh-CN" sz="1400" dirty="0"/>
              <a:t>, -</a:t>
            </a:r>
            <a:r>
              <a:rPr lang="en-GB" altLang="zh-CN" sz="1400" dirty="0">
                <a:solidFill>
                  <a:srgbClr val="1750EB"/>
                </a:solidFill>
                <a:effectLst/>
              </a:rPr>
              <a:t>1</a:t>
            </a:r>
            <a:r>
              <a:rPr lang="en-GB" altLang="zh-CN" sz="1400" dirty="0"/>
              <a:t>], [</a:t>
            </a:r>
            <a:r>
              <a:rPr lang="en-GB" altLang="zh-CN" sz="1400" dirty="0">
                <a:solidFill>
                  <a:srgbClr val="1750EB"/>
                </a:solidFill>
                <a:effectLst/>
              </a:rPr>
              <a:t>0</a:t>
            </a:r>
            <a:r>
              <a:rPr lang="en-GB" altLang="zh-CN" sz="1400" dirty="0"/>
              <a:t>, </a:t>
            </a:r>
            <a:r>
              <a:rPr lang="en-GB" altLang="zh-CN" sz="1400" dirty="0">
                <a:solidFill>
                  <a:srgbClr val="1750EB"/>
                </a:solidFill>
                <a:effectLst/>
              </a:rPr>
              <a:t>0</a:t>
            </a:r>
            <a:r>
              <a:rPr lang="en-GB" altLang="zh-CN" sz="1400" dirty="0"/>
              <a:t>], [</a:t>
            </a:r>
            <a:r>
              <a:rPr lang="en-GB" altLang="zh-CN" sz="1400" dirty="0">
                <a:solidFill>
                  <a:srgbClr val="1750EB"/>
                </a:solidFill>
                <a:effectLst/>
              </a:rPr>
              <a:t>1</a:t>
            </a:r>
            <a:r>
              <a:rPr lang="en-GB" altLang="zh-CN" sz="1400" dirty="0"/>
              <a:t>, </a:t>
            </a:r>
            <a:r>
              <a:rPr lang="en-GB" altLang="zh-CN" sz="1400" dirty="0">
                <a:solidFill>
                  <a:srgbClr val="1750EB"/>
                </a:solidFill>
                <a:effectLst/>
              </a:rPr>
              <a:t>1</a:t>
            </a:r>
            <a:r>
              <a:rPr lang="en-GB" altLang="zh-CN" sz="1400" dirty="0"/>
              <a:t>], [</a:t>
            </a:r>
            <a:r>
              <a:rPr lang="en-GB" altLang="zh-CN" sz="1400" dirty="0">
                <a:solidFill>
                  <a:srgbClr val="1750EB"/>
                </a:solidFill>
                <a:effectLst/>
              </a:rPr>
              <a:t>2</a:t>
            </a:r>
            <a:r>
              <a:rPr lang="en-GB" altLang="zh-CN" sz="1400" dirty="0"/>
              <a:t>, </a:t>
            </a:r>
            <a:r>
              <a:rPr lang="en-GB" altLang="zh-CN" sz="1400" dirty="0">
                <a:solidFill>
                  <a:srgbClr val="1750EB"/>
                </a:solidFill>
                <a:effectLst/>
              </a:rPr>
              <a:t>2</a:t>
            </a:r>
            <a:r>
              <a:rPr lang="en-GB" altLang="zh-CN" sz="1400" dirty="0"/>
              <a:t>]],</a:t>
            </a:r>
            <a:br>
              <a:rPr lang="en-GB" altLang="zh-CN" sz="1400" dirty="0"/>
            </a:br>
            <a:r>
              <a:rPr lang="en-GB" altLang="zh-CN" sz="1400" dirty="0"/>
              <a:t>                      </a:t>
            </a:r>
            <a:r>
              <a:rPr lang="en-GB" altLang="zh-CN" sz="1400" dirty="0" err="1">
                <a:solidFill>
                  <a:srgbClr val="660099"/>
                </a:solidFill>
                <a:effectLst/>
              </a:rPr>
              <a:t>cluster_std</a:t>
            </a:r>
            <a:r>
              <a:rPr lang="en-GB" altLang="zh-CN" sz="1400" dirty="0"/>
              <a:t>=[</a:t>
            </a:r>
            <a:r>
              <a:rPr lang="en-GB" altLang="zh-CN" sz="1400" dirty="0">
                <a:solidFill>
                  <a:srgbClr val="1750EB"/>
                </a:solidFill>
                <a:effectLst/>
              </a:rPr>
              <a:t>0.4</a:t>
            </a:r>
            <a:r>
              <a:rPr lang="en-GB" altLang="zh-CN" sz="1400" dirty="0"/>
              <a:t>, </a:t>
            </a:r>
            <a:r>
              <a:rPr lang="en-GB" altLang="zh-CN" sz="1400" dirty="0">
                <a:solidFill>
                  <a:srgbClr val="1750EB"/>
                </a:solidFill>
                <a:effectLst/>
              </a:rPr>
              <a:t>0.2</a:t>
            </a:r>
            <a:r>
              <a:rPr lang="en-GB" altLang="zh-CN" sz="1400" dirty="0"/>
              <a:t>, </a:t>
            </a:r>
            <a:r>
              <a:rPr lang="en-GB" altLang="zh-CN" sz="1400" dirty="0">
                <a:solidFill>
                  <a:srgbClr val="1750EB"/>
                </a:solidFill>
                <a:effectLst/>
              </a:rPr>
              <a:t>0.2</a:t>
            </a:r>
            <a:r>
              <a:rPr lang="en-GB" altLang="zh-CN" sz="1400" dirty="0"/>
              <a:t>, </a:t>
            </a:r>
            <a:r>
              <a:rPr lang="en-GB" altLang="zh-CN" sz="1400" dirty="0">
                <a:solidFill>
                  <a:srgbClr val="1750EB"/>
                </a:solidFill>
                <a:effectLst/>
              </a:rPr>
              <a:t>0.2</a:t>
            </a:r>
            <a:r>
              <a:rPr lang="en-GB" altLang="zh-CN" sz="1400" dirty="0"/>
              <a:t>], </a:t>
            </a:r>
            <a:r>
              <a:rPr lang="en-GB" altLang="zh-CN" sz="1400" dirty="0" err="1">
                <a:solidFill>
                  <a:srgbClr val="660099"/>
                </a:solidFill>
                <a:effectLst/>
              </a:rPr>
              <a:t>random_state</a:t>
            </a:r>
            <a:r>
              <a:rPr lang="en-GB" altLang="zh-CN" sz="1400" dirty="0"/>
              <a:t>=</a:t>
            </a:r>
            <a:r>
              <a:rPr lang="en-GB" altLang="zh-CN" sz="1400" dirty="0">
                <a:solidFill>
                  <a:srgbClr val="1750EB"/>
                </a:solidFill>
                <a:effectLst/>
              </a:rPr>
              <a:t>22</a:t>
            </a:r>
            <a:r>
              <a:rPr lang="en-GB" altLang="zh-CN" sz="1400" dirty="0"/>
              <a:t>)</a:t>
            </a:r>
            <a:br>
              <a:rPr lang="en-GB" altLang="zh-CN" sz="1400" dirty="0"/>
            </a:br>
            <a:br>
              <a:rPr lang="en-GB" altLang="zh-CN" sz="1400" dirty="0"/>
            </a:br>
            <a:r>
              <a:rPr lang="en-GB" altLang="zh-CN" sz="1400" dirty="0"/>
              <a:t>    </a:t>
            </a:r>
            <a:r>
              <a:rPr lang="en-GB" altLang="zh-CN" sz="1400" dirty="0">
                <a:solidFill>
                  <a:srgbClr val="0033B3"/>
                </a:solidFill>
                <a:effectLst/>
              </a:rPr>
              <a:t>for </a:t>
            </a:r>
            <a:r>
              <a:rPr lang="en-GB" altLang="zh-CN" sz="1400" dirty="0" err="1"/>
              <a:t>clu_num</a:t>
            </a:r>
            <a:r>
              <a:rPr lang="en-GB" altLang="zh-CN" sz="1400" dirty="0"/>
              <a:t> </a:t>
            </a:r>
            <a:r>
              <a:rPr lang="en-GB" altLang="zh-CN" sz="1400" dirty="0">
                <a:solidFill>
                  <a:srgbClr val="0033B3"/>
                </a:solidFill>
                <a:effectLst/>
              </a:rPr>
              <a:t>in </a:t>
            </a:r>
            <a:r>
              <a:rPr lang="en-GB" altLang="zh-CN" sz="1400" dirty="0">
                <a:solidFill>
                  <a:srgbClr val="000080"/>
                </a:solidFill>
                <a:effectLst/>
              </a:rPr>
              <a:t>range</a:t>
            </a:r>
            <a:r>
              <a:rPr lang="en-GB" altLang="zh-CN" sz="1400" dirty="0"/>
              <a:t>(</a:t>
            </a:r>
            <a:r>
              <a:rPr lang="en-GB" altLang="zh-CN" sz="1400" dirty="0">
                <a:solidFill>
                  <a:srgbClr val="1750EB"/>
                </a:solidFill>
                <a:effectLst/>
              </a:rPr>
              <a:t>2</a:t>
            </a:r>
            <a:r>
              <a:rPr lang="en-GB" altLang="zh-CN" sz="1400" dirty="0"/>
              <a:t>, </a:t>
            </a:r>
            <a:r>
              <a:rPr lang="en-GB" altLang="zh-CN" sz="1400" dirty="0">
                <a:solidFill>
                  <a:srgbClr val="1750EB"/>
                </a:solidFill>
                <a:effectLst/>
              </a:rPr>
              <a:t>100</a:t>
            </a:r>
            <a:r>
              <a:rPr lang="en-GB" altLang="zh-CN" sz="1400" dirty="0"/>
              <a:t>):</a:t>
            </a:r>
            <a:br>
              <a:rPr lang="en-GB" altLang="zh-CN" sz="1400" dirty="0"/>
            </a:br>
            <a:r>
              <a:rPr lang="en-GB" altLang="zh-CN" sz="1400" dirty="0"/>
              <a:t>        </a:t>
            </a:r>
            <a:r>
              <a:rPr lang="en-GB" altLang="zh-CN" sz="1400" dirty="0" err="1"/>
              <a:t>my_kmeans</a:t>
            </a:r>
            <a:r>
              <a:rPr lang="en-GB" altLang="zh-CN" sz="1400" dirty="0"/>
              <a:t> = </a:t>
            </a:r>
            <a:r>
              <a:rPr lang="en-GB" altLang="zh-CN" sz="1400" dirty="0" err="1"/>
              <a:t>KMeans</a:t>
            </a:r>
            <a:r>
              <a:rPr lang="en-GB" altLang="zh-CN" sz="1400" dirty="0"/>
              <a:t>(</a:t>
            </a:r>
            <a:r>
              <a:rPr lang="en-GB" altLang="zh-CN" sz="1400" dirty="0" err="1">
                <a:solidFill>
                  <a:srgbClr val="660099"/>
                </a:solidFill>
                <a:effectLst/>
              </a:rPr>
              <a:t>n_clusters</a:t>
            </a:r>
            <a:r>
              <a:rPr lang="en-GB" altLang="zh-CN" sz="1400" dirty="0"/>
              <a:t>=</a:t>
            </a:r>
            <a:r>
              <a:rPr lang="en-GB" altLang="zh-CN" sz="1400" dirty="0" err="1"/>
              <a:t>clu_num</a:t>
            </a:r>
            <a:r>
              <a:rPr lang="en-GB" altLang="zh-CN" sz="1400" dirty="0"/>
              <a:t>, </a:t>
            </a:r>
            <a:r>
              <a:rPr lang="en-GB" altLang="zh-CN" sz="1400" dirty="0" err="1">
                <a:solidFill>
                  <a:srgbClr val="660099"/>
                </a:solidFill>
                <a:effectLst/>
              </a:rPr>
              <a:t>max_iter</a:t>
            </a:r>
            <a:r>
              <a:rPr lang="en-GB" altLang="zh-CN" sz="1400" dirty="0"/>
              <a:t>=</a:t>
            </a:r>
            <a:r>
              <a:rPr lang="en-GB" altLang="zh-CN" sz="1400" dirty="0">
                <a:solidFill>
                  <a:srgbClr val="1750EB"/>
                </a:solidFill>
                <a:effectLst/>
              </a:rPr>
              <a:t>100</a:t>
            </a:r>
            <a:r>
              <a:rPr lang="en-GB" altLang="zh-CN" sz="1400" dirty="0"/>
              <a:t>, </a:t>
            </a:r>
            <a:r>
              <a:rPr lang="en-GB" altLang="zh-CN" sz="1400" dirty="0" err="1">
                <a:solidFill>
                  <a:srgbClr val="660099"/>
                </a:solidFill>
                <a:effectLst/>
              </a:rPr>
              <a:t>random_state</a:t>
            </a:r>
            <a:r>
              <a:rPr lang="en-GB" altLang="zh-CN" sz="1400" dirty="0"/>
              <a:t>=</a:t>
            </a:r>
            <a:r>
              <a:rPr lang="en-GB" altLang="zh-CN" sz="1400" dirty="0">
                <a:solidFill>
                  <a:srgbClr val="1750EB"/>
                </a:solidFill>
                <a:effectLst/>
              </a:rPr>
              <a:t>0</a:t>
            </a:r>
            <a:r>
              <a:rPr lang="en-GB" altLang="zh-CN" sz="1400" dirty="0"/>
              <a:t>)</a:t>
            </a:r>
            <a:br>
              <a:rPr lang="en-GB" altLang="zh-CN" sz="1400" dirty="0"/>
            </a:br>
            <a:r>
              <a:rPr lang="en-GB" altLang="zh-CN" sz="1400" dirty="0"/>
              <a:t>        </a:t>
            </a:r>
            <a:r>
              <a:rPr lang="en-GB" altLang="zh-CN" sz="1400" dirty="0" err="1"/>
              <a:t>my_kmeans.fit</a:t>
            </a:r>
            <a:r>
              <a:rPr lang="en-GB" altLang="zh-CN" sz="1400" dirty="0"/>
              <a:t>(x)</a:t>
            </a:r>
            <a:br>
              <a:rPr lang="en-GB" altLang="zh-CN" sz="1400" dirty="0"/>
            </a:br>
            <a:r>
              <a:rPr lang="en-GB" altLang="zh-CN" sz="1400" dirty="0"/>
              <a:t>        ret = </a:t>
            </a:r>
            <a:r>
              <a:rPr lang="en-GB" altLang="zh-CN" sz="1400" dirty="0" err="1"/>
              <a:t>my_kmeans.predict</a:t>
            </a:r>
            <a:r>
              <a:rPr lang="en-GB" altLang="zh-CN" sz="1400" dirty="0"/>
              <a:t>(x)</a:t>
            </a:r>
            <a:br>
              <a:rPr lang="en-GB" altLang="zh-CN" sz="1400" dirty="0"/>
            </a:br>
            <a:r>
              <a:rPr lang="en-GB" altLang="zh-CN" sz="1400" dirty="0"/>
              <a:t>        </a:t>
            </a:r>
            <a:r>
              <a:rPr lang="en-GB" altLang="zh-CN" sz="1400" dirty="0" err="1"/>
              <a:t>tmp_list.append</a:t>
            </a:r>
            <a:r>
              <a:rPr lang="en-GB" altLang="zh-CN" sz="1400" dirty="0"/>
              <a:t>(</a:t>
            </a:r>
            <a:r>
              <a:rPr lang="en-GB" altLang="zh-CN" sz="1400" dirty="0" err="1"/>
              <a:t>silhouette_score</a:t>
            </a:r>
            <a:r>
              <a:rPr lang="en-GB" altLang="zh-CN" sz="1400" dirty="0"/>
              <a:t>(x, ret))  </a:t>
            </a:r>
            <a:r>
              <a:rPr lang="en-GB" altLang="zh-CN" sz="1400" i="1" dirty="0">
                <a:solidFill>
                  <a:srgbClr val="8C8C8C"/>
                </a:solidFill>
                <a:effectLst/>
              </a:rPr>
              <a:t># </a:t>
            </a:r>
            <a:r>
              <a:rPr lang="en-GB" altLang="zh-CN" sz="1400" i="1" dirty="0" err="1">
                <a:solidFill>
                  <a:srgbClr val="8C8C8C"/>
                </a:solidFill>
                <a:effectLst/>
              </a:rPr>
              <a:t>sc</a:t>
            </a:r>
            <a:br>
              <a:rPr lang="en-GB" altLang="zh-CN" sz="1400" i="1" dirty="0">
                <a:solidFill>
                  <a:srgbClr val="8C8C8C"/>
                </a:solidFill>
                <a:effectLst/>
              </a:rPr>
            </a:br>
            <a:br>
              <a:rPr lang="en-GB" altLang="zh-CN" sz="1400" i="1" dirty="0">
                <a:solidFill>
                  <a:srgbClr val="8C8C8C"/>
                </a:solidFill>
                <a:effectLst/>
              </a:rPr>
            </a:br>
            <a:r>
              <a:rPr lang="en-GB" altLang="zh-CN" sz="1400" i="1" dirty="0">
                <a:solidFill>
                  <a:srgbClr val="8C8C8C"/>
                </a:solidFill>
                <a:effectLst/>
              </a:rPr>
              <a:t>    </a:t>
            </a:r>
            <a:r>
              <a:rPr lang="en-GB" altLang="zh-CN" sz="1400" dirty="0" err="1"/>
              <a:t>plt.figure</a:t>
            </a:r>
            <a:r>
              <a:rPr lang="en-GB" altLang="zh-CN" sz="1400" dirty="0"/>
              <a:t>(</a:t>
            </a:r>
            <a:r>
              <a:rPr lang="en-GB" altLang="zh-CN" sz="1400" dirty="0" err="1">
                <a:solidFill>
                  <a:srgbClr val="660099"/>
                </a:solidFill>
                <a:effectLst/>
              </a:rPr>
              <a:t>figsize</a:t>
            </a:r>
            <a:r>
              <a:rPr lang="en-GB" altLang="zh-CN" sz="1400" dirty="0"/>
              <a:t>=(</a:t>
            </a:r>
            <a:r>
              <a:rPr lang="en-GB" altLang="zh-CN" sz="1400" dirty="0">
                <a:solidFill>
                  <a:srgbClr val="1750EB"/>
                </a:solidFill>
                <a:effectLst/>
              </a:rPr>
              <a:t>18</a:t>
            </a:r>
            <a:r>
              <a:rPr lang="en-GB" altLang="zh-CN" sz="1400" dirty="0"/>
              <a:t>, </a:t>
            </a:r>
            <a:r>
              <a:rPr lang="en-GB" altLang="zh-CN" sz="1400" dirty="0">
                <a:solidFill>
                  <a:srgbClr val="1750EB"/>
                </a:solidFill>
                <a:effectLst/>
              </a:rPr>
              <a:t>8</a:t>
            </a:r>
            <a:r>
              <a:rPr lang="en-GB" altLang="zh-CN" sz="1400" dirty="0"/>
              <a:t>), </a:t>
            </a:r>
            <a:r>
              <a:rPr lang="en-GB" altLang="zh-CN" sz="1400" dirty="0">
                <a:solidFill>
                  <a:srgbClr val="660099"/>
                </a:solidFill>
                <a:effectLst/>
              </a:rPr>
              <a:t>dpi</a:t>
            </a:r>
            <a:r>
              <a:rPr lang="en-GB" altLang="zh-CN" sz="1400" dirty="0"/>
              <a:t>=</a:t>
            </a:r>
            <a:r>
              <a:rPr lang="en-GB" altLang="zh-CN" sz="1400" dirty="0">
                <a:solidFill>
                  <a:srgbClr val="1750EB"/>
                </a:solidFill>
                <a:effectLst/>
              </a:rPr>
              <a:t>100</a:t>
            </a:r>
            <a:r>
              <a:rPr lang="en-GB" altLang="zh-CN" sz="1400" dirty="0"/>
              <a:t>)</a:t>
            </a:r>
            <a:br>
              <a:rPr lang="en-GB" altLang="zh-CN" sz="1400" dirty="0"/>
            </a:br>
            <a:r>
              <a:rPr lang="en-GB" altLang="zh-CN" sz="1400" dirty="0"/>
              <a:t>    </a:t>
            </a:r>
            <a:r>
              <a:rPr lang="en-GB" altLang="zh-CN" sz="1400" dirty="0" err="1"/>
              <a:t>plt.xticks</a:t>
            </a:r>
            <a:r>
              <a:rPr lang="en-GB" altLang="zh-CN" sz="1400" dirty="0"/>
              <a:t>(</a:t>
            </a:r>
            <a:r>
              <a:rPr lang="en-GB" altLang="zh-CN" sz="1400" dirty="0">
                <a:solidFill>
                  <a:srgbClr val="000080"/>
                </a:solidFill>
                <a:effectLst/>
              </a:rPr>
              <a:t>range</a:t>
            </a:r>
            <a:r>
              <a:rPr lang="en-GB" altLang="zh-CN" sz="1400" dirty="0"/>
              <a:t>(</a:t>
            </a:r>
            <a:r>
              <a:rPr lang="en-GB" altLang="zh-CN" sz="1400" dirty="0">
                <a:solidFill>
                  <a:srgbClr val="1750EB"/>
                </a:solidFill>
                <a:effectLst/>
              </a:rPr>
              <a:t>0</a:t>
            </a:r>
            <a:r>
              <a:rPr lang="en-GB" altLang="zh-CN" sz="1400" dirty="0"/>
              <a:t>, </a:t>
            </a:r>
            <a:r>
              <a:rPr lang="en-GB" altLang="zh-CN" sz="1400" dirty="0">
                <a:solidFill>
                  <a:srgbClr val="1750EB"/>
                </a:solidFill>
                <a:effectLst/>
              </a:rPr>
              <a:t>100</a:t>
            </a:r>
            <a:r>
              <a:rPr lang="en-GB" altLang="zh-CN" sz="1400" dirty="0"/>
              <a:t>, </a:t>
            </a:r>
            <a:r>
              <a:rPr lang="en-GB" altLang="zh-CN" sz="1400" dirty="0">
                <a:solidFill>
                  <a:srgbClr val="1750EB"/>
                </a:solidFill>
                <a:effectLst/>
              </a:rPr>
              <a:t>3</a:t>
            </a:r>
            <a:r>
              <a:rPr lang="en-GB" altLang="zh-CN" sz="1400" dirty="0"/>
              <a:t>), </a:t>
            </a:r>
            <a:r>
              <a:rPr lang="en-GB" altLang="zh-CN" sz="1400" dirty="0">
                <a:solidFill>
                  <a:srgbClr val="660099"/>
                </a:solidFill>
                <a:effectLst/>
              </a:rPr>
              <a:t>labels</a:t>
            </a:r>
            <a:r>
              <a:rPr lang="en-GB" altLang="zh-CN" sz="1400" dirty="0"/>
              <a:t>=</a:t>
            </a:r>
            <a:r>
              <a:rPr lang="en-GB" altLang="zh-CN" sz="1400" dirty="0">
                <a:solidFill>
                  <a:srgbClr val="000080"/>
                </a:solidFill>
                <a:effectLst/>
              </a:rPr>
              <a:t>range</a:t>
            </a:r>
            <a:r>
              <a:rPr lang="en-GB" altLang="zh-CN" sz="1400" dirty="0"/>
              <a:t>(</a:t>
            </a:r>
            <a:r>
              <a:rPr lang="en-GB" altLang="zh-CN" sz="1400" dirty="0">
                <a:solidFill>
                  <a:srgbClr val="1750EB"/>
                </a:solidFill>
                <a:effectLst/>
              </a:rPr>
              <a:t>0</a:t>
            </a:r>
            <a:r>
              <a:rPr lang="en-GB" altLang="zh-CN" sz="1400" dirty="0"/>
              <a:t>, </a:t>
            </a:r>
            <a:r>
              <a:rPr lang="en-GB" altLang="zh-CN" sz="1400" dirty="0">
                <a:solidFill>
                  <a:srgbClr val="1750EB"/>
                </a:solidFill>
                <a:effectLst/>
              </a:rPr>
              <a:t>100</a:t>
            </a:r>
            <a:r>
              <a:rPr lang="en-GB" altLang="zh-CN" sz="1400" dirty="0"/>
              <a:t>, </a:t>
            </a:r>
            <a:r>
              <a:rPr lang="en-GB" altLang="zh-CN" sz="1400" dirty="0">
                <a:solidFill>
                  <a:srgbClr val="1750EB"/>
                </a:solidFill>
                <a:effectLst/>
              </a:rPr>
              <a:t>3</a:t>
            </a:r>
            <a:r>
              <a:rPr lang="en-GB" altLang="zh-CN" sz="1400" dirty="0"/>
              <a:t>))</a:t>
            </a:r>
            <a:br>
              <a:rPr lang="en-GB" altLang="zh-CN" sz="1400" dirty="0"/>
            </a:br>
            <a:r>
              <a:rPr lang="en-GB" altLang="zh-CN" sz="1400" dirty="0"/>
              <a:t>    </a:t>
            </a:r>
            <a:r>
              <a:rPr lang="en-GB" altLang="zh-CN" sz="1400" dirty="0" err="1"/>
              <a:t>plt.grid</a:t>
            </a:r>
            <a:r>
              <a:rPr lang="en-GB" altLang="zh-CN" sz="1400" dirty="0"/>
              <a:t>()</a:t>
            </a:r>
            <a:br>
              <a:rPr lang="en-GB" altLang="zh-CN" sz="1400" dirty="0"/>
            </a:br>
            <a:r>
              <a:rPr lang="en-GB" altLang="zh-CN" sz="1400" dirty="0"/>
              <a:t>    </a:t>
            </a:r>
            <a:r>
              <a:rPr lang="en-GB" altLang="zh-CN" sz="1400" dirty="0" err="1"/>
              <a:t>plt.title</a:t>
            </a:r>
            <a:r>
              <a:rPr lang="en-GB" altLang="zh-CN" sz="1400" dirty="0"/>
              <a:t>(</a:t>
            </a:r>
            <a:r>
              <a:rPr lang="en-GB" altLang="zh-CN" sz="1400" dirty="0">
                <a:solidFill>
                  <a:srgbClr val="067D17"/>
                </a:solidFill>
                <a:effectLst/>
              </a:rPr>
              <a:t>‘</a:t>
            </a:r>
            <a:r>
              <a:rPr lang="en-GB" altLang="zh-CN" sz="1400" dirty="0" err="1">
                <a:solidFill>
                  <a:srgbClr val="067D17"/>
                </a:solidFill>
                <a:effectLst/>
              </a:rPr>
              <a:t>s</a:t>
            </a:r>
            <a:r>
              <a:rPr lang="en-US" altLang="en-GB" sz="1400" dirty="0" err="1">
                <a:solidFill>
                  <a:srgbClr val="067D17"/>
                </a:solidFill>
                <a:effectLst/>
              </a:rPr>
              <a:t>c</a:t>
            </a:r>
            <a:r>
              <a:rPr lang="en-GB" altLang="zh-CN" sz="1400" dirty="0">
                <a:solidFill>
                  <a:srgbClr val="067D17"/>
                </a:solidFill>
                <a:effectLst/>
              </a:rPr>
              <a:t>’</a:t>
            </a:r>
            <a:r>
              <a:rPr lang="en-GB" altLang="zh-CN" sz="1400" dirty="0"/>
              <a:t>)</a:t>
            </a:r>
            <a:br>
              <a:rPr lang="en-GB" altLang="zh-CN" sz="1400" dirty="0"/>
            </a:br>
            <a:r>
              <a:rPr lang="en-GB" altLang="zh-CN" sz="1400" dirty="0"/>
              <a:t>    </a:t>
            </a:r>
            <a:r>
              <a:rPr lang="en-GB" altLang="zh-CN" sz="1400" dirty="0" err="1"/>
              <a:t>plt.plot</a:t>
            </a:r>
            <a:r>
              <a:rPr lang="en-GB" altLang="zh-CN" sz="1400" dirty="0"/>
              <a:t>(</a:t>
            </a:r>
            <a:r>
              <a:rPr lang="en-GB" altLang="zh-CN" sz="1400" dirty="0">
                <a:solidFill>
                  <a:srgbClr val="000080"/>
                </a:solidFill>
                <a:effectLst/>
              </a:rPr>
              <a:t>range</a:t>
            </a:r>
            <a:r>
              <a:rPr lang="en-GB" altLang="zh-CN" sz="1400" dirty="0"/>
              <a:t>(</a:t>
            </a:r>
            <a:r>
              <a:rPr lang="en-GB" altLang="zh-CN" sz="1400" dirty="0">
                <a:solidFill>
                  <a:srgbClr val="1750EB"/>
                </a:solidFill>
                <a:effectLst/>
              </a:rPr>
              <a:t>2</a:t>
            </a:r>
            <a:r>
              <a:rPr lang="en-GB" altLang="zh-CN" sz="1400" dirty="0"/>
              <a:t>, </a:t>
            </a:r>
            <a:r>
              <a:rPr lang="en-GB" altLang="zh-CN" sz="1400" dirty="0">
                <a:solidFill>
                  <a:srgbClr val="1750EB"/>
                </a:solidFill>
                <a:effectLst/>
              </a:rPr>
              <a:t>100</a:t>
            </a:r>
            <a:r>
              <a:rPr lang="en-GB" altLang="zh-CN" sz="1400" dirty="0"/>
              <a:t>), </a:t>
            </a:r>
            <a:r>
              <a:rPr lang="en-GB" altLang="zh-CN" sz="1400" dirty="0" err="1"/>
              <a:t>tmp_list</a:t>
            </a:r>
            <a:r>
              <a:rPr lang="en-GB" altLang="zh-CN" sz="1400" dirty="0"/>
              <a:t>, </a:t>
            </a:r>
            <a:r>
              <a:rPr lang="en-GB" altLang="zh-CN" sz="1400" dirty="0">
                <a:solidFill>
                  <a:srgbClr val="067D17"/>
                </a:solidFill>
                <a:effectLst/>
              </a:rPr>
              <a:t>‘</a:t>
            </a:r>
            <a:r>
              <a:rPr lang="en-GB" altLang="zh-CN" sz="1400" dirty="0" err="1">
                <a:solidFill>
                  <a:srgbClr val="067D17"/>
                </a:solidFill>
                <a:effectLst/>
              </a:rPr>
              <a:t>ob</a:t>
            </a:r>
            <a:r>
              <a:rPr lang="en-GB" altLang="zh-CN" sz="1400" dirty="0">
                <a:solidFill>
                  <a:srgbClr val="067D17"/>
                </a:solidFill>
                <a:effectLst/>
              </a:rPr>
              <a:t>-’</a:t>
            </a:r>
            <a:r>
              <a:rPr lang="en-GB" altLang="zh-CN" sz="1400" dirty="0"/>
              <a:t>)</a:t>
            </a:r>
            <a:br>
              <a:rPr lang="en-GB" altLang="zh-CN" sz="1400" dirty="0"/>
            </a:br>
            <a:r>
              <a:rPr lang="en-GB" altLang="zh-CN" sz="1400" dirty="0"/>
              <a:t>    </a:t>
            </a:r>
            <a:r>
              <a:rPr lang="en-GB" altLang="zh-CN" sz="1400" dirty="0" err="1"/>
              <a:t>plt.show</a:t>
            </a:r>
            <a:r>
              <a:rPr lang="en-GB" altLang="zh-CN" sz="1400" dirty="0"/>
              <a:t>()</a:t>
            </a:r>
            <a:br>
              <a:rPr lang="en-GB" altLang="zh-CN" sz="1400" dirty="0"/>
            </a:br>
            <a:r>
              <a:rPr lang="en-GB" altLang="zh-CN" sz="1400" dirty="0"/>
              <a:t>    </a:t>
            </a:r>
            <a:r>
              <a:rPr lang="en-GB" altLang="zh-CN" sz="1400" i="1" dirty="0">
                <a:solidFill>
                  <a:srgbClr val="8C8C8C"/>
                </a:solidFill>
                <a:effectLst/>
              </a:rPr>
              <a:t># </a:t>
            </a:r>
            <a:r>
              <a:rPr lang="zh-CN" altLang="en-US" sz="1400" i="1" dirty="0">
                <a:solidFill>
                  <a:srgbClr val="8C8C8C"/>
                </a:solidFill>
                <a:effectLst/>
              </a:rPr>
              <a:t>通过图像可观察到 </a:t>
            </a:r>
            <a:r>
              <a:rPr lang="en-GB" altLang="zh-CN" sz="1400" i="1" dirty="0" err="1">
                <a:solidFill>
                  <a:srgbClr val="8C8C8C"/>
                </a:solidFill>
                <a:effectLst/>
              </a:rPr>
              <a:t>n_clusters</a:t>
            </a:r>
            <a:r>
              <a:rPr lang="en-GB" altLang="zh-CN" sz="1400" i="1" dirty="0">
                <a:solidFill>
                  <a:srgbClr val="8C8C8C"/>
                </a:solidFill>
                <a:effectLst/>
              </a:rPr>
              <a:t>=4 </a:t>
            </a:r>
            <a:r>
              <a:rPr lang="zh-CN" altLang="en-GB" sz="1400" i="1" dirty="0">
                <a:solidFill>
                  <a:srgbClr val="8C8C8C"/>
                </a:solidFill>
                <a:effectLst/>
              </a:rPr>
              <a:t>取到</a:t>
            </a:r>
            <a:r>
              <a:rPr lang="zh-CN" altLang="en-US" sz="1400" i="1" dirty="0">
                <a:solidFill>
                  <a:srgbClr val="8C8C8C"/>
                </a:solidFill>
                <a:effectLst/>
              </a:rPr>
              <a:t>最大值</a:t>
            </a:r>
            <a:endParaRPr kumimoji="0" lang="en-GB" altLang="zh-CN" sz="1400" b="0" i="0" u="none" strike="noStrike" kern="1200" cap="none" spc="0" normalizeH="0" baseline="0" noProof="0" dirty="0">
              <a:ln>
                <a:noFill/>
              </a:ln>
              <a:solidFill>
                <a:srgbClr val="0033B3"/>
              </a:solidFill>
              <a:effectLst/>
              <a:uLnTx/>
              <a:uFillTx/>
              <a:latin typeface="Calibri" panose="020F0502020204030204"/>
              <a:ea typeface="黑体" panose="02010609060101010101" pitchFamily="49" charset="-122"/>
              <a:cs typeface="+mn-cs"/>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710879" y="839979"/>
            <a:ext cx="9982788" cy="517190"/>
          </a:xfrm>
        </p:spPr>
        <p:txBody>
          <a:bodyPr/>
          <a:lstStyle/>
          <a:p>
            <a:r>
              <a:rPr kumimoji="1" lang="zh-CN" altLang="en-US" dirty="0">
                <a:solidFill>
                  <a:schemeClr val="tx1">
                    <a:lumMod val="85000"/>
                    <a:lumOff val="15000"/>
                  </a:schemeClr>
                </a:solidFill>
                <a:latin typeface="Alibaba PuHuiTi" pitchFamily="18" charset="-122"/>
                <a:ea typeface="Alibaba PuHuiTi" pitchFamily="18" charset="-122"/>
                <a:cs typeface="Alibaba PuHuiTi" pitchFamily="18" charset="-122"/>
              </a:rPr>
              <a:t> 聚类效果评估 </a:t>
            </a:r>
            <a:r>
              <a:rPr kumimoji="1" lang="en-US" altLang="zh-CN" dirty="0">
                <a:solidFill>
                  <a:schemeClr val="tx1">
                    <a:lumMod val="85000"/>
                    <a:lumOff val="15000"/>
                  </a:schemeClr>
                </a:solidFill>
                <a:latin typeface="Alibaba PuHuiTi" pitchFamily="18" charset="-122"/>
                <a:ea typeface="Alibaba PuHuiTi" pitchFamily="18" charset="-122"/>
                <a:cs typeface="Alibaba PuHuiTi" pitchFamily="18" charset="-122"/>
              </a:rPr>
              <a:t>–</a:t>
            </a:r>
            <a:r>
              <a:rPr kumimoji="1" lang="zh-CN" altLang="en-US" dirty="0">
                <a:solidFill>
                  <a:schemeClr val="tx1">
                    <a:lumMod val="85000"/>
                    <a:lumOff val="15000"/>
                  </a:schemeClr>
                </a:solidFill>
                <a:latin typeface="Alibaba PuHuiTi" pitchFamily="18" charset="-122"/>
                <a:ea typeface="Alibaba PuHuiTi" pitchFamily="18" charset="-122"/>
                <a:cs typeface="Alibaba PuHuiTi" pitchFamily="18" charset="-122"/>
              </a:rPr>
              <a:t> </a:t>
            </a:r>
            <a:r>
              <a:rPr kumimoji="1" lang="en-US" altLang="zh-CN" dirty="0">
                <a:solidFill>
                  <a:schemeClr val="tx1">
                    <a:lumMod val="85000"/>
                    <a:lumOff val="15000"/>
                  </a:schemeClr>
                </a:solidFill>
                <a:latin typeface="Alibaba PuHuiTi" pitchFamily="18" charset="-122"/>
                <a:ea typeface="Alibaba PuHuiTi" pitchFamily="18" charset="-122"/>
                <a:cs typeface="Alibaba PuHuiTi" pitchFamily="18" charset="-122"/>
              </a:rPr>
              <a:t>CH</a:t>
            </a:r>
            <a:r>
              <a:rPr kumimoji="1" lang="zh-CN" altLang="en-US" dirty="0">
                <a:solidFill>
                  <a:schemeClr val="tx1">
                    <a:lumMod val="85000"/>
                    <a:lumOff val="15000"/>
                  </a:schemeClr>
                </a:solidFill>
                <a:latin typeface="Alibaba PuHuiTi" pitchFamily="18" charset="-122"/>
                <a:ea typeface="Alibaba PuHuiTi" pitchFamily="18" charset="-122"/>
                <a:cs typeface="Alibaba PuHuiTi" pitchFamily="18" charset="-122"/>
              </a:rPr>
              <a:t>轮廓系数法（</a:t>
            </a:r>
            <a:r>
              <a:rPr kumimoji="1" lang="en-GB" altLang="zh-CN" dirty="0" err="1">
                <a:solidFill>
                  <a:schemeClr val="tx1">
                    <a:lumMod val="85000"/>
                    <a:lumOff val="15000"/>
                  </a:schemeClr>
                </a:solidFill>
                <a:latin typeface="Alibaba PuHuiTi" pitchFamily="18" charset="-122"/>
                <a:ea typeface="Alibaba PuHuiTi" pitchFamily="18" charset="-122"/>
                <a:cs typeface="Alibaba PuHuiTi" pitchFamily="18" charset="-122"/>
              </a:rPr>
              <a:t>Calinski-Harabasz</a:t>
            </a:r>
            <a:r>
              <a:rPr kumimoji="1" lang="en-GB" altLang="zh-CN" dirty="0">
                <a:solidFill>
                  <a:schemeClr val="tx1">
                    <a:lumMod val="85000"/>
                    <a:lumOff val="15000"/>
                  </a:schemeClr>
                </a:solidFill>
                <a:latin typeface="Alibaba PuHuiTi" pitchFamily="18" charset="-122"/>
                <a:ea typeface="Alibaba PuHuiTi" pitchFamily="18" charset="-122"/>
                <a:cs typeface="Alibaba PuHuiTi" pitchFamily="18" charset="-122"/>
              </a:rPr>
              <a:t> Index</a:t>
            </a:r>
            <a:r>
              <a:rPr kumimoji="1" lang="zh-CN" altLang="en-GB" dirty="0">
                <a:solidFill>
                  <a:schemeClr val="tx1">
                    <a:lumMod val="85000"/>
                    <a:lumOff val="15000"/>
                  </a:schemeClr>
                </a:solidFill>
                <a:latin typeface="Alibaba PuHuiTi" pitchFamily="18" charset="-122"/>
                <a:ea typeface="Alibaba PuHuiTi" pitchFamily="18" charset="-122"/>
                <a:cs typeface="Alibaba PuHuiTi" pitchFamily="18" charset="-122"/>
              </a:rPr>
              <a:t>）</a:t>
            </a:r>
            <a:endParaRPr kumimoji="1" lang="zh-CN" altLang="en-US" dirty="0">
              <a:solidFill>
                <a:schemeClr val="tx1">
                  <a:lumMod val="85000"/>
                  <a:lumOff val="15000"/>
                </a:schemeClr>
              </a:solidFill>
              <a:latin typeface="Alibaba PuHuiTi" pitchFamily="18" charset="-122"/>
              <a:ea typeface="Alibaba PuHuiTi" pitchFamily="18" charset="-122"/>
              <a:cs typeface="Alibaba PuHuiTi" pitchFamily="18" charset="-122"/>
            </a:endParaRPr>
          </a:p>
        </p:txBody>
      </p:sp>
      <p:sp>
        <p:nvSpPr>
          <p:cNvPr id="4" name="文本占位符 2"/>
          <p:cNvSpPr txBox="1"/>
          <p:nvPr/>
        </p:nvSpPr>
        <p:spPr>
          <a:xfrm>
            <a:off x="1055798" y="1459687"/>
            <a:ext cx="9185481" cy="499578"/>
          </a:xfrm>
          <a:prstGeom prst="rect">
            <a:avLst/>
          </a:prstGeom>
        </p:spPr>
        <p:txBody>
          <a:bodyPr/>
          <a:lstStyle>
            <a:lvl1pPr marL="0" indent="0" algn="l" rtl="0" eaLnBrk="0" fontAlgn="base" hangingPunct="0">
              <a:lnSpc>
                <a:spcPct val="150000"/>
              </a:lnSpc>
              <a:spcBef>
                <a:spcPct val="20000"/>
              </a:spcBef>
              <a:spcAft>
                <a:spcPct val="0"/>
              </a:spcAft>
              <a:buFont typeface="Arial" panose="020B0604020202020204" pitchFamily="34" charset="0"/>
              <a:buNone/>
              <a:defRPr sz="1600" kern="12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marL="285750" indent="-285750">
              <a:buFont typeface="Arial" panose="020B0604020202020204" pitchFamily="34" charset="0"/>
              <a:buChar char="•"/>
              <a:defRPr/>
            </a:pPr>
            <a:r>
              <a:rPr kumimoji="0" lang="en-US" altLang="zh-CN" sz="1600" b="0" i="0" u="none" strike="noStrike" kern="1200" cap="none" spc="0" normalizeH="0" baseline="0" noProof="0" dirty="0">
                <a:ln>
                  <a:noFill/>
                </a:ln>
                <a:solidFill>
                  <a:prstClr val="black">
                    <a:lumMod val="85000"/>
                    <a:lumOff val="15000"/>
                  </a:prstClr>
                </a:solidFill>
                <a:effectLst/>
                <a:uLnTx/>
                <a:uFillTx/>
                <a:latin typeface="Alibaba PuHuiTi" pitchFamily="18" charset="-122"/>
                <a:ea typeface="Alibaba PuHuiTi" pitchFamily="18" charset="-122"/>
                <a:cs typeface="Alibaba PuHuiTi" pitchFamily="18" charset="-122"/>
              </a:rPr>
              <a:t>CH </a:t>
            </a:r>
            <a:r>
              <a:rPr kumimoji="0" lang="zh-CN" altLang="en-US" sz="1600" b="0" i="0" u="none" strike="noStrike" kern="1200" cap="none" spc="0" normalizeH="0" baseline="0" noProof="0" dirty="0">
                <a:ln>
                  <a:noFill/>
                </a:ln>
                <a:solidFill>
                  <a:prstClr val="black">
                    <a:lumMod val="85000"/>
                    <a:lumOff val="15000"/>
                  </a:prstClr>
                </a:solidFill>
                <a:effectLst/>
                <a:uLnTx/>
                <a:uFillTx/>
                <a:latin typeface="Alibaba PuHuiTi" pitchFamily="18" charset="-122"/>
                <a:ea typeface="Alibaba PuHuiTi" pitchFamily="18" charset="-122"/>
                <a:cs typeface="Alibaba PuHuiTi" pitchFamily="18" charset="-122"/>
              </a:rPr>
              <a:t>系数考虑簇内的</a:t>
            </a:r>
            <a:r>
              <a:rPr kumimoji="0" lang="zh-CN" altLang="en-US" sz="1600" b="0" i="0" u="none" strike="noStrike" kern="1200" cap="none" spc="0" normalizeH="0" baseline="0" noProof="0" dirty="0">
                <a:ln>
                  <a:noFill/>
                </a:ln>
                <a:solidFill>
                  <a:schemeClr val="accent2">
                    <a:lumMod val="75000"/>
                  </a:schemeClr>
                </a:solidFill>
                <a:effectLst/>
                <a:uLnTx/>
                <a:uFillTx/>
                <a:latin typeface="Alibaba PuHuiTi" pitchFamily="18" charset="-122"/>
                <a:ea typeface="Alibaba PuHuiTi" pitchFamily="18" charset="-122"/>
                <a:cs typeface="Alibaba PuHuiTi" pitchFamily="18" charset="-122"/>
              </a:rPr>
              <a:t>内聚程度</a:t>
            </a:r>
            <a:r>
              <a:rPr kumimoji="0" lang="zh-CN" altLang="en-US" sz="1600" b="0" i="0" u="none" strike="noStrike" kern="1200" cap="none" spc="0" normalizeH="0" baseline="0" noProof="0" dirty="0">
                <a:ln>
                  <a:noFill/>
                </a:ln>
                <a:solidFill>
                  <a:prstClr val="black">
                    <a:lumMod val="85000"/>
                    <a:lumOff val="15000"/>
                  </a:prstClr>
                </a:solidFill>
                <a:effectLst/>
                <a:uLnTx/>
                <a:uFillTx/>
                <a:latin typeface="Alibaba PuHuiTi" pitchFamily="18" charset="-122"/>
                <a:ea typeface="Alibaba PuHuiTi" pitchFamily="18" charset="-122"/>
                <a:cs typeface="Alibaba PuHuiTi" pitchFamily="18" charset="-122"/>
              </a:rPr>
              <a:t>、簇外的</a:t>
            </a:r>
            <a:r>
              <a:rPr kumimoji="0" lang="zh-CN" altLang="en-US" sz="1600" b="0" i="0" u="none" strike="noStrike" kern="1200" cap="none" spc="0" normalizeH="0" baseline="0" noProof="0" dirty="0">
                <a:ln>
                  <a:noFill/>
                </a:ln>
                <a:solidFill>
                  <a:schemeClr val="accent2">
                    <a:lumMod val="75000"/>
                  </a:schemeClr>
                </a:solidFill>
                <a:effectLst/>
                <a:uLnTx/>
                <a:uFillTx/>
                <a:latin typeface="Alibaba PuHuiTi" pitchFamily="18" charset="-122"/>
                <a:ea typeface="Alibaba PuHuiTi" pitchFamily="18" charset="-122"/>
                <a:cs typeface="Alibaba PuHuiTi" pitchFamily="18" charset="-122"/>
              </a:rPr>
              <a:t>离散程度</a:t>
            </a:r>
            <a:r>
              <a:rPr kumimoji="0" lang="zh-CN" altLang="en-US" sz="1600" b="0" i="0" u="none" strike="noStrike" kern="1200" cap="none" spc="0" normalizeH="0" baseline="0" noProof="0" dirty="0">
                <a:ln>
                  <a:noFill/>
                </a:ln>
                <a:solidFill>
                  <a:prstClr val="black">
                    <a:lumMod val="85000"/>
                    <a:lumOff val="15000"/>
                  </a:prstClr>
                </a:solidFill>
                <a:effectLst/>
                <a:uLnTx/>
                <a:uFillTx/>
                <a:latin typeface="Alibaba PuHuiTi" pitchFamily="18" charset="-122"/>
                <a:ea typeface="Alibaba PuHuiTi" pitchFamily="18" charset="-122"/>
                <a:cs typeface="Alibaba PuHuiTi" pitchFamily="18" charset="-122"/>
              </a:rPr>
              <a:t>、</a:t>
            </a:r>
            <a:r>
              <a:rPr kumimoji="0" lang="zh-CN" altLang="en-US" sz="1600" b="0" i="0" u="none" strike="noStrike" kern="1200" cap="none" spc="0" normalizeH="0" baseline="0" noProof="0" dirty="0">
                <a:ln>
                  <a:noFill/>
                </a:ln>
                <a:solidFill>
                  <a:schemeClr val="accent2">
                    <a:lumMod val="75000"/>
                  </a:schemeClr>
                </a:solidFill>
                <a:effectLst/>
                <a:uLnTx/>
                <a:uFillTx/>
                <a:latin typeface="Alibaba PuHuiTi" pitchFamily="18" charset="-122"/>
                <a:ea typeface="Alibaba PuHuiTi" pitchFamily="18" charset="-122"/>
                <a:cs typeface="Alibaba PuHuiTi" pitchFamily="18" charset="-122"/>
              </a:rPr>
              <a:t>质心的个数</a:t>
            </a:r>
            <a:endParaRPr kumimoji="0" lang="en-US" altLang="zh-CN" sz="1600" b="0" i="0" u="none" strike="noStrike" kern="1200" cap="none" spc="0" normalizeH="0" baseline="0" noProof="0" dirty="0">
              <a:ln>
                <a:noFill/>
              </a:ln>
              <a:solidFill>
                <a:schemeClr val="accent2">
                  <a:lumMod val="75000"/>
                </a:schemeClr>
              </a:solidFill>
              <a:effectLst/>
              <a:uLnTx/>
              <a:uFillTx/>
              <a:latin typeface="Alibaba PuHuiTi" pitchFamily="18" charset="-122"/>
              <a:ea typeface="Alibaba PuHuiTi" pitchFamily="18" charset="-122"/>
              <a:cs typeface="Alibaba PuHuiTi" pitchFamily="18" charset="-122"/>
            </a:endParaRPr>
          </a:p>
        </p:txBody>
      </p:sp>
      <p:sp>
        <p:nvSpPr>
          <p:cNvPr id="2" name="文本占位符 2"/>
          <p:cNvSpPr txBox="1"/>
          <p:nvPr/>
        </p:nvSpPr>
        <p:spPr>
          <a:xfrm>
            <a:off x="1603467" y="1959265"/>
            <a:ext cx="9185481" cy="499578"/>
          </a:xfrm>
          <a:prstGeom prst="rect">
            <a:avLst/>
          </a:prstGeom>
        </p:spPr>
        <p:txBody>
          <a:bodyPr/>
          <a:lstStyle>
            <a:lvl1pPr marL="0" indent="0" algn="l" rtl="0" eaLnBrk="0" fontAlgn="base" hangingPunct="0">
              <a:lnSpc>
                <a:spcPct val="150000"/>
              </a:lnSpc>
              <a:spcBef>
                <a:spcPct val="20000"/>
              </a:spcBef>
              <a:spcAft>
                <a:spcPct val="0"/>
              </a:spcAft>
              <a:buFont typeface="Arial" panose="020B0604020202020204" pitchFamily="34" charset="0"/>
              <a:buNone/>
              <a:defRPr sz="1600" kern="12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marL="285750" indent="-285750">
              <a:buFont typeface="Arial" panose="020B0604020202020204" pitchFamily="34" charset="0"/>
              <a:buChar char="•"/>
              <a:defRPr/>
            </a:pPr>
            <a:r>
              <a:rPr lang="zh-CN" altLang="en-US" sz="1400" b="0" i="0" u="none" strike="noStrike" dirty="0">
                <a:solidFill>
                  <a:srgbClr val="333333"/>
                </a:solidFill>
                <a:effectLst/>
                <a:latin typeface="Open Sans" panose="020B0606030504020204" pitchFamily="34" charset="0"/>
              </a:rPr>
              <a:t>类别内部数据的距离平方和越小越好，类别之间的距离平方和越大越好。</a:t>
            </a:r>
            <a:r>
              <a:rPr lang="zh-CN" altLang="en-US" sz="1400" b="0" i="0" u="none" strike="noStrike" dirty="0">
                <a:solidFill>
                  <a:schemeClr val="accent2">
                    <a:lumMod val="75000"/>
                  </a:schemeClr>
                </a:solidFill>
                <a:effectLst/>
                <a:latin typeface="Open Sans" panose="020B0606030504020204" pitchFamily="34" charset="0"/>
              </a:rPr>
              <a:t>聚类的种类数越少越好</a:t>
            </a:r>
            <a:endParaRPr kumimoji="0" lang="en-US" altLang="zh-CN" sz="1400" b="0" i="0" u="none" strike="noStrike" kern="1200" cap="none" spc="0" normalizeH="0" baseline="0" noProof="0" dirty="0">
              <a:ln>
                <a:noFill/>
              </a:ln>
              <a:solidFill>
                <a:schemeClr val="accent2">
                  <a:lumMod val="75000"/>
                </a:schemeClr>
              </a:solidFill>
              <a:effectLst/>
              <a:uLnTx/>
              <a:uFillTx/>
              <a:latin typeface="Alibaba PuHuiTi" pitchFamily="18" charset="-122"/>
              <a:ea typeface="Alibaba PuHuiTi" pitchFamily="18" charset="-122"/>
              <a:cs typeface="Alibaba PuHuiTi" pitchFamily="18" charset="-122"/>
            </a:endParaRPr>
          </a:p>
        </p:txBody>
      </p:sp>
      <p:pic>
        <p:nvPicPr>
          <p:cNvPr id="5" name="图片 4"/>
          <p:cNvPicPr>
            <a:picLocks noChangeAspect="1"/>
          </p:cNvPicPr>
          <p:nvPr/>
        </p:nvPicPr>
        <p:blipFill>
          <a:blip r:embed="rId1"/>
          <a:stretch>
            <a:fillRect/>
          </a:stretch>
        </p:blipFill>
        <p:spPr>
          <a:xfrm>
            <a:off x="2067230" y="2458843"/>
            <a:ext cx="2070100" cy="419100"/>
          </a:xfrm>
          <a:prstGeom prst="rect">
            <a:avLst/>
          </a:prstGeom>
        </p:spPr>
      </p:pic>
      <p:pic>
        <p:nvPicPr>
          <p:cNvPr id="6" name="图片 5"/>
          <p:cNvPicPr>
            <a:picLocks noChangeAspect="1"/>
          </p:cNvPicPr>
          <p:nvPr/>
        </p:nvPicPr>
        <p:blipFill>
          <a:blip r:embed="rId2"/>
          <a:stretch>
            <a:fillRect/>
          </a:stretch>
        </p:blipFill>
        <p:spPr>
          <a:xfrm>
            <a:off x="2017802" y="2956839"/>
            <a:ext cx="2692400" cy="368300"/>
          </a:xfrm>
          <a:prstGeom prst="rect">
            <a:avLst/>
          </a:prstGeom>
        </p:spPr>
      </p:pic>
      <p:pic>
        <p:nvPicPr>
          <p:cNvPr id="8" name="图片 7"/>
          <p:cNvPicPr>
            <a:picLocks noChangeAspect="1"/>
          </p:cNvPicPr>
          <p:nvPr/>
        </p:nvPicPr>
        <p:blipFill>
          <a:blip r:embed="rId3"/>
          <a:stretch>
            <a:fillRect/>
          </a:stretch>
        </p:blipFill>
        <p:spPr>
          <a:xfrm>
            <a:off x="2067544" y="3404035"/>
            <a:ext cx="2717800" cy="406400"/>
          </a:xfrm>
          <a:prstGeom prst="rect">
            <a:avLst/>
          </a:prstGeom>
        </p:spPr>
      </p:pic>
      <p:sp>
        <p:nvSpPr>
          <p:cNvPr id="9" name="文本占位符 2"/>
          <p:cNvSpPr txBox="1"/>
          <p:nvPr/>
        </p:nvSpPr>
        <p:spPr>
          <a:xfrm>
            <a:off x="1595902" y="4050510"/>
            <a:ext cx="4290029" cy="499578"/>
          </a:xfrm>
          <a:prstGeom prst="rect">
            <a:avLst/>
          </a:prstGeom>
        </p:spPr>
        <p:txBody>
          <a:bodyPr/>
          <a:lstStyle>
            <a:lvl1pPr marL="0" indent="0" algn="l" rtl="0" eaLnBrk="0" fontAlgn="base" hangingPunct="0">
              <a:lnSpc>
                <a:spcPct val="150000"/>
              </a:lnSpc>
              <a:spcBef>
                <a:spcPct val="20000"/>
              </a:spcBef>
              <a:spcAft>
                <a:spcPct val="0"/>
              </a:spcAft>
              <a:buFont typeface="Arial" panose="020B0604020202020204" pitchFamily="34" charset="0"/>
              <a:buNone/>
              <a:defRPr sz="1600" kern="12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marL="285750" indent="-285750">
              <a:buFont typeface="Arial" panose="020B0604020202020204" pitchFamily="34" charset="0"/>
              <a:buChar char="•"/>
              <a:defRPr/>
            </a:pPr>
            <a:r>
              <a:rPr lang="en-GB" altLang="zh-CN" b="0" i="0" u="none" strike="noStrike" dirty="0">
                <a:solidFill>
                  <a:srgbClr val="333333"/>
                </a:solidFill>
                <a:effectLst/>
                <a:latin typeface="Open Sans" panose="020B0606030504020204" pitchFamily="34" charset="0"/>
              </a:rPr>
              <a:t>SSW </a:t>
            </a:r>
            <a:r>
              <a:rPr lang="zh-CN" altLang="en-US" b="0" i="0" u="none" strike="noStrike" dirty="0">
                <a:solidFill>
                  <a:srgbClr val="333333"/>
                </a:solidFill>
                <a:effectLst/>
                <a:latin typeface="Open Sans" panose="020B0606030504020204" pitchFamily="34" charset="0"/>
              </a:rPr>
              <a:t>的含义：相当于</a:t>
            </a:r>
            <a:r>
              <a:rPr lang="en-US" altLang="zh-CN" b="0" i="0" u="none" strike="noStrike" dirty="0">
                <a:solidFill>
                  <a:srgbClr val="333333"/>
                </a:solidFill>
                <a:effectLst/>
                <a:latin typeface="Open Sans" panose="020B0606030504020204" pitchFamily="34" charset="0"/>
              </a:rPr>
              <a:t>SSE</a:t>
            </a:r>
            <a:r>
              <a:rPr lang="zh-CN" altLang="en-US" b="0" i="0" u="none" strike="noStrike" dirty="0">
                <a:solidFill>
                  <a:srgbClr val="333333"/>
                </a:solidFill>
                <a:effectLst/>
                <a:latin typeface="Open Sans" panose="020B0606030504020204" pitchFamily="34" charset="0"/>
              </a:rPr>
              <a:t>，</a:t>
            </a:r>
            <a:r>
              <a:rPr lang="zh-CN" altLang="en-US" b="0" i="0" u="none" strike="noStrike" dirty="0">
                <a:solidFill>
                  <a:schemeClr val="accent2">
                    <a:lumMod val="75000"/>
                  </a:schemeClr>
                </a:solidFill>
                <a:effectLst/>
                <a:latin typeface="Open Sans" panose="020B0606030504020204" pitchFamily="34" charset="0"/>
              </a:rPr>
              <a:t>簇内距离</a:t>
            </a:r>
            <a:endParaRPr kumimoji="0" lang="en-US" altLang="zh-CN" sz="1600" b="0" i="0" u="none" strike="noStrike" kern="1200" cap="none" spc="0" normalizeH="0" baseline="0" noProof="0" dirty="0">
              <a:ln>
                <a:noFill/>
              </a:ln>
              <a:solidFill>
                <a:schemeClr val="accent2">
                  <a:lumMod val="75000"/>
                </a:schemeClr>
              </a:solidFill>
              <a:effectLst/>
              <a:uLnTx/>
              <a:uFillTx/>
              <a:latin typeface="Alibaba PuHuiTi" pitchFamily="18" charset="-122"/>
              <a:ea typeface="Alibaba PuHuiTi" pitchFamily="18" charset="-122"/>
              <a:cs typeface="Alibaba PuHuiTi" pitchFamily="18" charset="-122"/>
            </a:endParaRPr>
          </a:p>
        </p:txBody>
      </p:sp>
      <mc:AlternateContent xmlns:mc="http://schemas.openxmlformats.org/markup-compatibility/2006">
        <mc:Choice xmlns:a14="http://schemas.microsoft.com/office/drawing/2010/main" Requires="a14">
          <p:sp>
            <p:nvSpPr>
              <p:cNvPr id="10" name="文本占位符 2"/>
              <p:cNvSpPr txBox="1"/>
              <p:nvPr/>
            </p:nvSpPr>
            <p:spPr>
              <a:xfrm>
                <a:off x="1978185" y="4469610"/>
                <a:ext cx="3691095" cy="2084880"/>
              </a:xfrm>
              <a:prstGeom prst="rect">
                <a:avLst/>
              </a:prstGeom>
            </p:spPr>
            <p:txBody>
              <a:bodyPr/>
              <a:lstStyle>
                <a:lvl1pPr marL="0" indent="0" algn="l" rtl="0" eaLnBrk="0" fontAlgn="base" hangingPunct="0">
                  <a:lnSpc>
                    <a:spcPct val="150000"/>
                  </a:lnSpc>
                  <a:spcBef>
                    <a:spcPct val="20000"/>
                  </a:spcBef>
                  <a:spcAft>
                    <a:spcPct val="0"/>
                  </a:spcAft>
                  <a:buFont typeface="Arial" panose="020B0604020202020204" pitchFamily="34" charset="0"/>
                  <a:buNone/>
                  <a:defRPr sz="1600" kern="12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marL="285750" indent="-285750">
                  <a:buFont typeface="Arial" panose="020B0604020202020204" pitchFamily="34" charset="0"/>
                  <a:buChar char="•"/>
                  <a:defRPr/>
                </a:pPr>
                <a14:m>
                  <m:oMath xmlns:m="http://schemas.openxmlformats.org/officeDocument/2006/math">
                    <m:sSub>
                      <m:sSubPr>
                        <m:ctrlPr>
                          <a:rPr kumimoji="0" lang="en-US" altLang="zh-CN" sz="1400" b="0" i="1" u="none" strike="noStrike" kern="1200" cap="none" spc="0" normalizeH="0" baseline="0" noProof="0" smtClean="0">
                            <a:ln>
                              <a:noFill/>
                            </a:ln>
                            <a:solidFill>
                              <a:prstClr val="black">
                                <a:lumMod val="85000"/>
                                <a:lumOff val="15000"/>
                              </a:prstClr>
                            </a:solidFill>
                            <a:effectLst/>
                            <a:uLnTx/>
                            <a:uFillTx/>
                            <a:latin typeface="Cambria Math" panose="02040503050406030204" pitchFamily="18" charset="0"/>
                            <a:ea typeface="Alibaba PuHuiTi" pitchFamily="18" charset="-122"/>
                            <a:cs typeface="Alibaba PuHuiTi" pitchFamily="18" charset="-122"/>
                          </a:rPr>
                        </m:ctrlPr>
                      </m:sSubPr>
                      <m:e>
                        <m:r>
                          <m:rPr>
                            <m:sty m:val="p"/>
                          </m:rPr>
                          <a:rPr lang="en-US" altLang="zh-CN" sz="1400" i="1">
                            <a:solidFill>
                              <a:prstClr val="black">
                                <a:lumMod val="85000"/>
                                <a:lumOff val="15000"/>
                              </a:prstClr>
                            </a:solidFill>
                            <a:latin typeface="Cambria Math" panose="02040503050406030204" pitchFamily="18" charset="0"/>
                            <a:ea typeface="Alibaba PuHuiTi" pitchFamily="18" charset="-122"/>
                            <a:cs typeface="Alibaba PuHuiTi" pitchFamily="18" charset="-122"/>
                          </a:rPr>
                          <m:t>C</m:t>
                        </m:r>
                      </m:e>
                      <m:sub>
                        <m:r>
                          <m:rPr>
                            <m:sty m:val="p"/>
                          </m:rPr>
                          <a:rPr lang="en-US" altLang="zh-CN" sz="1400" i="1">
                            <a:solidFill>
                              <a:prstClr val="black">
                                <a:lumMod val="85000"/>
                                <a:lumOff val="15000"/>
                              </a:prstClr>
                            </a:solidFill>
                            <a:latin typeface="Cambria Math" panose="02040503050406030204" pitchFamily="18" charset="0"/>
                            <a:ea typeface="Alibaba PuHuiTi" pitchFamily="18" charset="-122"/>
                            <a:cs typeface="Alibaba PuHuiTi" pitchFamily="18" charset="-122"/>
                          </a:rPr>
                          <m:t>pi</m:t>
                        </m:r>
                      </m:sub>
                    </m:sSub>
                  </m:oMath>
                </a14:m>
                <a:r>
                  <a:rPr kumimoji="0" lang="zh-CN" altLang="en-US" sz="1400" b="0" i="0" u="none" strike="noStrike" kern="1200" cap="none" spc="0" normalizeH="0" baseline="0" noProof="0" dirty="0">
                    <a:ln>
                      <a:noFill/>
                    </a:ln>
                    <a:solidFill>
                      <a:prstClr val="black">
                        <a:lumMod val="85000"/>
                        <a:lumOff val="15000"/>
                      </a:prstClr>
                    </a:solidFill>
                    <a:effectLst/>
                    <a:uLnTx/>
                    <a:uFillTx/>
                    <a:latin typeface="Alibaba PuHuiTi" pitchFamily="18" charset="-122"/>
                    <a:ea typeface="Alibaba PuHuiTi" pitchFamily="18" charset="-122"/>
                    <a:cs typeface="Alibaba PuHuiTi" pitchFamily="18" charset="-122"/>
                  </a:rPr>
                  <a:t>表示质心</a:t>
                </a:r>
                <a:endParaRPr kumimoji="0" lang="zh-CN" altLang="en-US" sz="1400" b="0" i="0" u="none" strike="noStrike" kern="1200" cap="none" spc="0" normalizeH="0" baseline="0" noProof="0" dirty="0">
                  <a:ln>
                    <a:noFill/>
                  </a:ln>
                  <a:solidFill>
                    <a:prstClr val="black">
                      <a:lumMod val="85000"/>
                      <a:lumOff val="15000"/>
                    </a:prstClr>
                  </a:solidFill>
                  <a:effectLst/>
                  <a:uLnTx/>
                  <a:uFillTx/>
                  <a:latin typeface="Alibaba PuHuiTi" pitchFamily="18" charset="-122"/>
                  <a:ea typeface="Alibaba PuHuiTi" pitchFamily="18" charset="-122"/>
                  <a:cs typeface="Alibaba PuHuiTi" pitchFamily="18" charset="-122"/>
                </a:endParaRPr>
              </a:p>
              <a:p>
                <a:pPr marL="285750" indent="-285750">
                  <a:buFont typeface="Arial" panose="020B0604020202020204" pitchFamily="34" charset="0"/>
                  <a:buChar char="•"/>
                  <a:defRPr/>
                </a:pPr>
                <a14:m>
                  <m:oMath xmlns:m="http://schemas.openxmlformats.org/officeDocument/2006/math">
                    <m:sSub>
                      <m:sSubPr>
                        <m:ctrlPr>
                          <a:rPr kumimoji="0" lang="en-US" altLang="zh-CN" sz="1400" b="0" i="1" u="none" strike="noStrike" kern="1200" cap="none" spc="0" normalizeH="0" baseline="0" noProof="0" smtClean="0">
                            <a:ln>
                              <a:noFill/>
                            </a:ln>
                            <a:solidFill>
                              <a:prstClr val="black">
                                <a:lumMod val="85000"/>
                                <a:lumOff val="15000"/>
                              </a:prstClr>
                            </a:solidFill>
                            <a:effectLst/>
                            <a:uLnTx/>
                            <a:uFillTx/>
                            <a:latin typeface="Cambria Math" panose="02040503050406030204" pitchFamily="18" charset="0"/>
                            <a:ea typeface="Alibaba PuHuiTi" pitchFamily="18" charset="-122"/>
                            <a:cs typeface="Alibaba PuHuiTi" pitchFamily="18" charset="-122"/>
                          </a:rPr>
                        </m:ctrlPr>
                      </m:sSubPr>
                      <m:e>
                        <m:r>
                          <m:rPr>
                            <m:sty m:val="p"/>
                          </m:rPr>
                          <a:rPr lang="en-US" altLang="zh-CN" sz="1400" i="1">
                            <a:solidFill>
                              <a:prstClr val="black">
                                <a:lumMod val="85000"/>
                                <a:lumOff val="15000"/>
                              </a:prstClr>
                            </a:solidFill>
                            <a:latin typeface="Cambria Math" panose="02040503050406030204" pitchFamily="18" charset="0"/>
                            <a:ea typeface="Alibaba PuHuiTi" pitchFamily="18" charset="-122"/>
                            <a:cs typeface="Alibaba PuHuiTi" pitchFamily="18" charset="-122"/>
                          </a:rPr>
                          <m:t>x</m:t>
                        </m:r>
                      </m:e>
                      <m:sub>
                        <m:r>
                          <m:rPr>
                            <m:sty m:val="p"/>
                          </m:rPr>
                          <a:rPr lang="en-US" altLang="zh-CN" sz="1400" i="1">
                            <a:solidFill>
                              <a:prstClr val="black">
                                <a:lumMod val="85000"/>
                                <a:lumOff val="15000"/>
                              </a:prstClr>
                            </a:solidFill>
                            <a:latin typeface="Cambria Math" panose="02040503050406030204" pitchFamily="18" charset="0"/>
                            <a:ea typeface="Alibaba PuHuiTi" pitchFamily="18" charset="-122"/>
                            <a:cs typeface="Alibaba PuHuiTi" pitchFamily="18" charset="-122"/>
                          </a:rPr>
                          <m:t>i</m:t>
                        </m:r>
                      </m:sub>
                    </m:sSub>
                  </m:oMath>
                </a14:m>
                <a:r>
                  <a:rPr kumimoji="0" lang="zh-CN" altLang="en-US" sz="1400" b="0" i="0" u="none" strike="noStrike" kern="1200" cap="none" spc="0" normalizeH="0" baseline="0" noProof="0" dirty="0">
                    <a:ln>
                      <a:noFill/>
                    </a:ln>
                    <a:solidFill>
                      <a:prstClr val="black">
                        <a:lumMod val="85000"/>
                        <a:lumOff val="15000"/>
                      </a:prstClr>
                    </a:solidFill>
                    <a:effectLst/>
                    <a:uLnTx/>
                    <a:uFillTx/>
                    <a:latin typeface="Alibaba PuHuiTi" pitchFamily="18" charset="-122"/>
                    <a:ea typeface="Alibaba PuHuiTi" pitchFamily="18" charset="-122"/>
                    <a:cs typeface="Alibaba PuHuiTi" pitchFamily="18" charset="-122"/>
                  </a:rPr>
                  <a:t>表示某个样本</a:t>
                </a:r>
                <a:endParaRPr kumimoji="0" lang="zh-CN" altLang="en-US" sz="1400" b="0" i="0" u="none" strike="noStrike" kern="1200" cap="none" spc="0" normalizeH="0" baseline="0" noProof="0" dirty="0">
                  <a:ln>
                    <a:noFill/>
                  </a:ln>
                  <a:solidFill>
                    <a:prstClr val="black">
                      <a:lumMod val="85000"/>
                      <a:lumOff val="15000"/>
                    </a:prstClr>
                  </a:solidFill>
                  <a:effectLst/>
                  <a:uLnTx/>
                  <a:uFillTx/>
                  <a:latin typeface="Alibaba PuHuiTi" pitchFamily="18" charset="-122"/>
                  <a:ea typeface="Alibaba PuHuiTi" pitchFamily="18" charset="-122"/>
                  <a:cs typeface="Alibaba PuHuiTi" pitchFamily="18" charset="-122"/>
                </a:endParaRPr>
              </a:p>
              <a:p>
                <a:pPr marL="285750" indent="-285750">
                  <a:buFont typeface="Arial" panose="020B0604020202020204" pitchFamily="34" charset="0"/>
                  <a:buChar char="•"/>
                  <a:defRPr/>
                </a:pPr>
                <a:r>
                  <a:rPr kumimoji="0" lang="en-US" altLang="zh-CN" sz="1400" b="0" i="0" u="none" strike="noStrike" kern="1200" cap="none" spc="0" normalizeH="0" baseline="0" noProof="0" dirty="0">
                    <a:ln>
                      <a:noFill/>
                    </a:ln>
                    <a:solidFill>
                      <a:prstClr val="black">
                        <a:lumMod val="85000"/>
                        <a:lumOff val="15000"/>
                      </a:prstClr>
                    </a:solidFill>
                    <a:effectLst/>
                    <a:uLnTx/>
                    <a:uFillTx/>
                    <a:latin typeface="Alibaba PuHuiTi" pitchFamily="18" charset="-122"/>
                    <a:ea typeface="Alibaba PuHuiTi" pitchFamily="18" charset="-122"/>
                    <a:cs typeface="Alibaba PuHuiTi" pitchFamily="18" charset="-122"/>
                  </a:rPr>
                  <a:t>SSW </a:t>
                </a:r>
                <a:r>
                  <a:rPr kumimoji="0" lang="zh-CN" altLang="en-US" sz="1400" b="0" i="0" u="none" strike="noStrike" kern="1200" cap="none" spc="0" normalizeH="0" baseline="0" noProof="0" dirty="0">
                    <a:ln>
                      <a:noFill/>
                    </a:ln>
                    <a:solidFill>
                      <a:prstClr val="black">
                        <a:lumMod val="85000"/>
                        <a:lumOff val="15000"/>
                      </a:prstClr>
                    </a:solidFill>
                    <a:effectLst/>
                    <a:uLnTx/>
                    <a:uFillTx/>
                    <a:latin typeface="Alibaba PuHuiTi" pitchFamily="18" charset="-122"/>
                    <a:ea typeface="Alibaba PuHuiTi" pitchFamily="18" charset="-122"/>
                    <a:cs typeface="Alibaba PuHuiTi" pitchFamily="18" charset="-122"/>
                  </a:rPr>
                  <a:t>值是计算每个样本点到质心的距离，并累加起来</a:t>
                </a:r>
                <a:endParaRPr kumimoji="0" lang="zh-CN" altLang="en-US" sz="1400" b="0" i="0" u="none" strike="noStrike" kern="1200" cap="none" spc="0" normalizeH="0" baseline="0" noProof="0" dirty="0">
                  <a:ln>
                    <a:noFill/>
                  </a:ln>
                  <a:solidFill>
                    <a:prstClr val="black">
                      <a:lumMod val="85000"/>
                      <a:lumOff val="15000"/>
                    </a:prstClr>
                  </a:solidFill>
                  <a:effectLst/>
                  <a:uLnTx/>
                  <a:uFillTx/>
                  <a:latin typeface="Alibaba PuHuiTi" pitchFamily="18" charset="-122"/>
                  <a:ea typeface="Alibaba PuHuiTi" pitchFamily="18" charset="-122"/>
                  <a:cs typeface="Alibaba PuHuiTi" pitchFamily="18" charset="-122"/>
                </a:endParaRPr>
              </a:p>
              <a:p>
                <a:pPr marL="285750" indent="-285750">
                  <a:buFont typeface="Arial" panose="020B0604020202020204" pitchFamily="34" charset="0"/>
                  <a:buChar char="•"/>
                  <a:defRPr/>
                </a:pPr>
                <a:r>
                  <a:rPr kumimoji="0" lang="en-US" altLang="zh-CN" sz="1400" b="0" i="0" u="none" strike="noStrike" kern="1200" cap="none" spc="0" normalizeH="0" baseline="0" noProof="0" dirty="0">
                    <a:ln>
                      <a:noFill/>
                    </a:ln>
                    <a:solidFill>
                      <a:prstClr val="black">
                        <a:lumMod val="85000"/>
                        <a:lumOff val="15000"/>
                      </a:prstClr>
                    </a:solidFill>
                    <a:effectLst/>
                    <a:uLnTx/>
                    <a:uFillTx/>
                    <a:latin typeface="Alibaba PuHuiTi" pitchFamily="18" charset="-122"/>
                    <a:ea typeface="Alibaba PuHuiTi" pitchFamily="18" charset="-122"/>
                    <a:cs typeface="Alibaba PuHuiTi" pitchFamily="18" charset="-122"/>
                  </a:rPr>
                  <a:t>SSW </a:t>
                </a:r>
                <a:r>
                  <a:rPr kumimoji="0" lang="zh-CN" altLang="en-US" sz="1400" b="0" i="0" u="none" strike="noStrike" kern="1200" cap="none" spc="0" normalizeH="0" baseline="0" noProof="0" dirty="0">
                    <a:ln>
                      <a:noFill/>
                    </a:ln>
                    <a:solidFill>
                      <a:prstClr val="black">
                        <a:lumMod val="85000"/>
                        <a:lumOff val="15000"/>
                      </a:prstClr>
                    </a:solidFill>
                    <a:effectLst/>
                    <a:uLnTx/>
                    <a:uFillTx/>
                    <a:latin typeface="Alibaba PuHuiTi" pitchFamily="18" charset="-122"/>
                    <a:ea typeface="Alibaba PuHuiTi" pitchFamily="18" charset="-122"/>
                    <a:cs typeface="Alibaba PuHuiTi" pitchFamily="18" charset="-122"/>
                  </a:rPr>
                  <a:t>表示表示</a:t>
                </a:r>
                <a:r>
                  <a:rPr kumimoji="0" lang="zh-CN" altLang="en-US" sz="1400" b="0" i="0" u="none" strike="noStrike" kern="1200" cap="none" spc="0" normalizeH="0" baseline="0" noProof="0" dirty="0">
                    <a:ln>
                      <a:noFill/>
                    </a:ln>
                    <a:solidFill>
                      <a:schemeClr val="accent2">
                        <a:lumMod val="75000"/>
                      </a:schemeClr>
                    </a:solidFill>
                    <a:effectLst/>
                    <a:uLnTx/>
                    <a:uFillTx/>
                    <a:latin typeface="Alibaba PuHuiTi" pitchFamily="18" charset="-122"/>
                    <a:ea typeface="Alibaba PuHuiTi" pitchFamily="18" charset="-122"/>
                    <a:cs typeface="Alibaba PuHuiTi" pitchFamily="18" charset="-122"/>
                  </a:rPr>
                  <a:t>簇内的内聚程度，越小越好</a:t>
                </a:r>
                <a:endParaRPr kumimoji="0" lang="zh-CN" altLang="en-US" sz="1400" b="0" i="0" u="none" strike="noStrike" kern="1200" cap="none" spc="0" normalizeH="0" baseline="0" noProof="0" dirty="0">
                  <a:ln>
                    <a:noFill/>
                  </a:ln>
                  <a:solidFill>
                    <a:schemeClr val="accent2">
                      <a:lumMod val="75000"/>
                    </a:schemeClr>
                  </a:solidFill>
                  <a:effectLst/>
                  <a:uLnTx/>
                  <a:uFillTx/>
                  <a:latin typeface="Alibaba PuHuiTi" pitchFamily="18" charset="-122"/>
                  <a:ea typeface="Alibaba PuHuiTi" pitchFamily="18" charset="-122"/>
                  <a:cs typeface="Alibaba PuHuiTi" pitchFamily="18" charset="-122"/>
                </a:endParaRPr>
              </a:p>
              <a:p>
                <a:pPr marL="285750" indent="-285750">
                  <a:buFont typeface="Arial" panose="020B0604020202020204" pitchFamily="34" charset="0"/>
                  <a:buChar char="•"/>
                  <a:defRPr/>
                </a:pPr>
                <a:endParaRPr kumimoji="0" lang="en-US" altLang="zh-CN" sz="1400" b="0" i="0" u="none" strike="noStrike" kern="1200" cap="none" spc="0" normalizeH="0" baseline="0" noProof="0" dirty="0">
                  <a:ln>
                    <a:noFill/>
                  </a:ln>
                  <a:solidFill>
                    <a:prstClr val="black">
                      <a:lumMod val="85000"/>
                      <a:lumOff val="15000"/>
                    </a:prstClr>
                  </a:solidFill>
                  <a:effectLst/>
                  <a:uLnTx/>
                  <a:uFillTx/>
                  <a:latin typeface="Alibaba PuHuiTi" pitchFamily="18" charset="-122"/>
                  <a:ea typeface="Alibaba PuHuiTi" pitchFamily="18" charset="-122"/>
                  <a:cs typeface="Alibaba PuHuiTi" pitchFamily="18" charset="-122"/>
                </a:endParaRPr>
              </a:p>
            </p:txBody>
          </p:sp>
        </mc:Choice>
        <mc:Fallback>
          <p:sp>
            <p:nvSpPr>
              <p:cNvPr id="10" name="文本占位符 2"/>
              <p:cNvSpPr txBox="1">
                <a:spLocks noRot="1" noChangeAspect="1" noMove="1" noResize="1" noEditPoints="1" noAdjustHandles="1" noChangeArrowheads="1" noChangeShapeType="1" noTextEdit="1"/>
              </p:cNvSpPr>
              <p:nvPr/>
            </p:nvSpPr>
            <p:spPr>
              <a:xfrm>
                <a:off x="1978185" y="4469610"/>
                <a:ext cx="3691095" cy="2084880"/>
              </a:xfrm>
              <a:prstGeom prst="rect">
                <a:avLst/>
              </a:prstGeom>
              <a:blipFill rotWithShape="1">
                <a:blip r:embed="rId4"/>
                <a:stretch>
                  <a:fillRect l="-4" t="-23" b="-2740"/>
                </a:stretch>
              </a:blipFill>
            </p:spPr>
            <p:txBody>
              <a:bodyPr/>
              <a:lstStyle/>
              <a:p>
                <a:r>
                  <a:rPr lang="zh-CN" altLang="en-US">
                    <a:noFill/>
                  </a:rPr>
                  <a:t> </a:t>
                </a:r>
              </a:p>
            </p:txBody>
          </p:sp>
        </mc:Fallback>
      </mc:AlternateContent>
      <p:sp>
        <p:nvSpPr>
          <p:cNvPr id="11" name="文本占位符 2"/>
          <p:cNvSpPr txBox="1"/>
          <p:nvPr/>
        </p:nvSpPr>
        <p:spPr>
          <a:xfrm>
            <a:off x="6826518" y="4050510"/>
            <a:ext cx="4072141" cy="499578"/>
          </a:xfrm>
          <a:prstGeom prst="rect">
            <a:avLst/>
          </a:prstGeom>
        </p:spPr>
        <p:txBody>
          <a:bodyPr/>
          <a:lstStyle>
            <a:lvl1pPr marL="0" indent="0" algn="l" rtl="0" eaLnBrk="0" fontAlgn="base" hangingPunct="0">
              <a:lnSpc>
                <a:spcPct val="150000"/>
              </a:lnSpc>
              <a:spcBef>
                <a:spcPct val="20000"/>
              </a:spcBef>
              <a:spcAft>
                <a:spcPct val="0"/>
              </a:spcAft>
              <a:buFont typeface="Arial" panose="020B0604020202020204" pitchFamily="34" charset="0"/>
              <a:buNone/>
              <a:defRPr sz="1600" kern="12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marL="285750" indent="-285750">
              <a:buFont typeface="Arial" panose="020B0604020202020204" pitchFamily="34" charset="0"/>
              <a:buChar char="•"/>
              <a:defRPr/>
            </a:pPr>
            <a:r>
              <a:rPr lang="en-GB" altLang="zh-CN" b="0" i="0" u="none" strike="noStrike" dirty="0">
                <a:solidFill>
                  <a:srgbClr val="333333"/>
                </a:solidFill>
                <a:effectLst/>
                <a:latin typeface="Open Sans" panose="020B0606030504020204" pitchFamily="34" charset="0"/>
              </a:rPr>
              <a:t>SSB </a:t>
            </a:r>
            <a:r>
              <a:rPr lang="zh-CN" altLang="en-US" b="0" i="0" u="none" strike="noStrike" dirty="0">
                <a:solidFill>
                  <a:srgbClr val="333333"/>
                </a:solidFill>
                <a:effectLst/>
                <a:latin typeface="Open Sans" panose="020B0606030504020204" pitchFamily="34" charset="0"/>
              </a:rPr>
              <a:t>的含义：</a:t>
            </a:r>
            <a:r>
              <a:rPr lang="zh-CN" altLang="en-US" b="0" i="0" u="none" strike="noStrike" dirty="0">
                <a:solidFill>
                  <a:schemeClr val="accent2">
                    <a:lumMod val="75000"/>
                  </a:schemeClr>
                </a:solidFill>
                <a:effectLst/>
                <a:latin typeface="Open Sans" panose="020B0606030504020204" pitchFamily="34" charset="0"/>
              </a:rPr>
              <a:t>簇间距离</a:t>
            </a:r>
            <a:endParaRPr kumimoji="0" lang="en-US" altLang="zh-CN" sz="1600" b="0" i="0" u="none" strike="noStrike" kern="1200" cap="none" spc="0" normalizeH="0" baseline="0" noProof="0" dirty="0">
              <a:ln>
                <a:noFill/>
              </a:ln>
              <a:solidFill>
                <a:schemeClr val="accent2">
                  <a:lumMod val="75000"/>
                </a:schemeClr>
              </a:solidFill>
              <a:effectLst/>
              <a:uLnTx/>
              <a:uFillTx/>
              <a:latin typeface="Alibaba PuHuiTi" pitchFamily="18" charset="-122"/>
              <a:ea typeface="Alibaba PuHuiTi" pitchFamily="18" charset="-122"/>
              <a:cs typeface="Alibaba PuHuiTi" pitchFamily="18" charset="-122"/>
            </a:endParaRPr>
          </a:p>
        </p:txBody>
      </p:sp>
      <p:sp>
        <p:nvSpPr>
          <p:cNvPr id="12" name="文本占位符 2"/>
          <p:cNvSpPr txBox="1"/>
          <p:nvPr/>
        </p:nvSpPr>
        <p:spPr>
          <a:xfrm>
            <a:off x="7006193" y="4566493"/>
            <a:ext cx="4732614" cy="1624798"/>
          </a:xfrm>
          <a:prstGeom prst="rect">
            <a:avLst/>
          </a:prstGeom>
        </p:spPr>
        <p:txBody>
          <a:bodyPr/>
          <a:lstStyle>
            <a:lvl1pPr marL="0" indent="0" algn="l" rtl="0" eaLnBrk="0" fontAlgn="base" hangingPunct="0">
              <a:lnSpc>
                <a:spcPct val="150000"/>
              </a:lnSpc>
              <a:spcBef>
                <a:spcPct val="20000"/>
              </a:spcBef>
              <a:spcAft>
                <a:spcPct val="0"/>
              </a:spcAft>
              <a:buFont typeface="Arial" panose="020B0604020202020204" pitchFamily="34" charset="0"/>
              <a:buNone/>
              <a:defRPr sz="1600" kern="12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marL="285750" indent="-285750">
              <a:buFont typeface="Arial" panose="020B0604020202020204" pitchFamily="34" charset="0"/>
              <a:buChar char="•"/>
              <a:defRPr/>
            </a:pPr>
            <a:endParaRPr kumimoji="0" lang="zh-CN" altLang="en-US" sz="1400" b="0" i="0" u="none" strike="noStrike" kern="1200" cap="none" spc="0" normalizeH="0" baseline="0" noProof="0" dirty="0">
              <a:ln>
                <a:noFill/>
              </a:ln>
              <a:solidFill>
                <a:prstClr val="black">
                  <a:lumMod val="85000"/>
                  <a:lumOff val="15000"/>
                </a:prstClr>
              </a:solidFill>
              <a:effectLst/>
              <a:uLnTx/>
              <a:uFillTx/>
              <a:latin typeface="Alibaba PuHuiTi" pitchFamily="18" charset="-122"/>
              <a:ea typeface="Alibaba PuHuiTi" pitchFamily="18" charset="-122"/>
              <a:cs typeface="Alibaba PuHuiTi" pitchFamily="18" charset="-122"/>
            </a:endParaRPr>
          </a:p>
        </p:txBody>
      </p:sp>
      <mc:AlternateContent xmlns:mc="http://schemas.openxmlformats.org/markup-compatibility/2006">
        <mc:Choice xmlns:a14="http://schemas.microsoft.com/office/drawing/2010/main" Requires="a14">
          <p:sp>
            <p:nvSpPr>
              <p:cNvPr id="13" name="文本占位符 2"/>
              <p:cNvSpPr txBox="1"/>
              <p:nvPr/>
            </p:nvSpPr>
            <p:spPr>
              <a:xfrm>
                <a:off x="6826519" y="4487850"/>
                <a:ext cx="3511863" cy="2084880"/>
              </a:xfrm>
              <a:prstGeom prst="rect">
                <a:avLst/>
              </a:prstGeom>
            </p:spPr>
            <p:txBody>
              <a:bodyPr/>
              <a:lstStyle>
                <a:lvl1pPr marL="0" indent="0" algn="l" rtl="0" eaLnBrk="0" fontAlgn="base" hangingPunct="0">
                  <a:lnSpc>
                    <a:spcPct val="150000"/>
                  </a:lnSpc>
                  <a:spcBef>
                    <a:spcPct val="20000"/>
                  </a:spcBef>
                  <a:spcAft>
                    <a:spcPct val="0"/>
                  </a:spcAft>
                  <a:buFont typeface="Arial" panose="020B0604020202020204" pitchFamily="34" charset="0"/>
                  <a:buNone/>
                  <a:defRPr sz="1600" kern="12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marL="285750" indent="-285750">
                  <a:buFont typeface="Arial" panose="020B0604020202020204" pitchFamily="34" charset="0"/>
                  <a:buChar char="•"/>
                  <a:defRPr/>
                </a:pPr>
                <a14:m>
                  <m:oMath xmlns:m="http://schemas.openxmlformats.org/officeDocument/2006/math">
                    <m:sSub>
                      <m:sSubPr>
                        <m:ctrlPr>
                          <a:rPr kumimoji="0" lang="en-US" altLang="zh-CN" sz="1400" b="0" i="1" u="none" strike="noStrike" kern="1200" cap="none" spc="0" normalizeH="0" baseline="0" noProof="0" smtClean="0">
                            <a:ln>
                              <a:noFill/>
                            </a:ln>
                            <a:solidFill>
                              <a:prstClr val="black">
                                <a:lumMod val="85000"/>
                                <a:lumOff val="15000"/>
                              </a:prstClr>
                            </a:solidFill>
                            <a:effectLst/>
                            <a:uLnTx/>
                            <a:uFillTx/>
                            <a:latin typeface="Cambria Math" panose="02040503050406030204" pitchFamily="18" charset="0"/>
                            <a:ea typeface="Alibaba PuHuiTi" pitchFamily="18" charset="-122"/>
                            <a:cs typeface="Alibaba PuHuiTi" pitchFamily="18" charset="-122"/>
                          </a:rPr>
                        </m:ctrlPr>
                      </m:sSubPr>
                      <m:e>
                        <m:r>
                          <m:rPr>
                            <m:sty m:val="p"/>
                          </m:rPr>
                          <a:rPr lang="en-US" altLang="zh-CN" sz="1400" i="1">
                            <a:solidFill>
                              <a:prstClr val="black">
                                <a:lumMod val="85000"/>
                                <a:lumOff val="15000"/>
                              </a:prstClr>
                            </a:solidFill>
                            <a:latin typeface="Cambria Math" panose="02040503050406030204" pitchFamily="18" charset="0"/>
                            <a:ea typeface="Alibaba PuHuiTi" pitchFamily="18" charset="-122"/>
                            <a:cs typeface="Alibaba PuHuiTi" pitchFamily="18" charset="-122"/>
                          </a:rPr>
                          <m:t>C</m:t>
                        </m:r>
                      </m:e>
                      <m:sub>
                        <m:r>
                          <m:rPr>
                            <m:sty m:val="p"/>
                          </m:rPr>
                          <a:rPr lang="en-US" altLang="zh-CN" sz="1400" i="1">
                            <a:solidFill>
                              <a:prstClr val="black">
                                <a:lumMod val="85000"/>
                                <a:lumOff val="15000"/>
                              </a:prstClr>
                            </a:solidFill>
                            <a:latin typeface="Cambria Math" panose="02040503050406030204" pitchFamily="18" charset="0"/>
                            <a:ea typeface="Alibaba PuHuiTi" pitchFamily="18" charset="-122"/>
                            <a:cs typeface="Alibaba PuHuiTi" pitchFamily="18" charset="-122"/>
                          </a:rPr>
                          <m:t>j</m:t>
                        </m:r>
                      </m:sub>
                    </m:sSub>
                  </m:oMath>
                </a14:m>
                <a:r>
                  <a:rPr kumimoji="0" lang="zh-CN" altLang="en-US" sz="1400" b="0" i="0" u="none" strike="noStrike" kern="1200" cap="none" spc="0" normalizeH="0" baseline="0" noProof="0" dirty="0">
                    <a:ln>
                      <a:noFill/>
                    </a:ln>
                    <a:solidFill>
                      <a:prstClr val="black">
                        <a:lumMod val="85000"/>
                        <a:lumOff val="15000"/>
                      </a:prstClr>
                    </a:solidFill>
                    <a:effectLst/>
                    <a:uLnTx/>
                    <a:uFillTx/>
                    <a:latin typeface="Alibaba PuHuiTi" pitchFamily="18" charset="-122"/>
                    <a:ea typeface="Alibaba PuHuiTi" pitchFamily="18" charset="-122"/>
                    <a:cs typeface="Alibaba PuHuiTi" pitchFamily="18" charset="-122"/>
                  </a:rPr>
                  <a:t>表示质心，</a:t>
                </a:r>
                <a14:m>
                  <m:oMath xmlns:m="http://schemas.openxmlformats.org/officeDocument/2006/math">
                    <m:acc>
                      <m:accPr>
                        <m:chr m:val="̅"/>
                        <m:ctrlPr>
                          <a:rPr kumimoji="0" lang="en-US" altLang="zh-CN" sz="1400" b="0" i="1" u="none" strike="noStrike" kern="1200" cap="none" spc="0" normalizeH="0" baseline="0" noProof="0" smtClean="0">
                            <a:ln>
                              <a:noFill/>
                            </a:ln>
                            <a:solidFill>
                              <a:prstClr val="black">
                                <a:lumMod val="85000"/>
                                <a:lumOff val="15000"/>
                              </a:prstClr>
                            </a:solidFill>
                            <a:effectLst/>
                            <a:uLnTx/>
                            <a:uFillTx/>
                            <a:latin typeface="Cambria Math" panose="02040503050406030204" pitchFamily="18" charset="0"/>
                            <a:ea typeface="Alibaba PuHuiTi" pitchFamily="18" charset="-122"/>
                            <a:cs typeface="Alibaba PuHuiTi" pitchFamily="18" charset="-122"/>
                          </a:rPr>
                        </m:ctrlPr>
                      </m:accPr>
                      <m:e>
                        <m:r>
                          <m:rPr>
                            <m:sty m:val="p"/>
                          </m:rPr>
                          <a:rPr lang="en-US" altLang="zh-CN" sz="1400" i="1">
                            <a:solidFill>
                              <a:prstClr val="black">
                                <a:lumMod val="85000"/>
                                <a:lumOff val="15000"/>
                              </a:prstClr>
                            </a:solidFill>
                            <a:latin typeface="Cambria Math" panose="02040503050406030204" pitchFamily="18" charset="0"/>
                            <a:ea typeface="Alibaba PuHuiTi" pitchFamily="18" charset="-122"/>
                            <a:cs typeface="Alibaba PuHuiTi" pitchFamily="18" charset="-122"/>
                          </a:rPr>
                          <m:t>X</m:t>
                        </m:r>
                      </m:e>
                    </m:acc>
                  </m:oMath>
                </a14:m>
                <a:r>
                  <a:rPr kumimoji="0" lang="en-US" altLang="zh-CN" sz="1400" b="0" i="0" u="none" strike="noStrike" kern="1200" cap="none" spc="0" normalizeH="0" baseline="0" noProof="0" dirty="0">
                    <a:ln>
                      <a:noFill/>
                    </a:ln>
                    <a:solidFill>
                      <a:prstClr val="black">
                        <a:lumMod val="85000"/>
                        <a:lumOff val="15000"/>
                      </a:prstClr>
                    </a:solidFill>
                    <a:effectLst/>
                    <a:uLnTx/>
                    <a:uFillTx/>
                    <a:latin typeface="Alibaba PuHuiTi" pitchFamily="18" charset="-122"/>
                    <a:ea typeface="Alibaba PuHuiTi" pitchFamily="18" charset="-122"/>
                    <a:cs typeface="Alibaba PuHuiTi" pitchFamily="18" charset="-122"/>
                  </a:rPr>
                  <a:t> </a:t>
                </a:r>
                <a:r>
                  <a:rPr kumimoji="0" lang="zh-CN" altLang="en-US" sz="1400" b="0" i="0" u="none" strike="noStrike" kern="1200" cap="none" spc="0" normalizeH="0" baseline="0" noProof="0" dirty="0">
                    <a:ln>
                      <a:noFill/>
                    </a:ln>
                    <a:solidFill>
                      <a:prstClr val="black">
                        <a:lumMod val="85000"/>
                        <a:lumOff val="15000"/>
                      </a:prstClr>
                    </a:solidFill>
                    <a:effectLst/>
                    <a:uLnTx/>
                    <a:uFillTx/>
                    <a:latin typeface="Alibaba PuHuiTi" pitchFamily="18" charset="-122"/>
                    <a:ea typeface="Alibaba PuHuiTi" pitchFamily="18" charset="-122"/>
                    <a:cs typeface="Alibaba PuHuiTi" pitchFamily="18" charset="-122"/>
                  </a:rPr>
                  <a:t>表示质</a:t>
                </a:r>
                <a:r>
                  <a:rPr kumimoji="0" lang="zh-CN" altLang="en-US" sz="1400" b="0" i="0" u="none" strike="noStrike" kern="1200" cap="none" spc="0" normalizeH="0" baseline="0" noProof="0">
                    <a:ln>
                      <a:noFill/>
                    </a:ln>
                    <a:solidFill>
                      <a:prstClr val="black">
                        <a:lumMod val="85000"/>
                        <a:lumOff val="15000"/>
                      </a:prstClr>
                    </a:solidFill>
                    <a:effectLst/>
                    <a:uLnTx/>
                    <a:uFillTx/>
                    <a:latin typeface="Alibaba PuHuiTi" pitchFamily="18" charset="-122"/>
                    <a:ea typeface="Alibaba PuHuiTi" pitchFamily="18" charset="-122"/>
                    <a:cs typeface="Alibaba PuHuiTi" pitchFamily="18" charset="-122"/>
                  </a:rPr>
                  <a:t>心</a:t>
                </a:r>
                <a:r>
                  <a:rPr lang="zh-CN" altLang="en-US" sz="1400" noProof="0">
                    <a:solidFill>
                      <a:prstClr val="black">
                        <a:lumMod val="85000"/>
                        <a:lumOff val="15000"/>
                      </a:prstClr>
                    </a:solidFill>
                    <a:latin typeface="Alibaba PuHuiTi" pitchFamily="18" charset="-122"/>
                    <a:ea typeface="Alibaba PuHuiTi" pitchFamily="18" charset="-122"/>
                    <a:cs typeface="Alibaba PuHuiTi" pitchFamily="18" charset="-122"/>
                  </a:rPr>
                  <a:t>的均值</a:t>
                </a:r>
                <a:r>
                  <a:rPr kumimoji="0" lang="zh-CN" altLang="en-US" sz="1400" b="0" i="0" u="none" strike="noStrike" kern="1200" cap="none" spc="0" normalizeH="0" baseline="0" noProof="0">
                    <a:ln>
                      <a:noFill/>
                    </a:ln>
                    <a:solidFill>
                      <a:prstClr val="black">
                        <a:lumMod val="85000"/>
                        <a:lumOff val="15000"/>
                      </a:prstClr>
                    </a:solidFill>
                    <a:effectLst/>
                    <a:uLnTx/>
                    <a:uFillTx/>
                    <a:latin typeface="Alibaba PuHuiTi" pitchFamily="18" charset="-122"/>
                    <a:ea typeface="Alibaba PuHuiTi" pitchFamily="18" charset="-122"/>
                    <a:cs typeface="Alibaba PuHuiTi" pitchFamily="18" charset="-122"/>
                  </a:rPr>
                  <a:t>，</a:t>
                </a:r>
                <a14:m>
                  <m:oMath xmlns:m="http://schemas.openxmlformats.org/officeDocument/2006/math">
                    <m:sSub>
                      <m:sSubPr>
                        <m:ctrlPr>
                          <a:rPr kumimoji="0" lang="en-US" altLang="zh-CN" sz="1400" b="0" i="1" u="none" strike="noStrike" kern="1200" cap="none" spc="0" normalizeH="0" baseline="0" noProof="0" smtClean="0">
                            <a:ln>
                              <a:noFill/>
                            </a:ln>
                            <a:solidFill>
                              <a:prstClr val="black">
                                <a:lumMod val="85000"/>
                                <a:lumOff val="15000"/>
                              </a:prstClr>
                            </a:solidFill>
                            <a:effectLst/>
                            <a:uLnTx/>
                            <a:uFillTx/>
                            <a:latin typeface="Cambria Math" panose="02040503050406030204" pitchFamily="18" charset="0"/>
                            <a:ea typeface="Alibaba PuHuiTi" pitchFamily="18" charset="-122"/>
                            <a:cs typeface="Alibaba PuHuiTi" pitchFamily="18" charset="-122"/>
                          </a:rPr>
                        </m:ctrlPr>
                      </m:sSubPr>
                      <m:e>
                        <m:r>
                          <m:rPr>
                            <m:sty m:val="p"/>
                          </m:rPr>
                          <a:rPr lang="en-US" altLang="zh-CN" sz="1400" i="1">
                            <a:solidFill>
                              <a:prstClr val="black">
                                <a:lumMod val="85000"/>
                                <a:lumOff val="15000"/>
                              </a:prstClr>
                            </a:solidFill>
                            <a:latin typeface="Cambria Math" panose="02040503050406030204" pitchFamily="18" charset="0"/>
                            <a:ea typeface="Alibaba PuHuiTi" pitchFamily="18" charset="-122"/>
                            <a:cs typeface="Alibaba PuHuiTi" pitchFamily="18" charset="-122"/>
                          </a:rPr>
                          <m:t>n</m:t>
                        </m:r>
                      </m:e>
                      <m:sub>
                        <m:r>
                          <m:rPr>
                            <m:sty m:val="p"/>
                          </m:rPr>
                          <a:rPr lang="en-US" altLang="zh-CN" sz="1400" i="1">
                            <a:solidFill>
                              <a:prstClr val="black">
                                <a:lumMod val="85000"/>
                                <a:lumOff val="15000"/>
                              </a:prstClr>
                            </a:solidFill>
                            <a:latin typeface="Cambria Math" panose="02040503050406030204" pitchFamily="18" charset="0"/>
                            <a:ea typeface="Alibaba PuHuiTi" pitchFamily="18" charset="-122"/>
                            <a:cs typeface="Alibaba PuHuiTi" pitchFamily="18" charset="-122"/>
                          </a:rPr>
                          <m:t>j</m:t>
                        </m:r>
                      </m:sub>
                    </m:sSub>
                  </m:oMath>
                </a14:m>
                <a:r>
                  <a:rPr kumimoji="0" lang="zh-CN" altLang="en-US" sz="1400" b="0" i="0" u="none" strike="noStrike" kern="1200" cap="none" spc="0" normalizeH="0" baseline="0" noProof="0" dirty="0">
                    <a:ln>
                      <a:noFill/>
                    </a:ln>
                    <a:solidFill>
                      <a:prstClr val="black">
                        <a:lumMod val="85000"/>
                        <a:lumOff val="15000"/>
                      </a:prstClr>
                    </a:solidFill>
                    <a:effectLst/>
                    <a:uLnTx/>
                    <a:uFillTx/>
                    <a:latin typeface="Alibaba PuHuiTi" pitchFamily="18" charset="-122"/>
                    <a:ea typeface="Alibaba PuHuiTi" pitchFamily="18" charset="-122"/>
                    <a:cs typeface="Alibaba PuHuiTi" pitchFamily="18" charset="-122"/>
                  </a:rPr>
                  <a:t>表示样本的个数</a:t>
                </a:r>
                <a:endParaRPr kumimoji="0" lang="zh-CN" altLang="en-US" sz="1400" b="0" i="0" u="none" strike="noStrike" kern="1200" cap="none" spc="0" normalizeH="0" baseline="0" noProof="0" dirty="0">
                  <a:ln>
                    <a:noFill/>
                  </a:ln>
                  <a:solidFill>
                    <a:prstClr val="black">
                      <a:lumMod val="85000"/>
                      <a:lumOff val="15000"/>
                    </a:prstClr>
                  </a:solidFill>
                  <a:effectLst/>
                  <a:uLnTx/>
                  <a:uFillTx/>
                  <a:latin typeface="Alibaba PuHuiTi" pitchFamily="18" charset="-122"/>
                  <a:ea typeface="Alibaba PuHuiTi" pitchFamily="18" charset="-122"/>
                  <a:cs typeface="Alibaba PuHuiTi" pitchFamily="18" charset="-122"/>
                </a:endParaRPr>
              </a:p>
              <a:p>
                <a:pPr marL="285750" indent="-285750">
                  <a:buFont typeface="Arial" panose="020B0604020202020204" pitchFamily="34" charset="0"/>
                  <a:buChar char="•"/>
                  <a:defRPr/>
                </a:pPr>
                <a:r>
                  <a:rPr kumimoji="0" lang="en-US" altLang="zh-CN" sz="1400" b="0" i="0" u="none" strike="noStrike" kern="1200" cap="none" spc="0" normalizeH="0" baseline="0" noProof="0" dirty="0">
                    <a:ln>
                      <a:noFill/>
                    </a:ln>
                    <a:solidFill>
                      <a:prstClr val="black">
                        <a:lumMod val="85000"/>
                        <a:lumOff val="15000"/>
                      </a:prstClr>
                    </a:solidFill>
                    <a:effectLst/>
                    <a:uLnTx/>
                    <a:uFillTx/>
                    <a:latin typeface="Alibaba PuHuiTi" pitchFamily="18" charset="-122"/>
                    <a:ea typeface="Alibaba PuHuiTi" pitchFamily="18" charset="-122"/>
                    <a:cs typeface="Alibaba PuHuiTi" pitchFamily="18" charset="-122"/>
                  </a:rPr>
                  <a:t>SSB </a:t>
                </a:r>
                <a:r>
                  <a:rPr kumimoji="0" lang="zh-CN" altLang="en-US" sz="1400" b="0" i="0" u="none" strike="noStrike" kern="1200" cap="none" spc="0" normalizeH="0" baseline="0" noProof="0" dirty="0">
                    <a:ln>
                      <a:noFill/>
                    </a:ln>
                    <a:solidFill>
                      <a:prstClr val="black">
                        <a:lumMod val="85000"/>
                        <a:lumOff val="15000"/>
                      </a:prstClr>
                    </a:solidFill>
                    <a:effectLst/>
                    <a:uLnTx/>
                    <a:uFillTx/>
                    <a:latin typeface="Alibaba PuHuiTi" pitchFamily="18" charset="-122"/>
                    <a:ea typeface="Alibaba PuHuiTi" pitchFamily="18" charset="-122"/>
                    <a:cs typeface="Alibaba PuHuiTi" pitchFamily="18" charset="-122"/>
                  </a:rPr>
                  <a:t>表示簇与簇之间的分离程度，</a:t>
                </a:r>
                <a:r>
                  <a:rPr kumimoji="0" lang="en-US" altLang="zh-CN" sz="1400" b="0" i="0" u="none" strike="noStrike" kern="1200" cap="none" spc="0" normalizeH="0" baseline="0" noProof="0" dirty="0">
                    <a:ln>
                      <a:noFill/>
                    </a:ln>
                    <a:solidFill>
                      <a:prstClr val="black">
                        <a:lumMod val="85000"/>
                        <a:lumOff val="15000"/>
                      </a:prstClr>
                    </a:solidFill>
                    <a:effectLst/>
                    <a:uLnTx/>
                    <a:uFillTx/>
                    <a:latin typeface="Alibaba PuHuiTi" pitchFamily="18" charset="-122"/>
                    <a:ea typeface="Alibaba PuHuiTi" pitchFamily="18" charset="-122"/>
                    <a:cs typeface="Alibaba PuHuiTi" pitchFamily="18" charset="-122"/>
                  </a:rPr>
                  <a:t>SSB </a:t>
                </a:r>
                <a:r>
                  <a:rPr kumimoji="0" lang="zh-CN" altLang="en-US" sz="1400" b="0" i="0" u="none" strike="noStrike" kern="1200" cap="none" spc="0" normalizeH="0" baseline="0" noProof="0" dirty="0">
                    <a:ln>
                      <a:noFill/>
                    </a:ln>
                    <a:solidFill>
                      <a:prstClr val="black">
                        <a:lumMod val="85000"/>
                        <a:lumOff val="15000"/>
                      </a:prstClr>
                    </a:solidFill>
                    <a:effectLst/>
                    <a:uLnTx/>
                    <a:uFillTx/>
                    <a:latin typeface="Alibaba PuHuiTi" pitchFamily="18" charset="-122"/>
                    <a:ea typeface="Alibaba PuHuiTi" pitchFamily="18" charset="-122"/>
                    <a:cs typeface="Alibaba PuHuiTi" pitchFamily="18" charset="-122"/>
                  </a:rPr>
                  <a:t>越大越好</a:t>
                </a:r>
                <a:endParaRPr kumimoji="0" lang="en-US" altLang="zh-CN" sz="1400" b="0" i="0" u="none" strike="noStrike" kern="1200" cap="none" spc="0" normalizeH="0" baseline="0" noProof="0" dirty="0">
                  <a:ln>
                    <a:noFill/>
                  </a:ln>
                  <a:solidFill>
                    <a:prstClr val="black">
                      <a:lumMod val="85000"/>
                      <a:lumOff val="15000"/>
                    </a:prstClr>
                  </a:solidFill>
                  <a:effectLst/>
                  <a:uLnTx/>
                  <a:uFillTx/>
                  <a:latin typeface="Alibaba PuHuiTi" pitchFamily="18" charset="-122"/>
                  <a:ea typeface="Alibaba PuHuiTi" pitchFamily="18" charset="-122"/>
                  <a:cs typeface="Alibaba PuHuiTi" pitchFamily="18" charset="-122"/>
                </a:endParaRPr>
              </a:p>
              <a:p>
                <a:pPr marL="285750" indent="-285750">
                  <a:buFont typeface="Arial" panose="020B0604020202020204" pitchFamily="34" charset="0"/>
                  <a:buChar char="•"/>
                  <a:defRPr/>
                </a:pPr>
                <a:r>
                  <a:rPr kumimoji="0" lang="en-GB" altLang="zh-CN" sz="1400" b="0" i="0" u="none" strike="noStrike" kern="1200" cap="none" spc="0" normalizeH="0" baseline="0" noProof="0" dirty="0">
                    <a:ln>
                      <a:noFill/>
                    </a:ln>
                    <a:solidFill>
                      <a:prstClr val="black">
                        <a:lumMod val="85000"/>
                        <a:lumOff val="15000"/>
                      </a:prstClr>
                    </a:solidFill>
                    <a:effectLst/>
                    <a:uLnTx/>
                    <a:uFillTx/>
                    <a:latin typeface="Alibaba PuHuiTi" pitchFamily="18" charset="-122"/>
                    <a:ea typeface="Alibaba PuHuiTi" pitchFamily="18" charset="-122"/>
                    <a:cs typeface="Alibaba PuHuiTi" pitchFamily="18" charset="-122"/>
                  </a:rPr>
                  <a:t>m </a:t>
                </a:r>
                <a:r>
                  <a:rPr kumimoji="0" lang="zh-CN" altLang="en-US" sz="1400" b="0" i="0" u="none" strike="noStrike" kern="1200" cap="none" spc="0" normalizeH="0" baseline="0" noProof="0" dirty="0">
                    <a:ln>
                      <a:noFill/>
                    </a:ln>
                    <a:solidFill>
                      <a:prstClr val="black">
                        <a:lumMod val="85000"/>
                        <a:lumOff val="15000"/>
                      </a:prstClr>
                    </a:solidFill>
                    <a:effectLst/>
                    <a:uLnTx/>
                    <a:uFillTx/>
                    <a:latin typeface="Alibaba PuHuiTi" pitchFamily="18" charset="-122"/>
                    <a:ea typeface="Alibaba PuHuiTi" pitchFamily="18" charset="-122"/>
                    <a:cs typeface="Alibaba PuHuiTi" pitchFamily="18" charset="-122"/>
                  </a:rPr>
                  <a:t>表示样本数量</a:t>
                </a:r>
                <a:endParaRPr kumimoji="0" lang="zh-CN" altLang="en-US" sz="1400" b="0" i="0" u="none" strike="noStrike" kern="1200" cap="none" spc="0" normalizeH="0" baseline="0" noProof="0" dirty="0">
                  <a:ln>
                    <a:noFill/>
                  </a:ln>
                  <a:solidFill>
                    <a:prstClr val="black">
                      <a:lumMod val="85000"/>
                      <a:lumOff val="15000"/>
                    </a:prstClr>
                  </a:solidFill>
                  <a:effectLst/>
                  <a:uLnTx/>
                  <a:uFillTx/>
                  <a:latin typeface="Alibaba PuHuiTi" pitchFamily="18" charset="-122"/>
                  <a:ea typeface="Alibaba PuHuiTi" pitchFamily="18" charset="-122"/>
                  <a:cs typeface="Alibaba PuHuiTi" pitchFamily="18" charset="-122"/>
                </a:endParaRPr>
              </a:p>
              <a:p>
                <a:pPr marL="285750" indent="-285750">
                  <a:buFont typeface="Arial" panose="020B0604020202020204" pitchFamily="34" charset="0"/>
                  <a:buChar char="•"/>
                  <a:defRPr/>
                </a:pPr>
                <a:r>
                  <a:rPr kumimoji="0" lang="en-GB" altLang="zh-CN" sz="1400" b="0" i="0" u="none" strike="noStrike" kern="1200" cap="none" spc="0" normalizeH="0" baseline="0" noProof="0" dirty="0">
                    <a:ln>
                      <a:noFill/>
                    </a:ln>
                    <a:solidFill>
                      <a:prstClr val="black">
                        <a:lumMod val="85000"/>
                        <a:lumOff val="15000"/>
                      </a:prstClr>
                    </a:solidFill>
                    <a:effectLst/>
                    <a:uLnTx/>
                    <a:uFillTx/>
                    <a:latin typeface="Alibaba PuHuiTi" pitchFamily="18" charset="-122"/>
                    <a:ea typeface="Alibaba PuHuiTi" pitchFamily="18" charset="-122"/>
                    <a:cs typeface="Alibaba PuHuiTi" pitchFamily="18" charset="-122"/>
                  </a:rPr>
                  <a:t>k </a:t>
                </a:r>
                <a:r>
                  <a:rPr kumimoji="0" lang="zh-CN" altLang="en-US" sz="1400" b="0" i="0" u="none" strike="noStrike" kern="1200" cap="none" spc="0" normalizeH="0" baseline="0" noProof="0" dirty="0">
                    <a:ln>
                      <a:noFill/>
                    </a:ln>
                    <a:solidFill>
                      <a:prstClr val="black">
                        <a:lumMod val="85000"/>
                        <a:lumOff val="15000"/>
                      </a:prstClr>
                    </a:solidFill>
                    <a:effectLst/>
                    <a:uLnTx/>
                    <a:uFillTx/>
                    <a:latin typeface="Alibaba PuHuiTi" pitchFamily="18" charset="-122"/>
                    <a:ea typeface="Alibaba PuHuiTi" pitchFamily="18" charset="-122"/>
                    <a:cs typeface="Alibaba PuHuiTi" pitchFamily="18" charset="-122"/>
                  </a:rPr>
                  <a:t>表示质心个数</a:t>
                </a:r>
                <a:endParaRPr kumimoji="0" lang="zh-CN" altLang="en-US" sz="1400" b="0" i="0" u="none" strike="noStrike" kern="1200" cap="none" spc="0" normalizeH="0" baseline="0" noProof="0" dirty="0">
                  <a:ln>
                    <a:noFill/>
                  </a:ln>
                  <a:solidFill>
                    <a:prstClr val="black">
                      <a:lumMod val="85000"/>
                      <a:lumOff val="15000"/>
                    </a:prstClr>
                  </a:solidFill>
                  <a:effectLst/>
                  <a:uLnTx/>
                  <a:uFillTx/>
                  <a:latin typeface="Alibaba PuHuiTi" pitchFamily="18" charset="-122"/>
                  <a:ea typeface="Alibaba PuHuiTi" pitchFamily="18" charset="-122"/>
                  <a:cs typeface="Alibaba PuHuiTi" pitchFamily="18" charset="-122"/>
                </a:endParaRPr>
              </a:p>
              <a:p>
                <a:pPr marL="285750" indent="-285750">
                  <a:buFont typeface="Arial" panose="020B0604020202020204" pitchFamily="34" charset="0"/>
                  <a:buChar char="•"/>
                  <a:defRPr/>
                </a:pPr>
                <a:endParaRPr kumimoji="0" lang="zh-CN" altLang="en-US" sz="1400" b="0" i="0" u="none" strike="noStrike" kern="1200" cap="none" spc="0" normalizeH="0" baseline="0" noProof="0" dirty="0">
                  <a:ln>
                    <a:noFill/>
                  </a:ln>
                  <a:solidFill>
                    <a:prstClr val="black">
                      <a:lumMod val="85000"/>
                      <a:lumOff val="15000"/>
                    </a:prstClr>
                  </a:solidFill>
                  <a:effectLst/>
                  <a:uLnTx/>
                  <a:uFillTx/>
                  <a:latin typeface="Alibaba PuHuiTi" pitchFamily="18" charset="-122"/>
                  <a:ea typeface="Alibaba PuHuiTi" pitchFamily="18" charset="-122"/>
                  <a:cs typeface="Alibaba PuHuiTi" pitchFamily="18" charset="-122"/>
                </a:endParaRPr>
              </a:p>
              <a:p>
                <a:pPr marL="285750" indent="-285750">
                  <a:buFont typeface="Arial" panose="020B0604020202020204" pitchFamily="34" charset="0"/>
                  <a:buChar char="•"/>
                  <a:defRPr/>
                </a:pPr>
                <a:endParaRPr kumimoji="0" lang="en-US" altLang="zh-CN" sz="1400" b="0" i="0" u="none" strike="noStrike" kern="1200" cap="none" spc="0" normalizeH="0" baseline="0" noProof="0" dirty="0">
                  <a:ln>
                    <a:noFill/>
                  </a:ln>
                  <a:solidFill>
                    <a:prstClr val="black">
                      <a:lumMod val="85000"/>
                      <a:lumOff val="15000"/>
                    </a:prstClr>
                  </a:solidFill>
                  <a:effectLst/>
                  <a:uLnTx/>
                  <a:uFillTx/>
                  <a:latin typeface="Alibaba PuHuiTi" pitchFamily="18" charset="-122"/>
                  <a:ea typeface="Alibaba PuHuiTi" pitchFamily="18" charset="-122"/>
                  <a:cs typeface="Alibaba PuHuiTi" pitchFamily="18" charset="-122"/>
                </a:endParaRPr>
              </a:p>
            </p:txBody>
          </p:sp>
        </mc:Choice>
        <mc:Fallback>
          <p:sp>
            <p:nvSpPr>
              <p:cNvPr id="13" name="文本占位符 2"/>
              <p:cNvSpPr txBox="1">
                <a:spLocks noRot="1" noChangeAspect="1" noMove="1" noResize="1" noEditPoints="1" noAdjustHandles="1" noChangeArrowheads="1" noChangeShapeType="1" noTextEdit="1"/>
              </p:cNvSpPr>
              <p:nvPr/>
            </p:nvSpPr>
            <p:spPr>
              <a:xfrm>
                <a:off x="6826519" y="4487850"/>
                <a:ext cx="3511863" cy="2084880"/>
              </a:xfrm>
              <a:prstGeom prst="rect">
                <a:avLst/>
              </a:prstGeom>
              <a:blipFill rotWithShape="1">
                <a:blip r:embed="rId5"/>
                <a:stretch>
                  <a:fillRect l="-8" t="-15" r="17" b="-37196"/>
                </a:stretch>
              </a:blipFill>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ppt_x"/>
                                          </p:val>
                                        </p:tav>
                                        <p:tav tm="100000">
                                          <p:val>
                                            <p:strVal val="#ppt_x"/>
                                          </p:val>
                                        </p:tav>
                                      </p:tavLst>
                                    </p:anim>
                                    <p:anim calcmode="lin" valueType="num">
                                      <p:cBhvr additive="base">
                                        <p:cTn id="12"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3"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710879" y="839979"/>
            <a:ext cx="9982788" cy="517190"/>
          </a:xfrm>
        </p:spPr>
        <p:txBody>
          <a:bodyPr/>
          <a:lstStyle/>
          <a:p>
            <a:r>
              <a:rPr kumimoji="1" lang="zh-CN" altLang="en-US" dirty="0">
                <a:solidFill>
                  <a:schemeClr val="tx1">
                    <a:lumMod val="85000"/>
                    <a:lumOff val="15000"/>
                  </a:schemeClr>
                </a:solidFill>
                <a:latin typeface="Alibaba PuHuiTi" pitchFamily="18" charset="-122"/>
                <a:ea typeface="Alibaba PuHuiTi" pitchFamily="18" charset="-122"/>
                <a:cs typeface="Alibaba PuHuiTi" pitchFamily="18" charset="-122"/>
              </a:rPr>
              <a:t> 聚类效果评估 </a:t>
            </a:r>
            <a:r>
              <a:rPr kumimoji="1" lang="en-US" altLang="zh-CN" dirty="0">
                <a:solidFill>
                  <a:schemeClr val="tx1">
                    <a:lumMod val="85000"/>
                    <a:lumOff val="15000"/>
                  </a:schemeClr>
                </a:solidFill>
                <a:latin typeface="Alibaba PuHuiTi" pitchFamily="18" charset="-122"/>
                <a:ea typeface="Alibaba PuHuiTi" pitchFamily="18" charset="-122"/>
                <a:cs typeface="Alibaba PuHuiTi" pitchFamily="18" charset="-122"/>
              </a:rPr>
              <a:t>–</a:t>
            </a:r>
            <a:r>
              <a:rPr kumimoji="1" lang="zh-CN" altLang="en-US" dirty="0">
                <a:solidFill>
                  <a:schemeClr val="tx1">
                    <a:lumMod val="85000"/>
                    <a:lumOff val="15000"/>
                  </a:schemeClr>
                </a:solidFill>
                <a:latin typeface="Alibaba PuHuiTi" pitchFamily="18" charset="-122"/>
                <a:ea typeface="Alibaba PuHuiTi" pitchFamily="18" charset="-122"/>
                <a:cs typeface="Alibaba PuHuiTi" pitchFamily="18" charset="-122"/>
              </a:rPr>
              <a:t> 代码效果展示 </a:t>
            </a:r>
            <a:r>
              <a:rPr kumimoji="1" lang="en-US" altLang="zh-CN" dirty="0">
                <a:solidFill>
                  <a:schemeClr val="tx1">
                    <a:lumMod val="85000"/>
                    <a:lumOff val="15000"/>
                  </a:schemeClr>
                </a:solidFill>
                <a:latin typeface="Alibaba PuHuiTi" pitchFamily="18" charset="-122"/>
                <a:ea typeface="Alibaba PuHuiTi" pitchFamily="18" charset="-122"/>
                <a:cs typeface="Alibaba PuHuiTi" pitchFamily="18" charset="-122"/>
              </a:rPr>
              <a:t>–</a:t>
            </a:r>
            <a:r>
              <a:rPr kumimoji="1" lang="zh-CN" altLang="en-US" dirty="0">
                <a:solidFill>
                  <a:schemeClr val="tx1">
                    <a:lumMod val="85000"/>
                    <a:lumOff val="15000"/>
                  </a:schemeClr>
                </a:solidFill>
                <a:latin typeface="Alibaba PuHuiTi" pitchFamily="18" charset="-122"/>
                <a:ea typeface="Alibaba PuHuiTi" pitchFamily="18" charset="-122"/>
                <a:cs typeface="Alibaba PuHuiTi" pitchFamily="18" charset="-122"/>
              </a:rPr>
              <a:t> </a:t>
            </a:r>
            <a:r>
              <a:rPr kumimoji="1" lang="en-US" altLang="zh-CN" dirty="0">
                <a:solidFill>
                  <a:schemeClr val="tx1">
                    <a:lumMod val="85000"/>
                    <a:lumOff val="15000"/>
                  </a:schemeClr>
                </a:solidFill>
                <a:latin typeface="Alibaba PuHuiTi" pitchFamily="18" charset="-122"/>
                <a:ea typeface="Alibaba PuHuiTi" pitchFamily="18" charset="-122"/>
                <a:cs typeface="Alibaba PuHuiTi" pitchFamily="18" charset="-122"/>
              </a:rPr>
              <a:t>SC</a:t>
            </a:r>
            <a:r>
              <a:rPr kumimoji="1" lang="zh-CN" altLang="en-US" dirty="0">
                <a:solidFill>
                  <a:schemeClr val="tx1">
                    <a:lumMod val="85000"/>
                    <a:lumOff val="15000"/>
                  </a:schemeClr>
                </a:solidFill>
                <a:latin typeface="Alibaba PuHuiTi" pitchFamily="18" charset="-122"/>
                <a:ea typeface="Alibaba PuHuiTi" pitchFamily="18" charset="-122"/>
                <a:cs typeface="Alibaba PuHuiTi" pitchFamily="18" charset="-122"/>
              </a:rPr>
              <a:t>系数</a:t>
            </a:r>
            <a:endParaRPr kumimoji="1" lang="zh-CN" altLang="en-US" dirty="0">
              <a:solidFill>
                <a:schemeClr val="tx1">
                  <a:lumMod val="85000"/>
                  <a:lumOff val="15000"/>
                </a:schemeClr>
              </a:solidFill>
              <a:latin typeface="Alibaba PuHuiTi" pitchFamily="18" charset="-122"/>
              <a:ea typeface="Alibaba PuHuiTi" pitchFamily="18" charset="-122"/>
              <a:cs typeface="Alibaba PuHuiTi" pitchFamily="18" charset="-122"/>
            </a:endParaRPr>
          </a:p>
        </p:txBody>
      </p:sp>
      <p:sp>
        <p:nvSpPr>
          <p:cNvPr id="5" name="文本框 4"/>
          <p:cNvSpPr txBox="1"/>
          <p:nvPr/>
        </p:nvSpPr>
        <p:spPr>
          <a:xfrm>
            <a:off x="2869857" y="5980670"/>
            <a:ext cx="6135130"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dirty="0">
                <a:ln>
                  <a:noFill/>
                </a:ln>
                <a:solidFill>
                  <a:prstClr val="black">
                    <a:lumMod val="85000"/>
                    <a:lumOff val="15000"/>
                  </a:prstClr>
                </a:solidFill>
                <a:effectLst/>
                <a:uLnTx/>
                <a:uFillTx/>
                <a:latin typeface="Alibaba PuHuiTi" pitchFamily="18" charset="-122"/>
                <a:ea typeface="Alibaba PuHuiTi" pitchFamily="18" charset="-122"/>
                <a:cs typeface="Alibaba PuHuiTi" pitchFamily="18" charset="-122"/>
              </a:rPr>
              <a:t>通过图像可观察到 </a:t>
            </a:r>
            <a:r>
              <a:rPr kumimoji="0" lang="en-GB" altLang="zh-CN" sz="1600" b="0" i="0" u="none" strike="noStrike" kern="1200" cap="none" spc="0" normalizeH="0" baseline="0" noProof="0" dirty="0" err="1">
                <a:ln>
                  <a:noFill/>
                </a:ln>
                <a:solidFill>
                  <a:prstClr val="black">
                    <a:lumMod val="85000"/>
                    <a:lumOff val="15000"/>
                  </a:prstClr>
                </a:solidFill>
                <a:effectLst/>
                <a:uLnTx/>
                <a:uFillTx/>
                <a:latin typeface="Alibaba PuHuiTi" pitchFamily="18" charset="-122"/>
                <a:ea typeface="Alibaba PuHuiTi" pitchFamily="18" charset="-122"/>
                <a:cs typeface="Alibaba PuHuiTi" pitchFamily="18" charset="-122"/>
              </a:rPr>
              <a:t>n_clusters</a:t>
            </a:r>
            <a:r>
              <a:rPr kumimoji="0" lang="en-GB" altLang="zh-CN" sz="1600" b="0" i="0" u="none" strike="noStrike" kern="1200" cap="none" spc="0" normalizeH="0" baseline="0" noProof="0" dirty="0">
                <a:ln>
                  <a:noFill/>
                </a:ln>
                <a:solidFill>
                  <a:prstClr val="black">
                    <a:lumMod val="85000"/>
                    <a:lumOff val="15000"/>
                  </a:prstClr>
                </a:solidFill>
                <a:effectLst/>
                <a:uLnTx/>
                <a:uFillTx/>
                <a:latin typeface="Alibaba PuHuiTi" pitchFamily="18" charset="-122"/>
                <a:ea typeface="Alibaba PuHuiTi" pitchFamily="18" charset="-122"/>
                <a:cs typeface="Alibaba PuHuiTi" pitchFamily="18" charset="-122"/>
              </a:rPr>
              <a:t>=4 </a:t>
            </a:r>
            <a:r>
              <a:rPr lang="zh-CN" altLang="en-GB" sz="1600" dirty="0">
                <a:solidFill>
                  <a:prstClr val="black">
                    <a:lumMod val="85000"/>
                    <a:lumOff val="15000"/>
                  </a:prstClr>
                </a:solidFill>
                <a:latin typeface="Alibaba PuHuiTi" pitchFamily="18" charset="-122"/>
                <a:ea typeface="Alibaba PuHuiTi" pitchFamily="18" charset="-122"/>
                <a:cs typeface="Alibaba PuHuiTi" pitchFamily="18" charset="-122"/>
              </a:rPr>
              <a:t>取到</a:t>
            </a:r>
            <a:r>
              <a:rPr lang="zh-CN" altLang="en-US" sz="1600" dirty="0">
                <a:solidFill>
                  <a:prstClr val="black">
                    <a:lumMod val="85000"/>
                    <a:lumOff val="15000"/>
                  </a:prstClr>
                </a:solidFill>
                <a:latin typeface="Alibaba PuHuiTi" pitchFamily="18" charset="-122"/>
                <a:ea typeface="Alibaba PuHuiTi" pitchFamily="18" charset="-122"/>
                <a:cs typeface="Alibaba PuHuiTi" pitchFamily="18" charset="-122"/>
              </a:rPr>
              <a:t>最大值；</a:t>
            </a:r>
            <a:r>
              <a:rPr kumimoji="0" lang="en-US" altLang="zh-CN" sz="1600" b="0" i="0" u="none" strike="noStrike" kern="1200" cap="none" spc="0" normalizeH="0" baseline="0" noProof="0" dirty="0">
                <a:ln>
                  <a:noFill/>
                </a:ln>
                <a:solidFill>
                  <a:prstClr val="black">
                    <a:lumMod val="85000"/>
                    <a:lumOff val="15000"/>
                  </a:prstClr>
                </a:solidFill>
                <a:effectLst/>
                <a:uLnTx/>
                <a:uFillTx/>
                <a:latin typeface="Alibaba PuHuiTi" pitchFamily="18" charset="-122"/>
                <a:ea typeface="Alibaba PuHuiTi" pitchFamily="18" charset="-122"/>
                <a:cs typeface="Alibaba PuHuiTi" pitchFamily="18" charset="-122"/>
              </a:rPr>
              <a:t> </a:t>
            </a:r>
            <a:r>
              <a:rPr kumimoji="0" lang="zh-CN" altLang="en-US" sz="1600" b="0" i="0" u="none" strike="noStrike" kern="1200" cap="none" spc="0" normalizeH="0" baseline="0" noProof="0" dirty="0">
                <a:ln>
                  <a:noFill/>
                </a:ln>
                <a:solidFill>
                  <a:prstClr val="black">
                    <a:lumMod val="85000"/>
                    <a:lumOff val="15000"/>
                  </a:prstClr>
                </a:solidFill>
                <a:effectLst/>
                <a:uLnTx/>
                <a:uFillTx/>
                <a:latin typeface="Alibaba PuHuiTi" pitchFamily="18" charset="-122"/>
                <a:ea typeface="Alibaba PuHuiTi" pitchFamily="18" charset="-122"/>
                <a:cs typeface="Alibaba PuHuiTi" pitchFamily="18" charset="-122"/>
              </a:rPr>
              <a:t>最佳值</a:t>
            </a:r>
            <a:r>
              <a:rPr kumimoji="0" lang="en-US" altLang="zh-CN" sz="1600" b="0" i="0" u="none" strike="noStrike" kern="1200" cap="none" spc="0" normalizeH="0" baseline="0" noProof="0" dirty="0">
                <a:ln>
                  <a:noFill/>
                </a:ln>
                <a:solidFill>
                  <a:prstClr val="black">
                    <a:lumMod val="85000"/>
                    <a:lumOff val="15000"/>
                  </a:prstClr>
                </a:solidFill>
                <a:effectLst/>
                <a:uLnTx/>
                <a:uFillTx/>
                <a:latin typeface="Alibaba PuHuiTi" pitchFamily="18" charset="-122"/>
                <a:ea typeface="Alibaba PuHuiTi" pitchFamily="18" charset="-122"/>
                <a:cs typeface="Alibaba PuHuiTi" pitchFamily="18" charset="-122"/>
              </a:rPr>
              <a:t>4</a:t>
            </a:r>
            <a:endParaRPr kumimoji="0" lang="zh-CN" altLang="en-US" sz="1600" b="0" i="0" u="none" strike="noStrike" kern="1200" cap="none" spc="0" normalizeH="0" baseline="0" noProof="0" dirty="0">
              <a:ln>
                <a:noFill/>
              </a:ln>
              <a:solidFill>
                <a:prstClr val="black">
                  <a:lumMod val="85000"/>
                  <a:lumOff val="15000"/>
                </a:prstClr>
              </a:solidFill>
              <a:effectLst/>
              <a:uLnTx/>
              <a:uFillTx/>
              <a:latin typeface="Alibaba PuHuiTi" pitchFamily="18" charset="-122"/>
              <a:ea typeface="Alibaba PuHuiTi" pitchFamily="18" charset="-122"/>
              <a:cs typeface="Alibaba PuHuiTi" pitchFamily="18" charset="-122"/>
            </a:endParaRPr>
          </a:p>
        </p:txBody>
      </p:sp>
      <p:pic>
        <p:nvPicPr>
          <p:cNvPr id="4" name="图片 3"/>
          <p:cNvPicPr>
            <a:picLocks noChangeAspect="1"/>
          </p:cNvPicPr>
          <p:nvPr/>
        </p:nvPicPr>
        <p:blipFill>
          <a:blip r:embed="rId1"/>
          <a:stretch>
            <a:fillRect/>
          </a:stretch>
        </p:blipFill>
        <p:spPr>
          <a:xfrm>
            <a:off x="1352166" y="1357169"/>
            <a:ext cx="9263161" cy="4339296"/>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710879" y="839979"/>
            <a:ext cx="6459803" cy="517190"/>
          </a:xfrm>
        </p:spPr>
        <p:txBody>
          <a:bodyPr/>
          <a:lstStyle/>
          <a:p>
            <a:r>
              <a:rPr kumimoji="1" lang="zh-CN" altLang="en-US" dirty="0">
                <a:solidFill>
                  <a:schemeClr val="tx1">
                    <a:lumMod val="85000"/>
                    <a:lumOff val="15000"/>
                  </a:schemeClr>
                </a:solidFill>
                <a:latin typeface="Alibaba PuHuiTi" pitchFamily="18" charset="-122"/>
                <a:ea typeface="Alibaba PuHuiTi" pitchFamily="18" charset="-122"/>
                <a:cs typeface="Alibaba PuHuiTi" pitchFamily="18" charset="-122"/>
              </a:rPr>
              <a:t> 聚类算法 </a:t>
            </a:r>
            <a:r>
              <a:rPr kumimoji="1" lang="en-US" altLang="zh-CN" dirty="0">
                <a:solidFill>
                  <a:schemeClr val="tx1">
                    <a:lumMod val="85000"/>
                    <a:lumOff val="15000"/>
                  </a:schemeClr>
                </a:solidFill>
                <a:latin typeface="Alibaba PuHuiTi" pitchFamily="18" charset="-122"/>
                <a:ea typeface="Alibaba PuHuiTi" pitchFamily="18" charset="-122"/>
                <a:cs typeface="Alibaba PuHuiTi" pitchFamily="18" charset="-122"/>
              </a:rPr>
              <a:t>–</a:t>
            </a:r>
            <a:r>
              <a:rPr kumimoji="1" lang="zh-CN" altLang="en-US" dirty="0">
                <a:solidFill>
                  <a:schemeClr val="tx1">
                    <a:lumMod val="85000"/>
                    <a:lumOff val="15000"/>
                  </a:schemeClr>
                </a:solidFill>
                <a:latin typeface="Alibaba PuHuiTi" pitchFamily="18" charset="-122"/>
                <a:ea typeface="Alibaba PuHuiTi" pitchFamily="18" charset="-122"/>
                <a:cs typeface="Alibaba PuHuiTi" pitchFamily="18" charset="-122"/>
              </a:rPr>
              <a:t> 概念</a:t>
            </a:r>
            <a:endParaRPr kumimoji="1" lang="zh-CN" altLang="en-US" dirty="0">
              <a:solidFill>
                <a:schemeClr val="tx1">
                  <a:lumMod val="85000"/>
                  <a:lumOff val="15000"/>
                </a:schemeClr>
              </a:solidFill>
              <a:latin typeface="Alibaba PuHuiTi" pitchFamily="18" charset="-122"/>
              <a:ea typeface="Alibaba PuHuiTi" pitchFamily="18" charset="-122"/>
              <a:cs typeface="Alibaba PuHuiTi" pitchFamily="18" charset="-122"/>
            </a:endParaRPr>
          </a:p>
        </p:txBody>
      </p:sp>
      <p:sp>
        <p:nvSpPr>
          <p:cNvPr id="4" name="文本占位符 2"/>
          <p:cNvSpPr txBox="1"/>
          <p:nvPr/>
        </p:nvSpPr>
        <p:spPr>
          <a:xfrm>
            <a:off x="901312" y="1292715"/>
            <a:ext cx="4016262" cy="499578"/>
          </a:xfrm>
          <a:prstGeom prst="rect">
            <a:avLst/>
          </a:prstGeom>
        </p:spPr>
        <p:txBody>
          <a:bodyPr/>
          <a:lstStyle>
            <a:lvl1pPr marL="0" indent="0" algn="l" rtl="0" eaLnBrk="0" fontAlgn="base" hangingPunct="0">
              <a:lnSpc>
                <a:spcPct val="150000"/>
              </a:lnSpc>
              <a:spcBef>
                <a:spcPct val="20000"/>
              </a:spcBef>
              <a:spcAft>
                <a:spcPct val="0"/>
              </a:spcAft>
              <a:buFont typeface="Arial" panose="020B0604020202020204" pitchFamily="34" charset="0"/>
              <a:buNone/>
              <a:defRPr sz="1600" kern="12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marL="285750" marR="0" lvl="0" indent="-285750" algn="l" defTabSz="914400" rtl="0" eaLnBrk="0" fontAlgn="base" latinLnBrk="0" hangingPunct="0">
              <a:lnSpc>
                <a:spcPct val="150000"/>
              </a:lnSpc>
              <a:spcBef>
                <a:spcPct val="20000"/>
              </a:spcBef>
              <a:spcAft>
                <a:spcPct val="0"/>
              </a:spcAft>
              <a:buClrTx/>
              <a:buSzTx/>
              <a:buFont typeface="Arial" panose="020B0604020202020204" pitchFamily="34" charset="0"/>
              <a:buChar char="•"/>
              <a:defRPr/>
            </a:pPr>
            <a:r>
              <a:rPr lang="zh-CN" altLang="en-US" dirty="0">
                <a:solidFill>
                  <a:prstClr val="black">
                    <a:lumMod val="85000"/>
                    <a:lumOff val="15000"/>
                  </a:prstClr>
                </a:solidFill>
                <a:latin typeface="Alibaba PuHuiTi" pitchFamily="18" charset="-122"/>
                <a:ea typeface="Alibaba PuHuiTi" pitchFamily="18" charset="-122"/>
                <a:cs typeface="Alibaba PuHuiTi" pitchFamily="18" charset="-122"/>
              </a:rPr>
              <a:t>什么是聚类算法？</a:t>
            </a:r>
            <a:endParaRPr kumimoji="0" lang="zh-CN" altLang="en-GB" sz="1600" b="0" i="0" u="none" strike="noStrike" kern="1200" cap="none" spc="0" normalizeH="0" baseline="0" noProof="0" dirty="0">
              <a:ln>
                <a:noFill/>
              </a:ln>
              <a:solidFill>
                <a:prstClr val="black">
                  <a:lumMod val="85000"/>
                  <a:lumOff val="15000"/>
                </a:prstClr>
              </a:solidFill>
              <a:effectLst/>
              <a:uLnTx/>
              <a:uFillTx/>
              <a:latin typeface="Alibaba PuHuiTi" pitchFamily="18" charset="-122"/>
              <a:ea typeface="Alibaba PuHuiTi" pitchFamily="18" charset="-122"/>
              <a:cs typeface="Alibaba PuHuiTi" pitchFamily="18" charset="-122"/>
            </a:endParaRPr>
          </a:p>
        </p:txBody>
      </p:sp>
      <p:sp>
        <p:nvSpPr>
          <p:cNvPr id="16" name="文本占位符 2"/>
          <p:cNvSpPr txBox="1"/>
          <p:nvPr/>
        </p:nvSpPr>
        <p:spPr>
          <a:xfrm>
            <a:off x="1610590" y="1680309"/>
            <a:ext cx="8513798" cy="1522125"/>
          </a:xfrm>
          <a:prstGeom prst="rect">
            <a:avLst/>
          </a:prstGeom>
        </p:spPr>
        <p:txBody>
          <a:bodyPr/>
          <a:lstStyle>
            <a:lvl1pPr marL="0" indent="0" algn="l" rtl="0" eaLnBrk="0" fontAlgn="base" hangingPunct="0">
              <a:lnSpc>
                <a:spcPct val="150000"/>
              </a:lnSpc>
              <a:spcBef>
                <a:spcPct val="20000"/>
              </a:spcBef>
              <a:spcAft>
                <a:spcPct val="0"/>
              </a:spcAft>
              <a:buFont typeface="Arial" panose="020B0604020202020204" pitchFamily="34" charset="0"/>
              <a:buNone/>
              <a:defRPr sz="1600" kern="12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marL="285750" indent="-285750">
              <a:buFont typeface="Arial" panose="020B0604020202020204" pitchFamily="34" charset="0"/>
              <a:buChar char="•"/>
              <a:defRPr/>
            </a:pPr>
            <a:r>
              <a:rPr lang="zh-CN" altLang="en-US" sz="1400" dirty="0"/>
              <a:t>根据样本之间的</a:t>
            </a:r>
            <a:r>
              <a:rPr lang="zh-CN" altLang="en-US" sz="1400" dirty="0">
                <a:solidFill>
                  <a:srgbClr val="C00000"/>
                </a:solidFill>
              </a:rPr>
              <a:t>相似性</a:t>
            </a:r>
            <a:r>
              <a:rPr lang="zh-CN" altLang="en-US" sz="1400" dirty="0"/>
              <a:t>，将样本划分到不同的类别中；不同的相似度计算方法，会得到不同的聚类结果，常用的相似度计算方法有欧式距离法。</a:t>
            </a:r>
            <a:endParaRPr lang="en-US" altLang="zh-CN" sz="1400" dirty="0"/>
          </a:p>
          <a:p>
            <a:pPr marL="285750" lvl="0" indent="-285750">
              <a:buFont typeface="Arial" panose="020B0604020202020204" pitchFamily="34" charset="0"/>
              <a:buChar char="•"/>
              <a:defRPr/>
            </a:pPr>
            <a:r>
              <a:rPr lang="zh-CN" altLang="en-US" sz="1400" dirty="0"/>
              <a:t>聚类算法的目的是</a:t>
            </a:r>
            <a:r>
              <a:rPr lang="zh-CN" altLang="en-US" sz="1400" dirty="0">
                <a:solidFill>
                  <a:schemeClr val="accent2">
                    <a:lumMod val="75000"/>
                  </a:schemeClr>
                </a:solidFill>
              </a:rPr>
              <a:t>在没有先验知识</a:t>
            </a:r>
            <a:r>
              <a:rPr lang="zh-CN" altLang="en-US" sz="1400" dirty="0"/>
              <a:t>的情况下，自动发现数据集中的</a:t>
            </a:r>
            <a:r>
              <a:rPr lang="zh-CN" altLang="en-US" sz="1400" dirty="0">
                <a:solidFill>
                  <a:schemeClr val="accent2">
                    <a:lumMod val="75000"/>
                  </a:schemeClr>
                </a:solidFill>
              </a:rPr>
              <a:t>内在结构和模式</a:t>
            </a:r>
            <a:r>
              <a:rPr lang="zh-CN" altLang="en-US" sz="1400" dirty="0"/>
              <a:t>。</a:t>
            </a:r>
            <a:endParaRPr lang="en-US" altLang="zh-CN" sz="1400" dirty="0"/>
          </a:p>
          <a:p>
            <a:pPr marL="285750" lvl="0" indent="-285750">
              <a:buFont typeface="Arial" panose="020B0604020202020204" pitchFamily="34" charset="0"/>
              <a:buChar char="•"/>
              <a:defRPr/>
            </a:pPr>
            <a:r>
              <a:rPr lang="zh-CN" altLang="en-US" sz="1400" dirty="0">
                <a:solidFill>
                  <a:prstClr val="black">
                    <a:lumMod val="85000"/>
                    <a:lumOff val="15000"/>
                  </a:prstClr>
                </a:solidFill>
                <a:latin typeface="Alibaba PuHuiTi" pitchFamily="18" charset="-122"/>
                <a:ea typeface="Alibaba PuHuiTi" pitchFamily="18" charset="-122"/>
                <a:cs typeface="Alibaba PuHuiTi" pitchFamily="18" charset="-122"/>
              </a:rPr>
              <a:t>无监督学习算法</a:t>
            </a:r>
            <a:endParaRPr lang="en-US" altLang="zh-CN" sz="1400" dirty="0">
              <a:solidFill>
                <a:prstClr val="black">
                  <a:lumMod val="85000"/>
                  <a:lumOff val="15000"/>
                </a:prstClr>
              </a:solidFill>
              <a:latin typeface="Alibaba PuHuiTi" pitchFamily="18" charset="-122"/>
              <a:ea typeface="Alibaba PuHuiTi" pitchFamily="18" charset="-122"/>
              <a:cs typeface="Alibaba PuHuiTi" pitchFamily="18" charset="-122"/>
            </a:endParaRPr>
          </a:p>
        </p:txBody>
      </p:sp>
      <p:sp>
        <p:nvSpPr>
          <p:cNvPr id="2" name="文本占位符 2"/>
          <p:cNvSpPr txBox="1"/>
          <p:nvPr/>
        </p:nvSpPr>
        <p:spPr>
          <a:xfrm>
            <a:off x="901312" y="3088870"/>
            <a:ext cx="5763439" cy="499578"/>
          </a:xfrm>
          <a:prstGeom prst="rect">
            <a:avLst/>
          </a:prstGeom>
        </p:spPr>
        <p:txBody>
          <a:bodyPr/>
          <a:lstStyle>
            <a:lvl1pPr marL="0" indent="0" algn="l" rtl="0" eaLnBrk="0" fontAlgn="base" hangingPunct="0">
              <a:lnSpc>
                <a:spcPct val="150000"/>
              </a:lnSpc>
              <a:spcBef>
                <a:spcPct val="20000"/>
              </a:spcBef>
              <a:spcAft>
                <a:spcPct val="0"/>
              </a:spcAft>
              <a:buFont typeface="Arial" panose="020B0604020202020204" pitchFamily="34" charset="0"/>
              <a:buNone/>
              <a:defRPr sz="1600" kern="12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marL="285750" marR="0" lvl="0" indent="-285750" algn="l" defTabSz="914400" rtl="0" eaLnBrk="0" fontAlgn="base" latinLnBrk="0" hangingPunct="0">
              <a:lnSpc>
                <a:spcPct val="150000"/>
              </a:lnSpc>
              <a:spcBef>
                <a:spcPct val="20000"/>
              </a:spcBef>
              <a:spcAft>
                <a:spcPct val="0"/>
              </a:spcAft>
              <a:buClrTx/>
              <a:buSzTx/>
              <a:buFont typeface="Arial" panose="020B0604020202020204" pitchFamily="34" charset="0"/>
              <a:buChar char="•"/>
              <a:defRPr/>
            </a:pPr>
            <a:r>
              <a:rPr lang="zh-CN" altLang="en-US" i="0" dirty="0">
                <a:solidFill>
                  <a:srgbClr val="333333"/>
                </a:solidFill>
                <a:effectLst/>
                <a:latin typeface="Helvetica Neue" panose="02000503000000020004" pitchFamily="2" charset="0"/>
              </a:rPr>
              <a:t>使用不同的聚类准则，产生的聚类结果不同</a:t>
            </a:r>
            <a:endParaRPr kumimoji="0" lang="zh-CN" altLang="en-GB" sz="1600" i="0" u="none" strike="noStrike" kern="1200" cap="none" spc="0" normalizeH="0" baseline="0" noProof="0" dirty="0">
              <a:ln>
                <a:noFill/>
              </a:ln>
              <a:solidFill>
                <a:prstClr val="black">
                  <a:lumMod val="85000"/>
                  <a:lumOff val="15000"/>
                </a:prstClr>
              </a:solidFill>
              <a:effectLst/>
              <a:uLnTx/>
              <a:uFillTx/>
              <a:latin typeface="Alibaba PuHuiTi" pitchFamily="18" charset="-122"/>
              <a:ea typeface="Alibaba PuHuiTi" pitchFamily="18" charset="-122"/>
              <a:cs typeface="Alibaba PuHuiTi" pitchFamily="18" charset="-122"/>
            </a:endParaRPr>
          </a:p>
        </p:txBody>
      </p:sp>
      <p:sp>
        <p:nvSpPr>
          <p:cNvPr id="10" name="文本占位符 2"/>
          <p:cNvSpPr txBox="1"/>
          <p:nvPr/>
        </p:nvSpPr>
        <p:spPr>
          <a:xfrm>
            <a:off x="8791733" y="6023885"/>
            <a:ext cx="2665310" cy="374022"/>
          </a:xfrm>
          <a:prstGeom prst="rect">
            <a:avLst/>
          </a:prstGeom>
        </p:spPr>
        <p:txBody>
          <a:bodyPr/>
          <a:lstStyle>
            <a:lvl1pPr marL="0" indent="0" algn="l" rtl="0" eaLnBrk="0" fontAlgn="base" hangingPunct="0">
              <a:lnSpc>
                <a:spcPct val="150000"/>
              </a:lnSpc>
              <a:spcBef>
                <a:spcPct val="20000"/>
              </a:spcBef>
              <a:spcAft>
                <a:spcPct val="0"/>
              </a:spcAft>
              <a:buFont typeface="Arial" panose="020B0604020202020204" pitchFamily="34" charset="0"/>
              <a:buNone/>
              <a:defRPr sz="1600" kern="12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a:defRPr/>
            </a:pPr>
            <a:r>
              <a:rPr lang="zh-CN" altLang="en-US" sz="1400" dirty="0"/>
              <a:t>繁衍及呼吸方式</a:t>
            </a:r>
            <a:endParaRPr lang="zh-CN" altLang="en-US" sz="1400" dirty="0"/>
          </a:p>
        </p:txBody>
      </p:sp>
      <p:sp>
        <p:nvSpPr>
          <p:cNvPr id="11" name="文本占位符 2"/>
          <p:cNvSpPr txBox="1"/>
          <p:nvPr/>
        </p:nvSpPr>
        <p:spPr>
          <a:xfrm>
            <a:off x="1446379" y="6023885"/>
            <a:ext cx="2221495" cy="499578"/>
          </a:xfrm>
          <a:prstGeom prst="rect">
            <a:avLst/>
          </a:prstGeom>
        </p:spPr>
        <p:txBody>
          <a:bodyPr/>
          <a:lstStyle>
            <a:lvl1pPr marL="0" indent="0" algn="l" rtl="0" eaLnBrk="0" fontAlgn="base" hangingPunct="0">
              <a:lnSpc>
                <a:spcPct val="150000"/>
              </a:lnSpc>
              <a:spcBef>
                <a:spcPct val="20000"/>
              </a:spcBef>
              <a:spcAft>
                <a:spcPct val="0"/>
              </a:spcAft>
              <a:buFont typeface="Arial" panose="020B0604020202020204" pitchFamily="34" charset="0"/>
              <a:buNone/>
              <a:defRPr sz="1600" kern="12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a:defRPr/>
            </a:pPr>
            <a:r>
              <a:rPr lang="zh-CN" altLang="en-US" sz="1400" dirty="0"/>
              <a:t>繁衍方式 </a:t>
            </a:r>
            <a:r>
              <a:rPr lang="en-US" altLang="zh-CN" sz="1400" dirty="0"/>
              <a:t>(</a:t>
            </a:r>
            <a:r>
              <a:rPr lang="zh-CN" altLang="en-US" sz="1400" dirty="0"/>
              <a:t>胎生、卵生</a:t>
            </a:r>
            <a:r>
              <a:rPr lang="en-US" altLang="zh-CN" sz="1400" dirty="0"/>
              <a:t>)</a:t>
            </a:r>
            <a:endParaRPr lang="zh-CN" altLang="en-US" sz="1400" dirty="0"/>
          </a:p>
        </p:txBody>
      </p:sp>
      <p:pic>
        <p:nvPicPr>
          <p:cNvPr id="13" name="图片 12"/>
          <p:cNvPicPr>
            <a:picLocks noChangeAspect="1"/>
          </p:cNvPicPr>
          <p:nvPr/>
        </p:nvPicPr>
        <p:blipFill>
          <a:blip r:embed="rId1"/>
          <a:stretch>
            <a:fillRect/>
          </a:stretch>
        </p:blipFill>
        <p:spPr>
          <a:xfrm>
            <a:off x="1359264" y="3543960"/>
            <a:ext cx="1942331" cy="2505270"/>
          </a:xfrm>
          <a:prstGeom prst="rect">
            <a:avLst/>
          </a:prstGeom>
        </p:spPr>
      </p:pic>
      <p:pic>
        <p:nvPicPr>
          <p:cNvPr id="14" name="图片 13"/>
          <p:cNvPicPr>
            <a:picLocks noChangeAspect="1"/>
          </p:cNvPicPr>
          <p:nvPr/>
        </p:nvPicPr>
        <p:blipFill>
          <a:blip r:embed="rId2"/>
          <a:stretch>
            <a:fillRect/>
          </a:stretch>
        </p:blipFill>
        <p:spPr>
          <a:xfrm>
            <a:off x="3465329" y="3575170"/>
            <a:ext cx="1858682" cy="2442851"/>
          </a:xfrm>
          <a:prstGeom prst="rect">
            <a:avLst/>
          </a:prstGeom>
        </p:spPr>
      </p:pic>
      <p:pic>
        <p:nvPicPr>
          <p:cNvPr id="15" name="图片 14"/>
          <p:cNvPicPr>
            <a:picLocks noChangeAspect="1"/>
          </p:cNvPicPr>
          <p:nvPr/>
        </p:nvPicPr>
        <p:blipFill>
          <a:blip r:embed="rId3"/>
          <a:stretch>
            <a:fillRect/>
          </a:stretch>
        </p:blipFill>
        <p:spPr>
          <a:xfrm>
            <a:off x="5460907" y="3718704"/>
            <a:ext cx="2146525" cy="2175146"/>
          </a:xfrm>
          <a:prstGeom prst="rect">
            <a:avLst/>
          </a:prstGeom>
        </p:spPr>
      </p:pic>
      <p:pic>
        <p:nvPicPr>
          <p:cNvPr id="17" name="图片 16"/>
          <p:cNvPicPr>
            <a:picLocks noChangeAspect="1"/>
          </p:cNvPicPr>
          <p:nvPr/>
        </p:nvPicPr>
        <p:blipFill>
          <a:blip r:embed="rId4"/>
          <a:stretch>
            <a:fillRect/>
          </a:stretch>
        </p:blipFill>
        <p:spPr>
          <a:xfrm>
            <a:off x="7428975" y="3928094"/>
            <a:ext cx="4410959" cy="1557142"/>
          </a:xfrm>
          <a:prstGeom prst="rect">
            <a:avLst/>
          </a:prstGeom>
        </p:spPr>
      </p:pic>
      <p:sp>
        <p:nvSpPr>
          <p:cNvPr id="18" name="文本占位符 2"/>
          <p:cNvSpPr txBox="1"/>
          <p:nvPr/>
        </p:nvSpPr>
        <p:spPr>
          <a:xfrm>
            <a:off x="3586000" y="6023886"/>
            <a:ext cx="2146525" cy="499578"/>
          </a:xfrm>
          <a:prstGeom prst="rect">
            <a:avLst/>
          </a:prstGeom>
        </p:spPr>
        <p:txBody>
          <a:bodyPr/>
          <a:lstStyle>
            <a:lvl1pPr marL="0" indent="0" algn="l" rtl="0" eaLnBrk="0" fontAlgn="base" hangingPunct="0">
              <a:lnSpc>
                <a:spcPct val="150000"/>
              </a:lnSpc>
              <a:spcBef>
                <a:spcPct val="20000"/>
              </a:spcBef>
              <a:spcAft>
                <a:spcPct val="0"/>
              </a:spcAft>
              <a:buFont typeface="Arial" panose="020B0604020202020204" pitchFamily="34" charset="0"/>
              <a:buNone/>
              <a:defRPr sz="1600" kern="12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a:defRPr/>
            </a:pPr>
            <a:r>
              <a:rPr lang="zh-CN" altLang="en-US" sz="1400" dirty="0"/>
              <a:t>呼吸方式 </a:t>
            </a:r>
            <a:r>
              <a:rPr lang="en-US" altLang="zh-CN" sz="1400" dirty="0"/>
              <a:t>(</a:t>
            </a:r>
            <a:r>
              <a:rPr lang="zh-CN" altLang="en-US" sz="1400" dirty="0"/>
              <a:t>肺、腮</a:t>
            </a:r>
            <a:r>
              <a:rPr lang="en-US" altLang="zh-CN" sz="1400" dirty="0"/>
              <a:t>)</a:t>
            </a:r>
            <a:r>
              <a:rPr lang="zh-CN" altLang="en-US" sz="1400" dirty="0"/>
              <a:t> </a:t>
            </a:r>
            <a:endParaRPr lang="zh-CN" altLang="en-US" sz="1400" dirty="0"/>
          </a:p>
        </p:txBody>
      </p:sp>
      <p:sp>
        <p:nvSpPr>
          <p:cNvPr id="19" name="文本占位符 2"/>
          <p:cNvSpPr txBox="1"/>
          <p:nvPr/>
        </p:nvSpPr>
        <p:spPr>
          <a:xfrm>
            <a:off x="5701703" y="6023885"/>
            <a:ext cx="2443976" cy="374022"/>
          </a:xfrm>
          <a:prstGeom prst="rect">
            <a:avLst/>
          </a:prstGeom>
        </p:spPr>
        <p:txBody>
          <a:bodyPr/>
          <a:lstStyle>
            <a:lvl1pPr marL="0" indent="0" algn="l" rtl="0" eaLnBrk="0" fontAlgn="base" hangingPunct="0">
              <a:lnSpc>
                <a:spcPct val="150000"/>
              </a:lnSpc>
              <a:spcBef>
                <a:spcPct val="20000"/>
              </a:spcBef>
              <a:spcAft>
                <a:spcPct val="0"/>
              </a:spcAft>
              <a:buFont typeface="Arial" panose="020B0604020202020204" pitchFamily="34" charset="0"/>
              <a:buNone/>
              <a:defRPr sz="1600" kern="12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a:defRPr/>
            </a:pPr>
            <a:r>
              <a:rPr lang="zh-CN" altLang="en-US" sz="1400" dirty="0"/>
              <a:t>生活环境</a:t>
            </a:r>
            <a:r>
              <a:rPr lang="en-US" altLang="zh-CN" sz="1400" dirty="0"/>
              <a:t>(</a:t>
            </a:r>
            <a:r>
              <a:rPr lang="zh-CN" altLang="en-US" sz="1400" dirty="0"/>
              <a:t>陆地、两栖、水中</a:t>
            </a:r>
            <a:r>
              <a:rPr lang="en-US" altLang="zh-CN" sz="1400" dirty="0"/>
              <a:t>)</a:t>
            </a:r>
            <a:endParaRPr lang="en-US" altLang="zh-CN" sz="1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ppt_x"/>
                                          </p:val>
                                        </p:tav>
                                        <p:tav tm="100000">
                                          <p:val>
                                            <p:strVal val="#ppt_x"/>
                                          </p:val>
                                        </p:tav>
                                      </p:tavLst>
                                    </p:anim>
                                    <p:anim calcmode="lin" valueType="num">
                                      <p:cBhvr additive="base">
                                        <p:cTn id="12" dur="500" fill="hold"/>
                                        <p:tgtEl>
                                          <p:spTgt spid="11"/>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500" fill="hold"/>
                                        <p:tgtEl>
                                          <p:spTgt spid="13"/>
                                        </p:tgtEl>
                                        <p:attrNameLst>
                                          <p:attrName>ppt_x</p:attrName>
                                        </p:attrNameLst>
                                      </p:cBhvr>
                                      <p:tavLst>
                                        <p:tav tm="0">
                                          <p:val>
                                            <p:strVal val="#ppt_x"/>
                                          </p:val>
                                        </p:tav>
                                        <p:tav tm="100000">
                                          <p:val>
                                            <p:strVal val="#ppt_x"/>
                                          </p:val>
                                        </p:tav>
                                      </p:tavLst>
                                    </p:anim>
                                    <p:anim calcmode="lin" valueType="num">
                                      <p:cBhvr additive="base">
                                        <p:cTn id="16" dur="500" fill="hold"/>
                                        <p:tgtEl>
                                          <p:spTgt spid="13"/>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500" fill="hold"/>
                                        <p:tgtEl>
                                          <p:spTgt spid="14"/>
                                        </p:tgtEl>
                                        <p:attrNameLst>
                                          <p:attrName>ppt_x</p:attrName>
                                        </p:attrNameLst>
                                      </p:cBhvr>
                                      <p:tavLst>
                                        <p:tav tm="0">
                                          <p:val>
                                            <p:strVal val="#ppt_x"/>
                                          </p:val>
                                        </p:tav>
                                        <p:tav tm="100000">
                                          <p:val>
                                            <p:strVal val="#ppt_x"/>
                                          </p:val>
                                        </p:tav>
                                      </p:tavLst>
                                    </p:anim>
                                    <p:anim calcmode="lin" valueType="num">
                                      <p:cBhvr additive="base">
                                        <p:cTn id="20" dur="500" fill="hold"/>
                                        <p:tgtEl>
                                          <p:spTgt spid="14"/>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5"/>
                                        </p:tgtEl>
                                        <p:attrNameLst>
                                          <p:attrName>style.visibility</p:attrName>
                                        </p:attrNameLst>
                                      </p:cBhvr>
                                      <p:to>
                                        <p:strVal val="visible"/>
                                      </p:to>
                                    </p:set>
                                    <p:anim calcmode="lin" valueType="num">
                                      <p:cBhvr additive="base">
                                        <p:cTn id="23" dur="500" fill="hold"/>
                                        <p:tgtEl>
                                          <p:spTgt spid="15"/>
                                        </p:tgtEl>
                                        <p:attrNameLst>
                                          <p:attrName>ppt_x</p:attrName>
                                        </p:attrNameLst>
                                      </p:cBhvr>
                                      <p:tavLst>
                                        <p:tav tm="0">
                                          <p:val>
                                            <p:strVal val="#ppt_x"/>
                                          </p:val>
                                        </p:tav>
                                        <p:tav tm="100000">
                                          <p:val>
                                            <p:strVal val="#ppt_x"/>
                                          </p:val>
                                        </p:tav>
                                      </p:tavLst>
                                    </p:anim>
                                    <p:anim calcmode="lin" valueType="num">
                                      <p:cBhvr additive="base">
                                        <p:cTn id="24" dur="500" fill="hold"/>
                                        <p:tgtEl>
                                          <p:spTgt spid="15"/>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anim calcmode="lin" valueType="num">
                                      <p:cBhvr additive="base">
                                        <p:cTn id="27" dur="500" fill="hold"/>
                                        <p:tgtEl>
                                          <p:spTgt spid="17"/>
                                        </p:tgtEl>
                                        <p:attrNameLst>
                                          <p:attrName>ppt_x</p:attrName>
                                        </p:attrNameLst>
                                      </p:cBhvr>
                                      <p:tavLst>
                                        <p:tav tm="0">
                                          <p:val>
                                            <p:strVal val="#ppt_x"/>
                                          </p:val>
                                        </p:tav>
                                        <p:tav tm="100000">
                                          <p:val>
                                            <p:strVal val="#ppt_x"/>
                                          </p:val>
                                        </p:tav>
                                      </p:tavLst>
                                    </p:anim>
                                    <p:anim calcmode="lin" valueType="num">
                                      <p:cBhvr additive="base">
                                        <p:cTn id="28" dur="500" fill="hold"/>
                                        <p:tgtEl>
                                          <p:spTgt spid="17"/>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anim calcmode="lin" valueType="num">
                                      <p:cBhvr additive="base">
                                        <p:cTn id="31" dur="500" fill="hold"/>
                                        <p:tgtEl>
                                          <p:spTgt spid="18"/>
                                        </p:tgtEl>
                                        <p:attrNameLst>
                                          <p:attrName>ppt_x</p:attrName>
                                        </p:attrNameLst>
                                      </p:cBhvr>
                                      <p:tavLst>
                                        <p:tav tm="0">
                                          <p:val>
                                            <p:strVal val="#ppt_x"/>
                                          </p:val>
                                        </p:tav>
                                        <p:tav tm="100000">
                                          <p:val>
                                            <p:strVal val="#ppt_x"/>
                                          </p:val>
                                        </p:tav>
                                      </p:tavLst>
                                    </p:anim>
                                    <p:anim calcmode="lin" valueType="num">
                                      <p:cBhvr additive="base">
                                        <p:cTn id="32" dur="500" fill="hold"/>
                                        <p:tgtEl>
                                          <p:spTgt spid="18"/>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additive="base">
                                        <p:cTn id="35" dur="500" fill="hold"/>
                                        <p:tgtEl>
                                          <p:spTgt spid="19"/>
                                        </p:tgtEl>
                                        <p:attrNameLst>
                                          <p:attrName>ppt_x</p:attrName>
                                        </p:attrNameLst>
                                      </p:cBhvr>
                                      <p:tavLst>
                                        <p:tav tm="0">
                                          <p:val>
                                            <p:strVal val="#ppt_x"/>
                                          </p:val>
                                        </p:tav>
                                        <p:tav tm="100000">
                                          <p:val>
                                            <p:strVal val="#ppt_x"/>
                                          </p:val>
                                        </p:tav>
                                      </p:tavLst>
                                    </p:anim>
                                    <p:anim calcmode="lin" valueType="num">
                                      <p:cBhvr additive="base">
                                        <p:cTn id="36"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8" grpId="0"/>
      <p:bldP spid="19"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710879" y="839979"/>
            <a:ext cx="9982788" cy="517190"/>
          </a:xfrm>
        </p:spPr>
        <p:txBody>
          <a:bodyPr/>
          <a:lstStyle/>
          <a:p>
            <a:r>
              <a:rPr kumimoji="1" lang="zh-CN" altLang="en-US" dirty="0">
                <a:solidFill>
                  <a:schemeClr val="tx1">
                    <a:lumMod val="85000"/>
                    <a:lumOff val="15000"/>
                  </a:schemeClr>
                </a:solidFill>
                <a:latin typeface="Alibaba PuHuiTi" pitchFamily="18" charset="-122"/>
                <a:ea typeface="Alibaba PuHuiTi" pitchFamily="18" charset="-122"/>
                <a:cs typeface="Alibaba PuHuiTi" pitchFamily="18" charset="-122"/>
              </a:rPr>
              <a:t> 聚类效果评估 </a:t>
            </a:r>
            <a:r>
              <a:rPr kumimoji="1" lang="en-US" altLang="zh-CN" dirty="0">
                <a:solidFill>
                  <a:schemeClr val="tx1">
                    <a:lumMod val="85000"/>
                    <a:lumOff val="15000"/>
                  </a:schemeClr>
                </a:solidFill>
                <a:latin typeface="Alibaba PuHuiTi" pitchFamily="18" charset="-122"/>
                <a:ea typeface="Alibaba PuHuiTi" pitchFamily="18" charset="-122"/>
                <a:cs typeface="Alibaba PuHuiTi" pitchFamily="18" charset="-122"/>
              </a:rPr>
              <a:t>–</a:t>
            </a:r>
            <a:r>
              <a:rPr kumimoji="1" lang="zh-CN" altLang="en-US" dirty="0">
                <a:solidFill>
                  <a:schemeClr val="tx1">
                    <a:lumMod val="85000"/>
                    <a:lumOff val="15000"/>
                  </a:schemeClr>
                </a:solidFill>
                <a:latin typeface="Alibaba PuHuiTi" pitchFamily="18" charset="-122"/>
                <a:ea typeface="Alibaba PuHuiTi" pitchFamily="18" charset="-122"/>
                <a:cs typeface="Alibaba PuHuiTi" pitchFamily="18" charset="-122"/>
              </a:rPr>
              <a:t> 代码效果展示 </a:t>
            </a:r>
            <a:r>
              <a:rPr kumimoji="1" lang="en-US" altLang="zh-CN" dirty="0">
                <a:solidFill>
                  <a:schemeClr val="tx1">
                    <a:lumMod val="85000"/>
                    <a:lumOff val="15000"/>
                  </a:schemeClr>
                </a:solidFill>
                <a:latin typeface="Alibaba PuHuiTi" pitchFamily="18" charset="-122"/>
                <a:ea typeface="Alibaba PuHuiTi" pitchFamily="18" charset="-122"/>
                <a:cs typeface="Alibaba PuHuiTi" pitchFamily="18" charset="-122"/>
              </a:rPr>
              <a:t>–</a:t>
            </a:r>
            <a:r>
              <a:rPr kumimoji="1" lang="zh-CN" altLang="en-US" dirty="0">
                <a:solidFill>
                  <a:schemeClr val="tx1">
                    <a:lumMod val="85000"/>
                    <a:lumOff val="15000"/>
                  </a:schemeClr>
                </a:solidFill>
                <a:latin typeface="Alibaba PuHuiTi" pitchFamily="18" charset="-122"/>
                <a:ea typeface="Alibaba PuHuiTi" pitchFamily="18" charset="-122"/>
                <a:cs typeface="Alibaba PuHuiTi" pitchFamily="18" charset="-122"/>
              </a:rPr>
              <a:t> </a:t>
            </a:r>
            <a:r>
              <a:rPr kumimoji="1" lang="en-US" altLang="zh-CN" dirty="0">
                <a:solidFill>
                  <a:schemeClr val="tx1">
                    <a:lumMod val="85000"/>
                    <a:lumOff val="15000"/>
                  </a:schemeClr>
                </a:solidFill>
                <a:latin typeface="Alibaba PuHuiTi" pitchFamily="18" charset="-122"/>
                <a:ea typeface="Alibaba PuHuiTi" pitchFamily="18" charset="-122"/>
                <a:cs typeface="Alibaba PuHuiTi" pitchFamily="18" charset="-122"/>
              </a:rPr>
              <a:t>CH</a:t>
            </a:r>
            <a:r>
              <a:rPr kumimoji="1" lang="zh-CN" altLang="en-US" dirty="0">
                <a:solidFill>
                  <a:schemeClr val="tx1">
                    <a:lumMod val="85000"/>
                    <a:lumOff val="15000"/>
                  </a:schemeClr>
                </a:solidFill>
                <a:latin typeface="Alibaba PuHuiTi" pitchFamily="18" charset="-122"/>
                <a:ea typeface="Alibaba PuHuiTi" pitchFamily="18" charset="-122"/>
                <a:cs typeface="Alibaba PuHuiTi" pitchFamily="18" charset="-122"/>
              </a:rPr>
              <a:t>系数</a:t>
            </a:r>
            <a:endParaRPr kumimoji="1" lang="zh-CN" altLang="en-US" dirty="0">
              <a:solidFill>
                <a:schemeClr val="tx1">
                  <a:lumMod val="85000"/>
                  <a:lumOff val="15000"/>
                </a:schemeClr>
              </a:solidFill>
              <a:latin typeface="Alibaba PuHuiTi" pitchFamily="18" charset="-122"/>
              <a:ea typeface="Alibaba PuHuiTi" pitchFamily="18" charset="-122"/>
              <a:cs typeface="Alibaba PuHuiTi" pitchFamily="18" charset="-122"/>
            </a:endParaRPr>
          </a:p>
        </p:txBody>
      </p:sp>
      <p:sp>
        <p:nvSpPr>
          <p:cNvPr id="7" name="TextBox 3"/>
          <p:cNvSpPr txBox="1"/>
          <p:nvPr/>
        </p:nvSpPr>
        <p:spPr>
          <a:xfrm>
            <a:off x="1134329" y="1357169"/>
            <a:ext cx="8244450" cy="5262979"/>
          </a:xfrm>
          <a:prstGeom prst="rect">
            <a:avLst/>
          </a:prstGeom>
          <a:solidFill>
            <a:srgbClr val="FFFFE4"/>
          </a:solidFill>
          <a:ln w="3175">
            <a:solidFill>
              <a:srgbClr val="91919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GB" altLang="zh-CN" sz="1400" dirty="0">
                <a:solidFill>
                  <a:srgbClr val="0033B3"/>
                </a:solidFill>
                <a:effectLst/>
              </a:rPr>
              <a:t>from </a:t>
            </a:r>
            <a:r>
              <a:rPr lang="en-GB" altLang="zh-CN" sz="1400" dirty="0" err="1"/>
              <a:t>sklearn.cluster</a:t>
            </a:r>
            <a:r>
              <a:rPr lang="en-GB" altLang="zh-CN" sz="1400" dirty="0"/>
              <a:t> </a:t>
            </a:r>
            <a:r>
              <a:rPr lang="en-GB" altLang="zh-CN" sz="1400" dirty="0">
                <a:solidFill>
                  <a:srgbClr val="0033B3"/>
                </a:solidFill>
                <a:effectLst/>
              </a:rPr>
              <a:t>import </a:t>
            </a:r>
            <a:r>
              <a:rPr lang="en-GB" altLang="zh-CN" sz="1400" dirty="0" err="1"/>
              <a:t>KMeans</a:t>
            </a:r>
            <a:br>
              <a:rPr lang="en-GB" altLang="zh-CN" sz="1400" dirty="0"/>
            </a:br>
            <a:r>
              <a:rPr lang="en-GB" altLang="zh-CN" sz="1400" dirty="0">
                <a:solidFill>
                  <a:srgbClr val="0033B3"/>
                </a:solidFill>
                <a:effectLst/>
              </a:rPr>
              <a:t>import </a:t>
            </a:r>
            <a:r>
              <a:rPr lang="en-GB" altLang="zh-CN" sz="1400" dirty="0" err="1"/>
              <a:t>matplotlib.pyplot</a:t>
            </a:r>
            <a:r>
              <a:rPr lang="en-GB" altLang="zh-CN" sz="1400" dirty="0"/>
              <a:t> </a:t>
            </a:r>
            <a:r>
              <a:rPr lang="en-GB" altLang="zh-CN" sz="1400" dirty="0">
                <a:solidFill>
                  <a:srgbClr val="0033B3"/>
                </a:solidFill>
                <a:effectLst/>
              </a:rPr>
              <a:t>as </a:t>
            </a:r>
            <a:r>
              <a:rPr lang="en-GB" altLang="zh-CN" sz="1400" dirty="0" err="1"/>
              <a:t>plt</a:t>
            </a:r>
            <a:br>
              <a:rPr lang="en-GB" altLang="zh-CN" sz="1400" dirty="0"/>
            </a:br>
            <a:r>
              <a:rPr lang="en-GB" altLang="zh-CN" sz="1400" dirty="0">
                <a:solidFill>
                  <a:srgbClr val="0033B3"/>
                </a:solidFill>
                <a:effectLst/>
              </a:rPr>
              <a:t>from </a:t>
            </a:r>
            <a:r>
              <a:rPr lang="en-GB" altLang="zh-CN" sz="1400" dirty="0" err="1"/>
              <a:t>sklearn.datasets</a:t>
            </a:r>
            <a:r>
              <a:rPr lang="en-GB" altLang="zh-CN" sz="1400" dirty="0"/>
              <a:t> </a:t>
            </a:r>
            <a:r>
              <a:rPr lang="en-GB" altLang="zh-CN" sz="1400" dirty="0">
                <a:solidFill>
                  <a:srgbClr val="0033B3"/>
                </a:solidFill>
                <a:effectLst/>
              </a:rPr>
              <a:t>import </a:t>
            </a:r>
            <a:r>
              <a:rPr lang="en-GB" altLang="zh-CN" sz="1400" dirty="0" err="1"/>
              <a:t>make_blobs</a:t>
            </a:r>
            <a:br>
              <a:rPr lang="en-GB" altLang="zh-CN" sz="1400" dirty="0"/>
            </a:br>
            <a:r>
              <a:rPr lang="en-GB" altLang="zh-CN" sz="1400" dirty="0">
                <a:solidFill>
                  <a:srgbClr val="0033B3"/>
                </a:solidFill>
                <a:effectLst/>
              </a:rPr>
              <a:t>from </a:t>
            </a:r>
            <a:r>
              <a:rPr lang="en-GB" altLang="zh-CN" sz="1400" dirty="0" err="1"/>
              <a:t>sklearn.metrics</a:t>
            </a:r>
            <a:r>
              <a:rPr lang="en-GB" altLang="zh-CN" sz="1400" dirty="0"/>
              <a:t> </a:t>
            </a:r>
            <a:r>
              <a:rPr lang="en-GB" altLang="zh-CN" sz="1400" dirty="0">
                <a:solidFill>
                  <a:srgbClr val="0033B3"/>
                </a:solidFill>
                <a:effectLst/>
              </a:rPr>
              <a:t>import </a:t>
            </a:r>
            <a:r>
              <a:rPr lang="en-GB" altLang="zh-CN" sz="1400" dirty="0" err="1"/>
              <a:t>calinski_harabasz_score</a:t>
            </a:r>
            <a:r>
              <a:rPr lang="en-GB" altLang="zh-CN" sz="1400" dirty="0"/>
              <a:t> </a:t>
            </a:r>
            <a:br>
              <a:rPr lang="en-GB" altLang="zh-CN" sz="1400" dirty="0"/>
            </a:br>
            <a:r>
              <a:rPr lang="en-GB" altLang="zh-CN" sz="1400" dirty="0">
                <a:solidFill>
                  <a:srgbClr val="0033B3"/>
                </a:solidFill>
                <a:effectLst/>
              </a:rPr>
              <a:t>def </a:t>
            </a:r>
            <a:r>
              <a:rPr lang="en-GB" altLang="zh-CN" sz="1400" dirty="0">
                <a:solidFill>
                  <a:srgbClr val="00627A"/>
                </a:solidFill>
                <a:effectLst/>
              </a:rPr>
              <a:t>dm03_ch</a:t>
            </a:r>
            <a:r>
              <a:rPr lang="zh-CN" altLang="en-US" sz="1400" dirty="0">
                <a:solidFill>
                  <a:srgbClr val="00627A"/>
                </a:solidFill>
                <a:effectLst/>
              </a:rPr>
              <a:t>系数</a:t>
            </a:r>
            <a:r>
              <a:rPr lang="en-US" altLang="zh-CN" sz="1400" dirty="0"/>
              <a:t>():</a:t>
            </a:r>
            <a:br>
              <a:rPr lang="en-US" altLang="zh-CN" sz="1400" dirty="0"/>
            </a:br>
            <a:r>
              <a:rPr lang="en-US" altLang="zh-CN" sz="1400" dirty="0"/>
              <a:t>    </a:t>
            </a:r>
            <a:r>
              <a:rPr lang="en-GB" altLang="zh-CN" sz="1400" dirty="0" err="1"/>
              <a:t>tmp_list</a:t>
            </a:r>
            <a:r>
              <a:rPr lang="en-GB" altLang="zh-CN" sz="1400" dirty="0"/>
              <a:t> = []</a:t>
            </a:r>
            <a:br>
              <a:rPr lang="en-GB" altLang="zh-CN" sz="1400" dirty="0"/>
            </a:br>
            <a:br>
              <a:rPr lang="en-GB" altLang="zh-CN" sz="1400" dirty="0"/>
            </a:br>
            <a:r>
              <a:rPr lang="en-GB" altLang="zh-CN" sz="1400" dirty="0"/>
              <a:t>    </a:t>
            </a:r>
            <a:r>
              <a:rPr lang="en-GB" altLang="zh-CN" sz="1400" i="1" dirty="0">
                <a:solidFill>
                  <a:srgbClr val="8C8C8C"/>
                </a:solidFill>
                <a:effectLst/>
              </a:rPr>
              <a:t># </a:t>
            </a:r>
            <a:r>
              <a:rPr lang="zh-CN" altLang="en-US" sz="1400" i="1" dirty="0">
                <a:solidFill>
                  <a:srgbClr val="8C8C8C"/>
                </a:solidFill>
                <a:effectLst/>
              </a:rPr>
              <a:t>产生数据</a:t>
            </a:r>
            <a:r>
              <a:rPr lang="en-GB" altLang="zh-CN" sz="1400" i="1" dirty="0" err="1">
                <a:solidFill>
                  <a:srgbClr val="8C8C8C"/>
                </a:solidFill>
                <a:effectLst/>
              </a:rPr>
              <a:t>random_state</a:t>
            </a:r>
            <a:r>
              <a:rPr lang="en-GB" altLang="zh-CN" sz="1400" i="1" dirty="0">
                <a:solidFill>
                  <a:srgbClr val="8C8C8C"/>
                </a:solidFill>
                <a:effectLst/>
              </a:rPr>
              <a:t>=22</a:t>
            </a:r>
            <a:r>
              <a:rPr lang="zh-CN" altLang="en-US" sz="1400" i="1" dirty="0">
                <a:solidFill>
                  <a:srgbClr val="8C8C8C"/>
                </a:solidFill>
                <a:effectLst/>
              </a:rPr>
              <a:t>固定好</a:t>
            </a:r>
            <a:br>
              <a:rPr lang="zh-CN" altLang="en-US" sz="1400" i="1" dirty="0">
                <a:solidFill>
                  <a:srgbClr val="8C8C8C"/>
                </a:solidFill>
                <a:effectLst/>
              </a:rPr>
            </a:br>
            <a:r>
              <a:rPr lang="zh-CN" altLang="en-US" sz="1400" i="1" dirty="0">
                <a:solidFill>
                  <a:srgbClr val="8C8C8C"/>
                </a:solidFill>
                <a:effectLst/>
              </a:rPr>
              <a:t>    </a:t>
            </a:r>
            <a:r>
              <a:rPr lang="en-GB" altLang="zh-CN" sz="1400" dirty="0"/>
              <a:t>x, y = </a:t>
            </a:r>
            <a:r>
              <a:rPr lang="en-GB" altLang="zh-CN" sz="1400" dirty="0" err="1"/>
              <a:t>make_blobs</a:t>
            </a:r>
            <a:r>
              <a:rPr lang="en-GB" altLang="zh-CN" sz="1400" dirty="0"/>
              <a:t>(</a:t>
            </a:r>
            <a:r>
              <a:rPr lang="en-GB" altLang="zh-CN" sz="1400" dirty="0" err="1">
                <a:solidFill>
                  <a:srgbClr val="660099"/>
                </a:solidFill>
                <a:effectLst/>
              </a:rPr>
              <a:t>n_samples</a:t>
            </a:r>
            <a:r>
              <a:rPr lang="en-GB" altLang="zh-CN" sz="1400" dirty="0"/>
              <a:t>=</a:t>
            </a:r>
            <a:r>
              <a:rPr lang="en-GB" altLang="zh-CN" sz="1400" dirty="0">
                <a:solidFill>
                  <a:srgbClr val="1750EB"/>
                </a:solidFill>
                <a:effectLst/>
              </a:rPr>
              <a:t>1000</a:t>
            </a:r>
            <a:r>
              <a:rPr lang="en-GB" altLang="zh-CN" sz="1400" dirty="0"/>
              <a:t>, </a:t>
            </a:r>
            <a:r>
              <a:rPr lang="en-GB" altLang="zh-CN" sz="1400" dirty="0" err="1">
                <a:solidFill>
                  <a:srgbClr val="660099"/>
                </a:solidFill>
                <a:effectLst/>
              </a:rPr>
              <a:t>n_features</a:t>
            </a:r>
            <a:r>
              <a:rPr lang="en-GB" altLang="zh-CN" sz="1400" dirty="0"/>
              <a:t>=</a:t>
            </a:r>
            <a:r>
              <a:rPr lang="en-GB" altLang="zh-CN" sz="1400" dirty="0">
                <a:solidFill>
                  <a:srgbClr val="1750EB"/>
                </a:solidFill>
                <a:effectLst/>
              </a:rPr>
              <a:t>2</a:t>
            </a:r>
            <a:r>
              <a:rPr lang="en-GB" altLang="zh-CN" sz="1400" dirty="0"/>
              <a:t>, </a:t>
            </a:r>
            <a:r>
              <a:rPr lang="en-GB" altLang="zh-CN" sz="1400" dirty="0">
                <a:solidFill>
                  <a:srgbClr val="660099"/>
                </a:solidFill>
                <a:effectLst/>
              </a:rPr>
              <a:t>centers</a:t>
            </a:r>
            <a:r>
              <a:rPr lang="en-GB" altLang="zh-CN" sz="1400" dirty="0"/>
              <a:t>=[[-</a:t>
            </a:r>
            <a:r>
              <a:rPr lang="en-GB" altLang="zh-CN" sz="1400" dirty="0">
                <a:solidFill>
                  <a:srgbClr val="1750EB"/>
                </a:solidFill>
                <a:effectLst/>
              </a:rPr>
              <a:t>1</a:t>
            </a:r>
            <a:r>
              <a:rPr lang="en-GB" altLang="zh-CN" sz="1400" dirty="0"/>
              <a:t>, -</a:t>
            </a:r>
            <a:r>
              <a:rPr lang="en-GB" altLang="zh-CN" sz="1400" dirty="0">
                <a:solidFill>
                  <a:srgbClr val="1750EB"/>
                </a:solidFill>
                <a:effectLst/>
              </a:rPr>
              <a:t>1</a:t>
            </a:r>
            <a:r>
              <a:rPr lang="en-GB" altLang="zh-CN" sz="1400" dirty="0"/>
              <a:t>], [</a:t>
            </a:r>
            <a:r>
              <a:rPr lang="en-GB" altLang="zh-CN" sz="1400" dirty="0">
                <a:solidFill>
                  <a:srgbClr val="1750EB"/>
                </a:solidFill>
                <a:effectLst/>
              </a:rPr>
              <a:t>0</a:t>
            </a:r>
            <a:r>
              <a:rPr lang="en-GB" altLang="zh-CN" sz="1400" dirty="0"/>
              <a:t>, </a:t>
            </a:r>
            <a:r>
              <a:rPr lang="en-GB" altLang="zh-CN" sz="1400" dirty="0">
                <a:solidFill>
                  <a:srgbClr val="1750EB"/>
                </a:solidFill>
                <a:effectLst/>
              </a:rPr>
              <a:t>0</a:t>
            </a:r>
            <a:r>
              <a:rPr lang="en-GB" altLang="zh-CN" sz="1400" dirty="0"/>
              <a:t>], [</a:t>
            </a:r>
            <a:r>
              <a:rPr lang="en-GB" altLang="zh-CN" sz="1400" dirty="0">
                <a:solidFill>
                  <a:srgbClr val="1750EB"/>
                </a:solidFill>
                <a:effectLst/>
              </a:rPr>
              <a:t>1</a:t>
            </a:r>
            <a:r>
              <a:rPr lang="en-GB" altLang="zh-CN" sz="1400" dirty="0"/>
              <a:t>, </a:t>
            </a:r>
            <a:r>
              <a:rPr lang="en-GB" altLang="zh-CN" sz="1400" dirty="0">
                <a:solidFill>
                  <a:srgbClr val="1750EB"/>
                </a:solidFill>
                <a:effectLst/>
              </a:rPr>
              <a:t>1</a:t>
            </a:r>
            <a:r>
              <a:rPr lang="en-GB" altLang="zh-CN" sz="1400" dirty="0"/>
              <a:t>], [</a:t>
            </a:r>
            <a:r>
              <a:rPr lang="en-GB" altLang="zh-CN" sz="1400" dirty="0">
                <a:solidFill>
                  <a:srgbClr val="1750EB"/>
                </a:solidFill>
                <a:effectLst/>
              </a:rPr>
              <a:t>2</a:t>
            </a:r>
            <a:r>
              <a:rPr lang="en-GB" altLang="zh-CN" sz="1400" dirty="0"/>
              <a:t>, </a:t>
            </a:r>
            <a:r>
              <a:rPr lang="en-GB" altLang="zh-CN" sz="1400" dirty="0">
                <a:solidFill>
                  <a:srgbClr val="1750EB"/>
                </a:solidFill>
                <a:effectLst/>
              </a:rPr>
              <a:t>2</a:t>
            </a:r>
            <a:r>
              <a:rPr lang="en-GB" altLang="zh-CN" sz="1400" dirty="0"/>
              <a:t>]],</a:t>
            </a:r>
            <a:br>
              <a:rPr lang="en-GB" altLang="zh-CN" sz="1400" dirty="0"/>
            </a:br>
            <a:r>
              <a:rPr lang="en-GB" altLang="zh-CN" sz="1400" dirty="0"/>
              <a:t>                      </a:t>
            </a:r>
            <a:r>
              <a:rPr lang="en-GB" altLang="zh-CN" sz="1400" dirty="0" err="1">
                <a:solidFill>
                  <a:srgbClr val="660099"/>
                </a:solidFill>
                <a:effectLst/>
              </a:rPr>
              <a:t>cluster_std</a:t>
            </a:r>
            <a:r>
              <a:rPr lang="en-GB" altLang="zh-CN" sz="1400" dirty="0"/>
              <a:t>=[</a:t>
            </a:r>
            <a:r>
              <a:rPr lang="en-GB" altLang="zh-CN" sz="1400" dirty="0">
                <a:solidFill>
                  <a:srgbClr val="1750EB"/>
                </a:solidFill>
                <a:effectLst/>
              </a:rPr>
              <a:t>0.4</a:t>
            </a:r>
            <a:r>
              <a:rPr lang="en-GB" altLang="zh-CN" sz="1400" dirty="0"/>
              <a:t>, </a:t>
            </a:r>
            <a:r>
              <a:rPr lang="en-GB" altLang="zh-CN" sz="1400" dirty="0">
                <a:solidFill>
                  <a:srgbClr val="1750EB"/>
                </a:solidFill>
                <a:effectLst/>
              </a:rPr>
              <a:t>0.2</a:t>
            </a:r>
            <a:r>
              <a:rPr lang="en-GB" altLang="zh-CN" sz="1400" dirty="0"/>
              <a:t>, </a:t>
            </a:r>
            <a:r>
              <a:rPr lang="en-GB" altLang="zh-CN" sz="1400" dirty="0">
                <a:solidFill>
                  <a:srgbClr val="1750EB"/>
                </a:solidFill>
                <a:effectLst/>
              </a:rPr>
              <a:t>0.2</a:t>
            </a:r>
            <a:r>
              <a:rPr lang="en-GB" altLang="zh-CN" sz="1400" dirty="0"/>
              <a:t>, </a:t>
            </a:r>
            <a:r>
              <a:rPr lang="en-GB" altLang="zh-CN" sz="1400" dirty="0">
                <a:solidFill>
                  <a:srgbClr val="1750EB"/>
                </a:solidFill>
                <a:effectLst/>
              </a:rPr>
              <a:t>0.2</a:t>
            </a:r>
            <a:r>
              <a:rPr lang="en-GB" altLang="zh-CN" sz="1400" dirty="0"/>
              <a:t>], </a:t>
            </a:r>
            <a:r>
              <a:rPr lang="en-GB" altLang="zh-CN" sz="1400" dirty="0" err="1">
                <a:solidFill>
                  <a:srgbClr val="660099"/>
                </a:solidFill>
                <a:effectLst/>
              </a:rPr>
              <a:t>random_state</a:t>
            </a:r>
            <a:r>
              <a:rPr lang="en-GB" altLang="zh-CN" sz="1400" dirty="0"/>
              <a:t>=</a:t>
            </a:r>
            <a:r>
              <a:rPr lang="en-GB" altLang="zh-CN" sz="1400" dirty="0">
                <a:solidFill>
                  <a:srgbClr val="1750EB"/>
                </a:solidFill>
                <a:effectLst/>
              </a:rPr>
              <a:t>22</a:t>
            </a:r>
            <a:r>
              <a:rPr lang="en-GB" altLang="zh-CN" sz="1400" dirty="0"/>
              <a:t>)</a:t>
            </a:r>
            <a:br>
              <a:rPr lang="en-GB" altLang="zh-CN" sz="1400" dirty="0"/>
            </a:br>
            <a:br>
              <a:rPr lang="en-GB" altLang="zh-CN" sz="1400" dirty="0"/>
            </a:br>
            <a:r>
              <a:rPr lang="en-GB" altLang="zh-CN" sz="1400" dirty="0"/>
              <a:t>    </a:t>
            </a:r>
            <a:r>
              <a:rPr lang="en-GB" altLang="zh-CN" sz="1400" dirty="0">
                <a:solidFill>
                  <a:srgbClr val="0033B3"/>
                </a:solidFill>
                <a:effectLst/>
              </a:rPr>
              <a:t>for </a:t>
            </a:r>
            <a:r>
              <a:rPr lang="en-GB" altLang="zh-CN" sz="1400" dirty="0" err="1"/>
              <a:t>clu_num</a:t>
            </a:r>
            <a:r>
              <a:rPr lang="en-GB" altLang="zh-CN" sz="1400" dirty="0"/>
              <a:t> </a:t>
            </a:r>
            <a:r>
              <a:rPr lang="en-GB" altLang="zh-CN" sz="1400" dirty="0">
                <a:solidFill>
                  <a:srgbClr val="0033B3"/>
                </a:solidFill>
                <a:effectLst/>
              </a:rPr>
              <a:t>in </a:t>
            </a:r>
            <a:r>
              <a:rPr lang="en-GB" altLang="zh-CN" sz="1400" dirty="0">
                <a:solidFill>
                  <a:srgbClr val="000080"/>
                </a:solidFill>
                <a:effectLst/>
              </a:rPr>
              <a:t>range</a:t>
            </a:r>
            <a:r>
              <a:rPr lang="en-GB" altLang="zh-CN" sz="1400" dirty="0"/>
              <a:t>(</a:t>
            </a:r>
            <a:r>
              <a:rPr lang="en-GB" altLang="zh-CN" sz="1400" dirty="0">
                <a:solidFill>
                  <a:srgbClr val="1750EB"/>
                </a:solidFill>
                <a:effectLst/>
              </a:rPr>
              <a:t>2</a:t>
            </a:r>
            <a:r>
              <a:rPr lang="en-GB" altLang="zh-CN" sz="1400" dirty="0"/>
              <a:t>, </a:t>
            </a:r>
            <a:r>
              <a:rPr lang="en-GB" altLang="zh-CN" sz="1400" dirty="0">
                <a:solidFill>
                  <a:srgbClr val="1750EB"/>
                </a:solidFill>
                <a:effectLst/>
              </a:rPr>
              <a:t>100</a:t>
            </a:r>
            <a:r>
              <a:rPr lang="en-GB" altLang="zh-CN" sz="1400" dirty="0"/>
              <a:t>):</a:t>
            </a:r>
            <a:br>
              <a:rPr lang="en-GB" altLang="zh-CN" sz="1400" dirty="0"/>
            </a:br>
            <a:r>
              <a:rPr lang="en-GB" altLang="zh-CN" sz="1400" dirty="0"/>
              <a:t>        </a:t>
            </a:r>
            <a:r>
              <a:rPr lang="en-GB" altLang="zh-CN" sz="1400" dirty="0" err="1"/>
              <a:t>my_kmeans</a:t>
            </a:r>
            <a:r>
              <a:rPr lang="en-GB" altLang="zh-CN" sz="1400" dirty="0"/>
              <a:t> = </a:t>
            </a:r>
            <a:r>
              <a:rPr lang="en-GB" altLang="zh-CN" sz="1400" dirty="0" err="1"/>
              <a:t>KMeans</a:t>
            </a:r>
            <a:r>
              <a:rPr lang="en-GB" altLang="zh-CN" sz="1400" dirty="0"/>
              <a:t>(</a:t>
            </a:r>
            <a:r>
              <a:rPr lang="en-GB" altLang="zh-CN" sz="1400" dirty="0" err="1">
                <a:solidFill>
                  <a:srgbClr val="660099"/>
                </a:solidFill>
                <a:effectLst/>
              </a:rPr>
              <a:t>n_clusters</a:t>
            </a:r>
            <a:r>
              <a:rPr lang="en-GB" altLang="zh-CN" sz="1400" dirty="0"/>
              <a:t>=</a:t>
            </a:r>
            <a:r>
              <a:rPr lang="en-GB" altLang="zh-CN" sz="1400" dirty="0" err="1"/>
              <a:t>clu_num</a:t>
            </a:r>
            <a:r>
              <a:rPr lang="en-GB" altLang="zh-CN" sz="1400" dirty="0"/>
              <a:t>, </a:t>
            </a:r>
            <a:r>
              <a:rPr lang="en-GB" altLang="zh-CN" sz="1400" dirty="0" err="1">
                <a:solidFill>
                  <a:srgbClr val="660099"/>
                </a:solidFill>
                <a:effectLst/>
              </a:rPr>
              <a:t>max_iter</a:t>
            </a:r>
            <a:r>
              <a:rPr lang="en-GB" altLang="zh-CN" sz="1400" dirty="0"/>
              <a:t>=</a:t>
            </a:r>
            <a:r>
              <a:rPr lang="en-GB" altLang="zh-CN" sz="1400" dirty="0">
                <a:solidFill>
                  <a:srgbClr val="1750EB"/>
                </a:solidFill>
                <a:effectLst/>
              </a:rPr>
              <a:t>100</a:t>
            </a:r>
            <a:r>
              <a:rPr lang="en-GB" altLang="zh-CN" sz="1400" dirty="0"/>
              <a:t>, </a:t>
            </a:r>
            <a:r>
              <a:rPr lang="en-GB" altLang="zh-CN" sz="1400" dirty="0" err="1">
                <a:solidFill>
                  <a:srgbClr val="660099"/>
                </a:solidFill>
                <a:effectLst/>
              </a:rPr>
              <a:t>random_state</a:t>
            </a:r>
            <a:r>
              <a:rPr lang="en-GB" altLang="zh-CN" sz="1400" dirty="0"/>
              <a:t>=</a:t>
            </a:r>
            <a:r>
              <a:rPr lang="en-GB" altLang="zh-CN" sz="1400" dirty="0">
                <a:solidFill>
                  <a:srgbClr val="1750EB"/>
                </a:solidFill>
                <a:effectLst/>
              </a:rPr>
              <a:t>0</a:t>
            </a:r>
            <a:r>
              <a:rPr lang="en-GB" altLang="zh-CN" sz="1400" dirty="0"/>
              <a:t>)</a:t>
            </a:r>
            <a:br>
              <a:rPr lang="en-GB" altLang="zh-CN" sz="1400" dirty="0"/>
            </a:br>
            <a:r>
              <a:rPr lang="en-GB" altLang="zh-CN" sz="1400" dirty="0"/>
              <a:t>        </a:t>
            </a:r>
            <a:r>
              <a:rPr lang="en-GB" altLang="zh-CN" sz="1400" dirty="0" err="1"/>
              <a:t>my_kmeans.fit</a:t>
            </a:r>
            <a:r>
              <a:rPr lang="en-GB" altLang="zh-CN" sz="1400" dirty="0"/>
              <a:t>(x)</a:t>
            </a:r>
            <a:br>
              <a:rPr lang="en-GB" altLang="zh-CN" sz="1400" dirty="0"/>
            </a:br>
            <a:r>
              <a:rPr lang="en-GB" altLang="zh-CN" sz="1400" dirty="0"/>
              <a:t>        ret = </a:t>
            </a:r>
            <a:r>
              <a:rPr lang="en-GB" altLang="zh-CN" sz="1400" dirty="0" err="1"/>
              <a:t>my_kmeans.predict</a:t>
            </a:r>
            <a:r>
              <a:rPr lang="en-GB" altLang="zh-CN" sz="1400" dirty="0"/>
              <a:t>(x)</a:t>
            </a:r>
            <a:br>
              <a:rPr lang="en-GB" altLang="zh-CN" sz="1400" dirty="0"/>
            </a:br>
            <a:br>
              <a:rPr lang="en-GB" altLang="zh-CN" sz="1400" dirty="0"/>
            </a:br>
            <a:r>
              <a:rPr lang="en-GB" altLang="zh-CN" sz="1400" dirty="0"/>
              <a:t>        </a:t>
            </a:r>
            <a:r>
              <a:rPr lang="en-GB" altLang="zh-CN" sz="1400" dirty="0" err="1"/>
              <a:t>tmp_list.append</a:t>
            </a:r>
            <a:r>
              <a:rPr lang="en-GB" altLang="zh-CN" sz="1400" dirty="0"/>
              <a:t>(</a:t>
            </a:r>
            <a:r>
              <a:rPr lang="en-GB" altLang="zh-CN" sz="1400" dirty="0" err="1"/>
              <a:t>calinski_harabasz_score</a:t>
            </a:r>
            <a:r>
              <a:rPr lang="en-GB" altLang="zh-CN" sz="1400" dirty="0"/>
              <a:t>(x, ret))  </a:t>
            </a:r>
            <a:r>
              <a:rPr lang="en-GB" altLang="zh-CN" sz="1400" i="1" dirty="0">
                <a:solidFill>
                  <a:srgbClr val="8C8C8C"/>
                </a:solidFill>
                <a:effectLst/>
              </a:rPr>
              <a:t># </a:t>
            </a:r>
            <a:r>
              <a:rPr lang="en-GB" altLang="zh-CN" sz="1400" i="1" dirty="0" err="1">
                <a:solidFill>
                  <a:srgbClr val="8C8C8C"/>
                </a:solidFill>
                <a:effectLst/>
              </a:rPr>
              <a:t>sc</a:t>
            </a:r>
            <a:br>
              <a:rPr lang="en-GB" altLang="zh-CN" sz="1400" i="1" dirty="0">
                <a:solidFill>
                  <a:srgbClr val="8C8C8C"/>
                </a:solidFill>
                <a:effectLst/>
              </a:rPr>
            </a:br>
            <a:br>
              <a:rPr lang="en-GB" altLang="zh-CN" sz="1400" i="1" dirty="0">
                <a:solidFill>
                  <a:srgbClr val="8C8C8C"/>
                </a:solidFill>
                <a:effectLst/>
              </a:rPr>
            </a:br>
            <a:r>
              <a:rPr lang="en-GB" altLang="zh-CN" sz="1400" i="1" dirty="0">
                <a:solidFill>
                  <a:srgbClr val="8C8C8C"/>
                </a:solidFill>
                <a:effectLst/>
              </a:rPr>
              <a:t>    </a:t>
            </a:r>
            <a:r>
              <a:rPr lang="en-GB" altLang="zh-CN" sz="1400" dirty="0" err="1"/>
              <a:t>plt.figure</a:t>
            </a:r>
            <a:r>
              <a:rPr lang="en-GB" altLang="zh-CN" sz="1400" dirty="0"/>
              <a:t>(</a:t>
            </a:r>
            <a:r>
              <a:rPr lang="en-GB" altLang="zh-CN" sz="1400" dirty="0" err="1">
                <a:solidFill>
                  <a:srgbClr val="660099"/>
                </a:solidFill>
                <a:effectLst/>
              </a:rPr>
              <a:t>figsize</a:t>
            </a:r>
            <a:r>
              <a:rPr lang="en-GB" altLang="zh-CN" sz="1400" dirty="0"/>
              <a:t>=(</a:t>
            </a:r>
            <a:r>
              <a:rPr lang="en-GB" altLang="zh-CN" sz="1400" dirty="0">
                <a:solidFill>
                  <a:srgbClr val="1750EB"/>
                </a:solidFill>
                <a:effectLst/>
              </a:rPr>
              <a:t>18</a:t>
            </a:r>
            <a:r>
              <a:rPr lang="en-GB" altLang="zh-CN" sz="1400" dirty="0"/>
              <a:t>, </a:t>
            </a:r>
            <a:r>
              <a:rPr lang="en-GB" altLang="zh-CN" sz="1400" dirty="0">
                <a:solidFill>
                  <a:srgbClr val="1750EB"/>
                </a:solidFill>
                <a:effectLst/>
              </a:rPr>
              <a:t>8</a:t>
            </a:r>
            <a:r>
              <a:rPr lang="en-GB" altLang="zh-CN" sz="1400" dirty="0"/>
              <a:t>), </a:t>
            </a:r>
            <a:r>
              <a:rPr lang="en-GB" altLang="zh-CN" sz="1400" dirty="0">
                <a:solidFill>
                  <a:srgbClr val="660099"/>
                </a:solidFill>
                <a:effectLst/>
              </a:rPr>
              <a:t>dpi</a:t>
            </a:r>
            <a:r>
              <a:rPr lang="en-GB" altLang="zh-CN" sz="1400" dirty="0"/>
              <a:t>=</a:t>
            </a:r>
            <a:r>
              <a:rPr lang="en-GB" altLang="zh-CN" sz="1400" dirty="0">
                <a:solidFill>
                  <a:srgbClr val="1750EB"/>
                </a:solidFill>
                <a:effectLst/>
              </a:rPr>
              <a:t>100</a:t>
            </a:r>
            <a:r>
              <a:rPr lang="en-GB" altLang="zh-CN" sz="1400" dirty="0"/>
              <a:t>)</a:t>
            </a:r>
            <a:br>
              <a:rPr lang="en-GB" altLang="zh-CN" sz="1400" dirty="0"/>
            </a:br>
            <a:r>
              <a:rPr lang="en-GB" altLang="zh-CN" sz="1400" dirty="0"/>
              <a:t>    </a:t>
            </a:r>
            <a:r>
              <a:rPr lang="en-GB" altLang="zh-CN" sz="1400" dirty="0" err="1"/>
              <a:t>plt.xticks</a:t>
            </a:r>
            <a:r>
              <a:rPr lang="en-GB" altLang="zh-CN" sz="1400" dirty="0"/>
              <a:t>(</a:t>
            </a:r>
            <a:r>
              <a:rPr lang="en-GB" altLang="zh-CN" sz="1400" dirty="0">
                <a:solidFill>
                  <a:srgbClr val="000080"/>
                </a:solidFill>
                <a:effectLst/>
              </a:rPr>
              <a:t>range</a:t>
            </a:r>
            <a:r>
              <a:rPr lang="en-GB" altLang="zh-CN" sz="1400" dirty="0"/>
              <a:t>(</a:t>
            </a:r>
            <a:r>
              <a:rPr lang="en-GB" altLang="zh-CN" sz="1400" dirty="0">
                <a:solidFill>
                  <a:srgbClr val="1750EB"/>
                </a:solidFill>
                <a:effectLst/>
              </a:rPr>
              <a:t>0</a:t>
            </a:r>
            <a:r>
              <a:rPr lang="en-GB" altLang="zh-CN" sz="1400" dirty="0"/>
              <a:t>, </a:t>
            </a:r>
            <a:r>
              <a:rPr lang="en-GB" altLang="zh-CN" sz="1400" dirty="0">
                <a:solidFill>
                  <a:srgbClr val="1750EB"/>
                </a:solidFill>
                <a:effectLst/>
              </a:rPr>
              <a:t>100</a:t>
            </a:r>
            <a:r>
              <a:rPr lang="en-GB" altLang="zh-CN" sz="1400" dirty="0"/>
              <a:t>, </a:t>
            </a:r>
            <a:r>
              <a:rPr lang="en-GB" altLang="zh-CN" sz="1400" dirty="0">
                <a:solidFill>
                  <a:srgbClr val="1750EB"/>
                </a:solidFill>
                <a:effectLst/>
              </a:rPr>
              <a:t>3</a:t>
            </a:r>
            <a:r>
              <a:rPr lang="en-GB" altLang="zh-CN" sz="1400" dirty="0"/>
              <a:t>), </a:t>
            </a:r>
            <a:r>
              <a:rPr lang="en-GB" altLang="zh-CN" sz="1400" dirty="0">
                <a:solidFill>
                  <a:srgbClr val="660099"/>
                </a:solidFill>
                <a:effectLst/>
              </a:rPr>
              <a:t>labels</a:t>
            </a:r>
            <a:r>
              <a:rPr lang="en-GB" altLang="zh-CN" sz="1400" dirty="0"/>
              <a:t>=</a:t>
            </a:r>
            <a:r>
              <a:rPr lang="en-GB" altLang="zh-CN" sz="1400" dirty="0">
                <a:solidFill>
                  <a:srgbClr val="000080"/>
                </a:solidFill>
                <a:effectLst/>
              </a:rPr>
              <a:t>range</a:t>
            </a:r>
            <a:r>
              <a:rPr lang="en-GB" altLang="zh-CN" sz="1400" dirty="0"/>
              <a:t>(</a:t>
            </a:r>
            <a:r>
              <a:rPr lang="en-GB" altLang="zh-CN" sz="1400" dirty="0">
                <a:solidFill>
                  <a:srgbClr val="1750EB"/>
                </a:solidFill>
                <a:effectLst/>
              </a:rPr>
              <a:t>0</a:t>
            </a:r>
            <a:r>
              <a:rPr lang="en-GB" altLang="zh-CN" sz="1400" dirty="0"/>
              <a:t>, </a:t>
            </a:r>
            <a:r>
              <a:rPr lang="en-GB" altLang="zh-CN" sz="1400" dirty="0">
                <a:solidFill>
                  <a:srgbClr val="1750EB"/>
                </a:solidFill>
                <a:effectLst/>
              </a:rPr>
              <a:t>100</a:t>
            </a:r>
            <a:r>
              <a:rPr lang="en-GB" altLang="zh-CN" sz="1400" dirty="0"/>
              <a:t>, </a:t>
            </a:r>
            <a:r>
              <a:rPr lang="en-GB" altLang="zh-CN" sz="1400" dirty="0">
                <a:solidFill>
                  <a:srgbClr val="1750EB"/>
                </a:solidFill>
                <a:effectLst/>
              </a:rPr>
              <a:t>3</a:t>
            </a:r>
            <a:r>
              <a:rPr lang="en-GB" altLang="zh-CN" sz="1400" dirty="0"/>
              <a:t>))</a:t>
            </a:r>
            <a:br>
              <a:rPr lang="en-GB" altLang="zh-CN" sz="1400" dirty="0"/>
            </a:br>
            <a:r>
              <a:rPr lang="en-GB" altLang="zh-CN" sz="1400" dirty="0"/>
              <a:t>    </a:t>
            </a:r>
            <a:r>
              <a:rPr lang="en-GB" altLang="zh-CN" sz="1400" dirty="0" err="1"/>
              <a:t>plt.grid</a:t>
            </a:r>
            <a:r>
              <a:rPr lang="en-GB" altLang="zh-CN" sz="1400" dirty="0"/>
              <a:t>()</a:t>
            </a:r>
            <a:br>
              <a:rPr lang="en-GB" altLang="zh-CN" sz="1400" dirty="0"/>
            </a:br>
            <a:r>
              <a:rPr lang="en-GB" altLang="zh-CN" sz="1400" dirty="0"/>
              <a:t>    </a:t>
            </a:r>
            <a:r>
              <a:rPr lang="en-GB" altLang="zh-CN" sz="1400" dirty="0" err="1"/>
              <a:t>plt.title</a:t>
            </a:r>
            <a:r>
              <a:rPr lang="en-GB" altLang="zh-CN" sz="1400" dirty="0"/>
              <a:t>(</a:t>
            </a:r>
            <a:r>
              <a:rPr lang="en-GB" altLang="zh-CN" sz="1400" dirty="0">
                <a:solidFill>
                  <a:srgbClr val="067D17"/>
                </a:solidFill>
                <a:effectLst/>
              </a:rPr>
              <a:t>'</a:t>
            </a:r>
            <a:r>
              <a:rPr lang="en-GB" altLang="zh-CN" sz="1400" dirty="0" err="1">
                <a:solidFill>
                  <a:srgbClr val="067D17"/>
                </a:solidFill>
                <a:effectLst/>
              </a:rPr>
              <a:t>ch</a:t>
            </a:r>
            <a:r>
              <a:rPr lang="en-GB" altLang="zh-CN" sz="1400" dirty="0">
                <a:solidFill>
                  <a:srgbClr val="067D17"/>
                </a:solidFill>
                <a:effectLst/>
              </a:rPr>
              <a:t>'</a:t>
            </a:r>
            <a:r>
              <a:rPr lang="en-GB" altLang="zh-CN" sz="1400" dirty="0"/>
              <a:t>)</a:t>
            </a:r>
            <a:br>
              <a:rPr lang="en-GB" altLang="zh-CN" sz="1400" dirty="0"/>
            </a:br>
            <a:r>
              <a:rPr lang="en-GB" altLang="zh-CN" sz="1400" dirty="0"/>
              <a:t>    </a:t>
            </a:r>
            <a:r>
              <a:rPr lang="en-GB" altLang="zh-CN" sz="1400" dirty="0" err="1"/>
              <a:t>plt.plot</a:t>
            </a:r>
            <a:r>
              <a:rPr lang="en-GB" altLang="zh-CN" sz="1400" dirty="0"/>
              <a:t>(</a:t>
            </a:r>
            <a:r>
              <a:rPr lang="en-GB" altLang="zh-CN" sz="1400" dirty="0">
                <a:solidFill>
                  <a:srgbClr val="000080"/>
                </a:solidFill>
                <a:effectLst/>
              </a:rPr>
              <a:t>range</a:t>
            </a:r>
            <a:r>
              <a:rPr lang="en-GB" altLang="zh-CN" sz="1400" dirty="0"/>
              <a:t>(</a:t>
            </a:r>
            <a:r>
              <a:rPr lang="en-GB" altLang="zh-CN" sz="1400" dirty="0">
                <a:solidFill>
                  <a:srgbClr val="1750EB"/>
                </a:solidFill>
                <a:effectLst/>
              </a:rPr>
              <a:t>2</a:t>
            </a:r>
            <a:r>
              <a:rPr lang="en-GB" altLang="zh-CN" sz="1400" dirty="0"/>
              <a:t>, </a:t>
            </a:r>
            <a:r>
              <a:rPr lang="en-GB" altLang="zh-CN" sz="1400" dirty="0">
                <a:solidFill>
                  <a:srgbClr val="1750EB"/>
                </a:solidFill>
                <a:effectLst/>
              </a:rPr>
              <a:t>100</a:t>
            </a:r>
            <a:r>
              <a:rPr lang="en-GB" altLang="zh-CN" sz="1400" dirty="0"/>
              <a:t>), </a:t>
            </a:r>
            <a:r>
              <a:rPr lang="en-GB" altLang="zh-CN" sz="1400" dirty="0" err="1"/>
              <a:t>tmp_list</a:t>
            </a:r>
            <a:r>
              <a:rPr lang="en-GB" altLang="zh-CN" sz="1400" dirty="0"/>
              <a:t>, </a:t>
            </a:r>
            <a:r>
              <a:rPr lang="en-GB" altLang="zh-CN" sz="1400" dirty="0">
                <a:solidFill>
                  <a:srgbClr val="067D17"/>
                </a:solidFill>
                <a:effectLst/>
              </a:rPr>
              <a:t>'</a:t>
            </a:r>
            <a:r>
              <a:rPr lang="en-GB" altLang="zh-CN" sz="1400" dirty="0" err="1">
                <a:solidFill>
                  <a:srgbClr val="067D17"/>
                </a:solidFill>
                <a:effectLst/>
              </a:rPr>
              <a:t>og</a:t>
            </a:r>
            <a:r>
              <a:rPr lang="en-GB" altLang="zh-CN" sz="1400" dirty="0">
                <a:solidFill>
                  <a:srgbClr val="067D17"/>
                </a:solidFill>
                <a:effectLst/>
              </a:rPr>
              <a:t>-'</a:t>
            </a:r>
            <a:r>
              <a:rPr lang="en-GB" altLang="zh-CN" sz="1400" dirty="0"/>
              <a:t>)</a:t>
            </a:r>
            <a:br>
              <a:rPr lang="en-GB" altLang="zh-CN" sz="1400" dirty="0"/>
            </a:br>
            <a:r>
              <a:rPr lang="en-GB" altLang="zh-CN" sz="1400" dirty="0"/>
              <a:t>    </a:t>
            </a:r>
            <a:r>
              <a:rPr lang="en-GB" altLang="zh-CN" sz="1400" dirty="0" err="1"/>
              <a:t>plt.show</a:t>
            </a:r>
            <a:r>
              <a:rPr lang="en-GB" altLang="zh-CN" sz="1400" dirty="0"/>
              <a:t>()</a:t>
            </a:r>
            <a:endParaRPr kumimoji="0" lang="en-GB" altLang="zh-CN" sz="1400" b="0" i="0" u="none" strike="noStrike" kern="1200" cap="none" spc="0" normalizeH="0" baseline="0" noProof="0" dirty="0">
              <a:ln>
                <a:noFill/>
              </a:ln>
              <a:solidFill>
                <a:srgbClr val="0033B3"/>
              </a:solidFill>
              <a:effectLst/>
              <a:uLnTx/>
              <a:uFillTx/>
              <a:latin typeface="Calibri" panose="020F0502020204030204"/>
              <a:ea typeface="黑体" panose="02010609060101010101" pitchFamily="49" charset="-122"/>
              <a:cs typeface="+mn-cs"/>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710879" y="839979"/>
            <a:ext cx="9982788" cy="517190"/>
          </a:xfrm>
        </p:spPr>
        <p:txBody>
          <a:bodyPr/>
          <a:lstStyle/>
          <a:p>
            <a:r>
              <a:rPr kumimoji="1" lang="zh-CN" altLang="en-US" dirty="0">
                <a:solidFill>
                  <a:schemeClr val="tx1">
                    <a:lumMod val="85000"/>
                    <a:lumOff val="15000"/>
                  </a:schemeClr>
                </a:solidFill>
                <a:latin typeface="Alibaba PuHuiTi" pitchFamily="18" charset="-122"/>
                <a:ea typeface="Alibaba PuHuiTi" pitchFamily="18" charset="-122"/>
                <a:cs typeface="Alibaba PuHuiTi" pitchFamily="18" charset="-122"/>
              </a:rPr>
              <a:t> 聚类效果评估 </a:t>
            </a:r>
            <a:r>
              <a:rPr kumimoji="1" lang="en-US" altLang="zh-CN" dirty="0">
                <a:solidFill>
                  <a:schemeClr val="tx1">
                    <a:lumMod val="85000"/>
                    <a:lumOff val="15000"/>
                  </a:schemeClr>
                </a:solidFill>
                <a:latin typeface="Alibaba PuHuiTi" pitchFamily="18" charset="-122"/>
                <a:ea typeface="Alibaba PuHuiTi" pitchFamily="18" charset="-122"/>
                <a:cs typeface="Alibaba PuHuiTi" pitchFamily="18" charset="-122"/>
              </a:rPr>
              <a:t>–</a:t>
            </a:r>
            <a:r>
              <a:rPr kumimoji="1" lang="zh-CN" altLang="en-US" dirty="0">
                <a:solidFill>
                  <a:schemeClr val="tx1">
                    <a:lumMod val="85000"/>
                    <a:lumOff val="15000"/>
                  </a:schemeClr>
                </a:solidFill>
                <a:latin typeface="Alibaba PuHuiTi" pitchFamily="18" charset="-122"/>
                <a:ea typeface="Alibaba PuHuiTi" pitchFamily="18" charset="-122"/>
                <a:cs typeface="Alibaba PuHuiTi" pitchFamily="18" charset="-122"/>
              </a:rPr>
              <a:t> 代码效果展示 </a:t>
            </a:r>
            <a:r>
              <a:rPr kumimoji="1" lang="en-US" altLang="zh-CN" dirty="0">
                <a:solidFill>
                  <a:schemeClr val="tx1">
                    <a:lumMod val="85000"/>
                    <a:lumOff val="15000"/>
                  </a:schemeClr>
                </a:solidFill>
                <a:latin typeface="Alibaba PuHuiTi" pitchFamily="18" charset="-122"/>
                <a:ea typeface="Alibaba PuHuiTi" pitchFamily="18" charset="-122"/>
                <a:cs typeface="Alibaba PuHuiTi" pitchFamily="18" charset="-122"/>
              </a:rPr>
              <a:t>–</a:t>
            </a:r>
            <a:r>
              <a:rPr kumimoji="1" lang="zh-CN" altLang="en-US" dirty="0">
                <a:solidFill>
                  <a:schemeClr val="tx1">
                    <a:lumMod val="85000"/>
                    <a:lumOff val="15000"/>
                  </a:schemeClr>
                </a:solidFill>
                <a:latin typeface="Alibaba PuHuiTi" pitchFamily="18" charset="-122"/>
                <a:ea typeface="Alibaba PuHuiTi" pitchFamily="18" charset="-122"/>
                <a:cs typeface="Alibaba PuHuiTi" pitchFamily="18" charset="-122"/>
              </a:rPr>
              <a:t> </a:t>
            </a:r>
            <a:r>
              <a:rPr kumimoji="1" lang="en-US" altLang="zh-CN" dirty="0">
                <a:solidFill>
                  <a:schemeClr val="tx1">
                    <a:lumMod val="85000"/>
                    <a:lumOff val="15000"/>
                  </a:schemeClr>
                </a:solidFill>
                <a:latin typeface="Alibaba PuHuiTi" pitchFamily="18" charset="-122"/>
                <a:ea typeface="Alibaba PuHuiTi" pitchFamily="18" charset="-122"/>
                <a:cs typeface="Alibaba PuHuiTi" pitchFamily="18" charset="-122"/>
              </a:rPr>
              <a:t>CH</a:t>
            </a:r>
            <a:r>
              <a:rPr kumimoji="1" lang="zh-CN" altLang="en-US" dirty="0">
                <a:solidFill>
                  <a:schemeClr val="tx1">
                    <a:lumMod val="85000"/>
                    <a:lumOff val="15000"/>
                  </a:schemeClr>
                </a:solidFill>
                <a:latin typeface="Alibaba PuHuiTi" pitchFamily="18" charset="-122"/>
                <a:ea typeface="Alibaba PuHuiTi" pitchFamily="18" charset="-122"/>
                <a:cs typeface="Alibaba PuHuiTi" pitchFamily="18" charset="-122"/>
              </a:rPr>
              <a:t>系数 </a:t>
            </a:r>
            <a:endParaRPr kumimoji="1" lang="zh-CN" altLang="en-US" dirty="0">
              <a:solidFill>
                <a:schemeClr val="tx1">
                  <a:lumMod val="85000"/>
                  <a:lumOff val="15000"/>
                </a:schemeClr>
              </a:solidFill>
              <a:latin typeface="Alibaba PuHuiTi" pitchFamily="18" charset="-122"/>
              <a:ea typeface="Alibaba PuHuiTi" pitchFamily="18" charset="-122"/>
              <a:cs typeface="Alibaba PuHuiTi" pitchFamily="18" charset="-122"/>
            </a:endParaRPr>
          </a:p>
        </p:txBody>
      </p:sp>
      <p:sp>
        <p:nvSpPr>
          <p:cNvPr id="5" name="文本框 4"/>
          <p:cNvSpPr txBox="1"/>
          <p:nvPr/>
        </p:nvSpPr>
        <p:spPr>
          <a:xfrm>
            <a:off x="2869857" y="5980670"/>
            <a:ext cx="6135130"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dirty="0">
                <a:ln>
                  <a:noFill/>
                </a:ln>
                <a:solidFill>
                  <a:prstClr val="black">
                    <a:lumMod val="85000"/>
                    <a:lumOff val="15000"/>
                  </a:prstClr>
                </a:solidFill>
                <a:effectLst/>
                <a:uLnTx/>
                <a:uFillTx/>
                <a:latin typeface="Alibaba PuHuiTi" pitchFamily="18" charset="-122"/>
                <a:ea typeface="Alibaba PuHuiTi" pitchFamily="18" charset="-122"/>
                <a:cs typeface="Alibaba PuHuiTi" pitchFamily="18" charset="-122"/>
              </a:rPr>
              <a:t>通过图像可观察到 </a:t>
            </a:r>
            <a:r>
              <a:rPr kumimoji="0" lang="en-GB" altLang="zh-CN" sz="1600" b="0" i="0" u="none" strike="noStrike" kern="1200" cap="none" spc="0" normalizeH="0" baseline="0" noProof="0" dirty="0" err="1">
                <a:ln>
                  <a:noFill/>
                </a:ln>
                <a:solidFill>
                  <a:prstClr val="black">
                    <a:lumMod val="85000"/>
                    <a:lumOff val="15000"/>
                  </a:prstClr>
                </a:solidFill>
                <a:effectLst/>
                <a:uLnTx/>
                <a:uFillTx/>
                <a:latin typeface="Alibaba PuHuiTi" pitchFamily="18" charset="-122"/>
                <a:ea typeface="Alibaba PuHuiTi" pitchFamily="18" charset="-122"/>
                <a:cs typeface="Alibaba PuHuiTi" pitchFamily="18" charset="-122"/>
              </a:rPr>
              <a:t>n_clusters</a:t>
            </a:r>
            <a:r>
              <a:rPr kumimoji="0" lang="en-GB" altLang="zh-CN" sz="1600" b="0" i="0" u="none" strike="noStrike" kern="1200" cap="none" spc="0" normalizeH="0" baseline="0" noProof="0" dirty="0">
                <a:ln>
                  <a:noFill/>
                </a:ln>
                <a:solidFill>
                  <a:prstClr val="black">
                    <a:lumMod val="85000"/>
                    <a:lumOff val="15000"/>
                  </a:prstClr>
                </a:solidFill>
                <a:effectLst/>
                <a:uLnTx/>
                <a:uFillTx/>
                <a:latin typeface="Alibaba PuHuiTi" pitchFamily="18" charset="-122"/>
                <a:ea typeface="Alibaba PuHuiTi" pitchFamily="18" charset="-122"/>
                <a:cs typeface="Alibaba PuHuiTi" pitchFamily="18" charset="-122"/>
              </a:rPr>
              <a:t>=4 </a:t>
            </a:r>
            <a:r>
              <a:rPr kumimoji="0" lang="zh-CN" altLang="en-GB" sz="1600" b="0" i="0" u="none" strike="noStrike" kern="1200" cap="none" spc="0" normalizeH="0" baseline="0" noProof="0" dirty="0">
                <a:ln>
                  <a:noFill/>
                </a:ln>
                <a:solidFill>
                  <a:prstClr val="black">
                    <a:lumMod val="85000"/>
                    <a:lumOff val="15000"/>
                  </a:prstClr>
                </a:solidFill>
                <a:effectLst/>
                <a:uLnTx/>
                <a:uFillTx/>
                <a:latin typeface="Alibaba PuHuiTi" pitchFamily="18" charset="-122"/>
                <a:ea typeface="Alibaba PuHuiTi" pitchFamily="18" charset="-122"/>
                <a:cs typeface="Alibaba PuHuiTi" pitchFamily="18" charset="-122"/>
              </a:rPr>
              <a:t>取到</a:t>
            </a:r>
            <a:r>
              <a:rPr kumimoji="0" lang="zh-CN" altLang="en-US" sz="1600" b="0" i="0" u="none" strike="noStrike" kern="1200" cap="none" spc="0" normalizeH="0" baseline="0" noProof="0" dirty="0">
                <a:ln>
                  <a:noFill/>
                </a:ln>
                <a:solidFill>
                  <a:prstClr val="black">
                    <a:lumMod val="85000"/>
                    <a:lumOff val="15000"/>
                  </a:prstClr>
                </a:solidFill>
                <a:effectLst/>
                <a:uLnTx/>
                <a:uFillTx/>
                <a:latin typeface="Alibaba PuHuiTi" pitchFamily="18" charset="-122"/>
                <a:ea typeface="Alibaba PuHuiTi" pitchFamily="18" charset="-122"/>
                <a:cs typeface="Alibaba PuHuiTi" pitchFamily="18" charset="-122"/>
              </a:rPr>
              <a:t>最大值；</a:t>
            </a:r>
            <a:r>
              <a:rPr kumimoji="0" lang="en-US" altLang="zh-CN" sz="1600" b="0" i="0" u="none" strike="noStrike" kern="1200" cap="none" spc="0" normalizeH="0" baseline="0" noProof="0" dirty="0">
                <a:ln>
                  <a:noFill/>
                </a:ln>
                <a:solidFill>
                  <a:prstClr val="black">
                    <a:lumMod val="85000"/>
                    <a:lumOff val="15000"/>
                  </a:prstClr>
                </a:solidFill>
                <a:effectLst/>
                <a:uLnTx/>
                <a:uFillTx/>
                <a:latin typeface="Alibaba PuHuiTi" pitchFamily="18" charset="-122"/>
                <a:ea typeface="Alibaba PuHuiTi" pitchFamily="18" charset="-122"/>
                <a:cs typeface="Alibaba PuHuiTi" pitchFamily="18" charset="-122"/>
              </a:rPr>
              <a:t> </a:t>
            </a:r>
            <a:r>
              <a:rPr kumimoji="0" lang="zh-CN" altLang="en-US" sz="1600" b="0" i="0" u="none" strike="noStrike" kern="1200" cap="none" spc="0" normalizeH="0" baseline="0" noProof="0" dirty="0">
                <a:ln>
                  <a:noFill/>
                </a:ln>
                <a:solidFill>
                  <a:prstClr val="black">
                    <a:lumMod val="85000"/>
                    <a:lumOff val="15000"/>
                  </a:prstClr>
                </a:solidFill>
                <a:effectLst/>
                <a:uLnTx/>
                <a:uFillTx/>
                <a:latin typeface="Alibaba PuHuiTi" pitchFamily="18" charset="-122"/>
                <a:ea typeface="Alibaba PuHuiTi" pitchFamily="18" charset="-122"/>
                <a:cs typeface="Alibaba PuHuiTi" pitchFamily="18" charset="-122"/>
              </a:rPr>
              <a:t>最佳值</a:t>
            </a:r>
            <a:r>
              <a:rPr kumimoji="0" lang="en-US" altLang="zh-CN" sz="1600" b="0" i="0" u="none" strike="noStrike" kern="1200" cap="none" spc="0" normalizeH="0" baseline="0" noProof="0" dirty="0">
                <a:ln>
                  <a:noFill/>
                </a:ln>
                <a:solidFill>
                  <a:prstClr val="black">
                    <a:lumMod val="85000"/>
                    <a:lumOff val="15000"/>
                  </a:prstClr>
                </a:solidFill>
                <a:effectLst/>
                <a:uLnTx/>
                <a:uFillTx/>
                <a:latin typeface="Alibaba PuHuiTi" pitchFamily="18" charset="-122"/>
                <a:ea typeface="Alibaba PuHuiTi" pitchFamily="18" charset="-122"/>
                <a:cs typeface="Alibaba PuHuiTi" pitchFamily="18" charset="-122"/>
              </a:rPr>
              <a:t>4</a:t>
            </a:r>
            <a:endParaRPr kumimoji="0" lang="zh-CN" altLang="en-US" sz="1600" b="0" i="0" u="none" strike="noStrike" kern="1200" cap="none" spc="0" normalizeH="0" baseline="0" noProof="0" dirty="0">
              <a:ln>
                <a:noFill/>
              </a:ln>
              <a:solidFill>
                <a:prstClr val="black">
                  <a:lumMod val="85000"/>
                  <a:lumOff val="15000"/>
                </a:prstClr>
              </a:solidFill>
              <a:effectLst/>
              <a:uLnTx/>
              <a:uFillTx/>
              <a:latin typeface="Alibaba PuHuiTi" pitchFamily="18" charset="-122"/>
              <a:ea typeface="Alibaba PuHuiTi" pitchFamily="18" charset="-122"/>
              <a:cs typeface="Alibaba PuHuiTi" pitchFamily="18" charset="-122"/>
            </a:endParaRPr>
          </a:p>
        </p:txBody>
      </p:sp>
      <p:pic>
        <p:nvPicPr>
          <p:cNvPr id="2" name="图片 1"/>
          <p:cNvPicPr>
            <a:picLocks noChangeAspect="1"/>
          </p:cNvPicPr>
          <p:nvPr/>
        </p:nvPicPr>
        <p:blipFill>
          <a:blip r:embed="rId1"/>
          <a:stretch>
            <a:fillRect/>
          </a:stretch>
        </p:blipFill>
        <p:spPr>
          <a:xfrm>
            <a:off x="1232586" y="1357169"/>
            <a:ext cx="9715499" cy="4442360"/>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4374801" y="956795"/>
            <a:ext cx="559237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en-US" altLang="zh-CN" sz="1800" b="1" i="0" u="none" strike="noStrike" kern="1200" cap="none" spc="0" normalizeH="0" baseline="0" noProof="0" dirty="0">
                <a:ln>
                  <a:noFill/>
                </a:ln>
                <a:solidFill>
                  <a:prstClr val="black">
                    <a:lumMod val="65000"/>
                    <a:lumOff val="35000"/>
                  </a:prstClr>
                </a:solidFill>
                <a:effectLst/>
                <a:uLnTx/>
                <a:uFillTx/>
                <a:latin typeface="Alibaba PuHuiTi" pitchFamily="18" charset="-122"/>
                <a:ea typeface="Alibaba PuHuiTi" pitchFamily="18" charset="-122"/>
                <a:cs typeface="Alibaba PuHuiTi" pitchFamily="18" charset="-122"/>
              </a:rPr>
              <a:t>1</a:t>
            </a:r>
            <a:r>
              <a:rPr kumimoji="1" lang="zh-CN" altLang="en-US" sz="1800" b="1" i="0" u="none" strike="noStrike" kern="1200" cap="none" spc="0" normalizeH="0" baseline="0" noProof="0" dirty="0">
                <a:ln>
                  <a:noFill/>
                </a:ln>
                <a:solidFill>
                  <a:prstClr val="black">
                    <a:lumMod val="65000"/>
                    <a:lumOff val="35000"/>
                  </a:prstClr>
                </a:solidFill>
                <a:effectLst/>
                <a:uLnTx/>
                <a:uFillTx/>
                <a:latin typeface="Alibaba PuHuiTi" pitchFamily="18" charset="-122"/>
                <a:ea typeface="Alibaba PuHuiTi" pitchFamily="18" charset="-122"/>
                <a:cs typeface="Alibaba PuHuiTi" pitchFamily="18" charset="-122"/>
              </a:rPr>
              <a:t> </a:t>
            </a:r>
            <a:r>
              <a:rPr kumimoji="1" lang="zh-CN" altLang="en-US" b="1" dirty="0">
                <a:solidFill>
                  <a:prstClr val="black">
                    <a:lumMod val="65000"/>
                    <a:lumOff val="35000"/>
                  </a:prstClr>
                </a:solidFill>
                <a:latin typeface="Alibaba PuHuiTi" pitchFamily="18" charset="-122"/>
                <a:ea typeface="Alibaba PuHuiTi" pitchFamily="18" charset="-122"/>
                <a:cs typeface="Alibaba PuHuiTi" pitchFamily="18" charset="-122"/>
              </a:rPr>
              <a:t>误差平方和</a:t>
            </a:r>
            <a:r>
              <a:rPr kumimoji="1" lang="en-US" altLang="zh-CN" b="1" dirty="0">
                <a:solidFill>
                  <a:prstClr val="black">
                    <a:lumMod val="65000"/>
                    <a:lumOff val="35000"/>
                  </a:prstClr>
                </a:solidFill>
                <a:latin typeface="Alibaba PuHuiTi" pitchFamily="18" charset="-122"/>
                <a:ea typeface="Alibaba PuHuiTi" pitchFamily="18" charset="-122"/>
                <a:cs typeface="Alibaba PuHuiTi" pitchFamily="18" charset="-122"/>
              </a:rPr>
              <a:t>SSE</a:t>
            </a:r>
            <a:endParaRPr kumimoji="1" lang="en-US" altLang="zh-CN" sz="1800" b="1" i="0" u="none" strike="noStrike" kern="1200" cap="none" spc="0" normalizeH="0" baseline="0" noProof="0" dirty="0">
              <a:ln>
                <a:noFill/>
              </a:ln>
              <a:solidFill>
                <a:prstClr val="black">
                  <a:lumMod val="65000"/>
                  <a:lumOff val="35000"/>
                </a:prstClr>
              </a:solidFill>
              <a:effectLst/>
              <a:uLnTx/>
              <a:uFillTx/>
              <a:latin typeface="Alibaba PuHuiTi" pitchFamily="18" charset="-122"/>
              <a:ea typeface="Alibaba PuHuiTi" pitchFamily="18" charset="-122"/>
              <a:cs typeface="Alibaba PuHuiTi" pitchFamily="18" charset="-122"/>
            </a:endParaRPr>
          </a:p>
        </p:txBody>
      </p:sp>
      <p:sp>
        <p:nvSpPr>
          <p:cNvPr id="12" name="文本占位符 1"/>
          <p:cNvSpPr txBox="1"/>
          <p:nvPr/>
        </p:nvSpPr>
        <p:spPr>
          <a:xfrm>
            <a:off x="86125" y="181128"/>
            <a:ext cx="7036395" cy="761341"/>
          </a:xfrm>
          <a:prstGeom prst="rect">
            <a:avLst/>
          </a:prstGeom>
        </p:spPr>
        <p:txBody>
          <a:bodyPr/>
          <a:lstStyle>
            <a:lvl1pPr marL="360045" indent="-360045" algn="l" rtl="0" eaLnBrk="0" fontAlgn="base" hangingPunct="0">
              <a:lnSpc>
                <a:spcPct val="150000"/>
              </a:lnSpc>
              <a:spcBef>
                <a:spcPct val="20000"/>
              </a:spcBef>
              <a:spcAft>
                <a:spcPct val="0"/>
              </a:spcAft>
              <a:buClr>
                <a:srgbClr val="404040"/>
              </a:buClr>
              <a:buSzPct val="85000"/>
              <a:buFont typeface="Wingdings" panose="05000000000000000000" pitchFamily="2" charset="2"/>
              <a:buChar char="l"/>
              <a:defRPr lang="en-US" altLang="zh-CN" sz="16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1pPr>
            <a:lvl2pPr marL="719455" indent="-358775" algn="l" rtl="0" eaLnBrk="0" fontAlgn="base" hangingPunct="0">
              <a:lnSpc>
                <a:spcPct val="150000"/>
              </a:lnSpc>
              <a:spcBef>
                <a:spcPct val="20000"/>
              </a:spcBef>
              <a:spcAft>
                <a:spcPct val="0"/>
              </a:spcAft>
              <a:buFont typeface="Wingdings" panose="05000000000000000000" pitchFamily="2" charset="2"/>
              <a:buChar char="l"/>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Arial" panose="020B0604020202020204" pitchFamily="34" charset="0"/>
              <a:buChar char="•"/>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marL="359410" marR="0" lvl="1" indent="0" algn="l" defTabSz="914400" rtl="0" eaLnBrk="0" fontAlgn="base" latinLnBrk="0" hangingPunct="0">
              <a:lnSpc>
                <a:spcPct val="150000"/>
              </a:lnSpc>
              <a:spcBef>
                <a:spcPct val="20000"/>
              </a:spcBef>
              <a:spcAft>
                <a:spcPct val="0"/>
              </a:spcAft>
              <a:buClrTx/>
              <a:buSzTx/>
              <a:buFont typeface="Wingdings" panose="05000000000000000000" pitchFamily="2" charset="2"/>
              <a:buNone/>
              <a:defRPr/>
            </a:pPr>
            <a:endParaRPr kumimoji="1" lang="zh-CN" altLang="en-US" sz="1400" b="0" i="0" u="none" strike="noStrike" kern="1200" cap="none" spc="0" normalizeH="0" baseline="0" noProof="0" dirty="0">
              <a:ln>
                <a:noFill/>
              </a:ln>
              <a:solidFill>
                <a:prstClr val="black"/>
              </a:solidFill>
              <a:effectLst/>
              <a:uLnTx/>
              <a:uFillTx/>
              <a:latin typeface="Alibaba PuHuiTi R" pitchFamily="18" charset="-122"/>
              <a:ea typeface="Alibaba PuHuiTi R" pitchFamily="18" charset="-122"/>
              <a:cs typeface="Alibaba PuHuiTi R" pitchFamily="18" charset="-122"/>
            </a:endParaRPr>
          </a:p>
        </p:txBody>
      </p:sp>
      <p:sp>
        <p:nvSpPr>
          <p:cNvPr id="3" name="文本占位符 2"/>
          <p:cNvSpPr txBox="1"/>
          <p:nvPr/>
        </p:nvSpPr>
        <p:spPr>
          <a:xfrm>
            <a:off x="4843980" y="1326127"/>
            <a:ext cx="4893146" cy="792102"/>
          </a:xfrm>
          <a:prstGeom prst="rect">
            <a:avLst/>
          </a:prstGeom>
        </p:spPr>
        <p:txBody>
          <a:bodyPr/>
          <a:lstStyle>
            <a:lvl1pPr marL="0" indent="0" algn="l" rtl="0" eaLnBrk="0" fontAlgn="base" hangingPunct="0">
              <a:lnSpc>
                <a:spcPct val="150000"/>
              </a:lnSpc>
              <a:spcBef>
                <a:spcPct val="20000"/>
              </a:spcBef>
              <a:spcAft>
                <a:spcPct val="0"/>
              </a:spcAft>
              <a:buFont typeface="Arial" panose="020B0604020202020204" pitchFamily="34" charset="0"/>
              <a:buNone/>
              <a:defRPr sz="1600" kern="12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marL="285750" indent="-285750">
              <a:buFont typeface="Arial" panose="020B0604020202020204" pitchFamily="34" charset="0"/>
              <a:buChar char="•"/>
              <a:defRPr/>
            </a:pPr>
            <a:r>
              <a:rPr lang="zh-CN" altLang="en-US" sz="1400" dirty="0"/>
              <a:t>误差平方和的值越小越好</a:t>
            </a:r>
            <a:endParaRPr lang="en-US" altLang="zh-CN" sz="1400" dirty="0"/>
          </a:p>
          <a:p>
            <a:pPr marL="285750" indent="-285750">
              <a:buFont typeface="Arial" panose="020B0604020202020204" pitchFamily="34" charset="0"/>
              <a:buChar char="•"/>
              <a:defRPr/>
            </a:pPr>
            <a:r>
              <a:rPr lang="zh-CN" altLang="en-US" sz="1400" dirty="0"/>
              <a:t>主要考量：</a:t>
            </a:r>
            <a:r>
              <a:rPr lang="zh-CN" altLang="en-US" sz="1400" dirty="0">
                <a:solidFill>
                  <a:schemeClr val="accent2">
                    <a:lumMod val="75000"/>
                  </a:schemeClr>
                </a:solidFill>
              </a:rPr>
              <a:t>簇内聚程度</a:t>
            </a:r>
            <a:endParaRPr lang="en-US" altLang="zh-CN" sz="1400" dirty="0">
              <a:solidFill>
                <a:schemeClr val="accent2">
                  <a:lumMod val="75000"/>
                </a:schemeClr>
              </a:solidFill>
            </a:endParaRPr>
          </a:p>
        </p:txBody>
      </p:sp>
      <p:sp>
        <p:nvSpPr>
          <p:cNvPr id="2" name="文本框 1"/>
          <p:cNvSpPr txBox="1"/>
          <p:nvPr/>
        </p:nvSpPr>
        <p:spPr>
          <a:xfrm>
            <a:off x="4374801" y="2492200"/>
            <a:ext cx="559237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en-US" altLang="zh-CN" b="1" dirty="0">
                <a:solidFill>
                  <a:prstClr val="black">
                    <a:lumMod val="65000"/>
                    <a:lumOff val="35000"/>
                  </a:prstClr>
                </a:solidFill>
                <a:latin typeface="Alibaba PuHuiTi" pitchFamily="18" charset="-122"/>
                <a:ea typeface="Alibaba PuHuiTi" pitchFamily="18" charset="-122"/>
                <a:cs typeface="Alibaba PuHuiTi" pitchFamily="18" charset="-122"/>
              </a:rPr>
              <a:t>2</a:t>
            </a:r>
            <a:r>
              <a:rPr kumimoji="1" lang="zh-CN" altLang="en-US" b="1" dirty="0">
                <a:solidFill>
                  <a:prstClr val="black">
                    <a:lumMod val="65000"/>
                    <a:lumOff val="35000"/>
                  </a:prstClr>
                </a:solidFill>
                <a:latin typeface="Alibaba PuHuiTi" pitchFamily="18" charset="-122"/>
                <a:ea typeface="Alibaba PuHuiTi" pitchFamily="18" charset="-122"/>
                <a:cs typeface="Alibaba PuHuiTi" pitchFamily="18" charset="-122"/>
              </a:rPr>
              <a:t> </a:t>
            </a:r>
            <a:r>
              <a:rPr lang="zh-CN" altLang="en-US" b="1" i="0" dirty="0">
                <a:solidFill>
                  <a:srgbClr val="333333"/>
                </a:solidFill>
                <a:effectLst/>
                <a:latin typeface="Alibaba PuHuiTi" pitchFamily="18" charset="-122"/>
                <a:ea typeface="Alibaba PuHuiTi" pitchFamily="18" charset="-122"/>
                <a:cs typeface="Alibaba PuHuiTi" pitchFamily="18" charset="-122"/>
              </a:rPr>
              <a:t>肘部法</a:t>
            </a:r>
            <a:endParaRPr kumimoji="1" lang="en-US" altLang="zh-CN" sz="1800" b="1" i="0" u="none" strike="noStrike" kern="1200" cap="none" spc="0" normalizeH="0" baseline="0" noProof="0" dirty="0">
              <a:ln>
                <a:noFill/>
              </a:ln>
              <a:solidFill>
                <a:prstClr val="black">
                  <a:lumMod val="65000"/>
                  <a:lumOff val="35000"/>
                </a:prstClr>
              </a:solidFill>
              <a:effectLst/>
              <a:uLnTx/>
              <a:uFillTx/>
              <a:latin typeface="Alibaba PuHuiTi" pitchFamily="18" charset="-122"/>
              <a:ea typeface="Alibaba PuHuiTi" pitchFamily="18" charset="-122"/>
              <a:cs typeface="Alibaba PuHuiTi" pitchFamily="18" charset="-122"/>
            </a:endParaRPr>
          </a:p>
        </p:txBody>
      </p:sp>
      <p:sp>
        <p:nvSpPr>
          <p:cNvPr id="4" name="文本占位符 2"/>
          <p:cNvSpPr txBox="1"/>
          <p:nvPr/>
        </p:nvSpPr>
        <p:spPr>
          <a:xfrm>
            <a:off x="4843980" y="2861532"/>
            <a:ext cx="4794290" cy="369332"/>
          </a:xfrm>
          <a:prstGeom prst="rect">
            <a:avLst/>
          </a:prstGeom>
        </p:spPr>
        <p:txBody>
          <a:bodyPr/>
          <a:lstStyle>
            <a:lvl1pPr marL="0" indent="0" algn="l" rtl="0" eaLnBrk="0" fontAlgn="base" hangingPunct="0">
              <a:lnSpc>
                <a:spcPct val="150000"/>
              </a:lnSpc>
              <a:spcBef>
                <a:spcPct val="20000"/>
              </a:spcBef>
              <a:spcAft>
                <a:spcPct val="0"/>
              </a:spcAft>
              <a:buFont typeface="Arial" panose="020B0604020202020204" pitchFamily="34" charset="0"/>
              <a:buNone/>
              <a:defRPr sz="1600" kern="12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marL="285750" indent="-285750">
              <a:buFont typeface="Arial" panose="020B0604020202020204" pitchFamily="34" charset="0"/>
              <a:buChar char="•"/>
              <a:defRPr/>
            </a:pPr>
            <a:r>
              <a:rPr lang="zh-CN" altLang="en-US" sz="1400" dirty="0"/>
              <a:t>下降率突然变缓时即认为是最佳的</a:t>
            </a:r>
            <a:r>
              <a:rPr lang="en-GB" altLang="zh-CN" sz="1400" dirty="0"/>
              <a:t>k</a:t>
            </a:r>
            <a:r>
              <a:rPr lang="zh-CN" altLang="en-US" sz="1400" dirty="0"/>
              <a:t>值</a:t>
            </a:r>
            <a:endParaRPr lang="en-US" altLang="zh-CN" sz="1400" dirty="0"/>
          </a:p>
        </p:txBody>
      </p:sp>
      <p:sp>
        <p:nvSpPr>
          <p:cNvPr id="5" name="文本框 4"/>
          <p:cNvSpPr txBox="1"/>
          <p:nvPr/>
        </p:nvSpPr>
        <p:spPr>
          <a:xfrm>
            <a:off x="4374801" y="3631517"/>
            <a:ext cx="5592377" cy="369332"/>
          </a:xfrm>
          <a:prstGeom prst="rect">
            <a:avLst/>
          </a:prstGeom>
          <a:noFill/>
        </p:spPr>
        <p:txBody>
          <a:bodyPr wrap="square" rtlCol="0">
            <a:spAutoFit/>
          </a:bodyPr>
          <a:lstStyle/>
          <a:p>
            <a:pPr>
              <a:defRPr/>
            </a:pPr>
            <a:r>
              <a:rPr kumimoji="1" lang="en-US" altLang="zh-CN" b="1" dirty="0">
                <a:solidFill>
                  <a:prstClr val="black">
                    <a:lumMod val="65000"/>
                    <a:lumOff val="35000"/>
                  </a:prstClr>
                </a:solidFill>
                <a:latin typeface="Alibaba PuHuiTi" pitchFamily="18" charset="-122"/>
                <a:ea typeface="Alibaba PuHuiTi" pitchFamily="18" charset="-122"/>
                <a:cs typeface="Alibaba PuHuiTi" pitchFamily="18" charset="-122"/>
              </a:rPr>
              <a:t>3</a:t>
            </a:r>
            <a:r>
              <a:rPr kumimoji="1" lang="zh-CN" altLang="en-US" b="1" dirty="0">
                <a:solidFill>
                  <a:prstClr val="black">
                    <a:lumMod val="65000"/>
                    <a:lumOff val="35000"/>
                  </a:prstClr>
                </a:solidFill>
                <a:latin typeface="Alibaba PuHuiTi" pitchFamily="18" charset="-122"/>
                <a:ea typeface="Alibaba PuHuiTi" pitchFamily="18" charset="-122"/>
                <a:cs typeface="Alibaba PuHuiTi" pitchFamily="18" charset="-122"/>
              </a:rPr>
              <a:t> </a:t>
            </a:r>
            <a:r>
              <a:rPr lang="en-GB" altLang="zh-CN" b="1" i="0" dirty="0">
                <a:solidFill>
                  <a:srgbClr val="333333"/>
                </a:solidFill>
                <a:effectLst/>
                <a:latin typeface="Alibaba PuHuiTi" pitchFamily="18" charset="-122"/>
                <a:ea typeface="Alibaba PuHuiTi" pitchFamily="18" charset="-122"/>
                <a:cs typeface="Alibaba PuHuiTi" pitchFamily="18" charset="-122"/>
              </a:rPr>
              <a:t>SC</a:t>
            </a:r>
            <a:r>
              <a:rPr lang="zh-CN" altLang="en-US" b="1" i="0" dirty="0">
                <a:solidFill>
                  <a:srgbClr val="333333"/>
                </a:solidFill>
                <a:effectLst/>
                <a:latin typeface="Alibaba PuHuiTi" pitchFamily="18" charset="-122"/>
                <a:ea typeface="Alibaba PuHuiTi" pitchFamily="18" charset="-122"/>
                <a:cs typeface="Alibaba PuHuiTi" pitchFamily="18" charset="-122"/>
              </a:rPr>
              <a:t>系数</a:t>
            </a:r>
            <a:endParaRPr kumimoji="1" lang="en-US" altLang="zh-CN" sz="1800" b="1" i="0" u="none" strike="noStrike" kern="1200" cap="none" spc="0" normalizeH="0" baseline="0" noProof="0" dirty="0">
              <a:ln>
                <a:noFill/>
              </a:ln>
              <a:solidFill>
                <a:prstClr val="black">
                  <a:lumMod val="65000"/>
                  <a:lumOff val="35000"/>
                </a:prstClr>
              </a:solidFill>
              <a:effectLst/>
              <a:uLnTx/>
              <a:uFillTx/>
              <a:latin typeface="Alibaba PuHuiTi" pitchFamily="18" charset="-122"/>
              <a:ea typeface="Alibaba PuHuiTi" pitchFamily="18" charset="-122"/>
              <a:cs typeface="Alibaba PuHuiTi" pitchFamily="18" charset="-122"/>
            </a:endParaRPr>
          </a:p>
        </p:txBody>
      </p:sp>
      <p:sp>
        <p:nvSpPr>
          <p:cNvPr id="6" name="文本占位符 2"/>
          <p:cNvSpPr txBox="1"/>
          <p:nvPr/>
        </p:nvSpPr>
        <p:spPr>
          <a:xfrm>
            <a:off x="4843980" y="4000848"/>
            <a:ext cx="4089955" cy="769985"/>
          </a:xfrm>
          <a:prstGeom prst="rect">
            <a:avLst/>
          </a:prstGeom>
        </p:spPr>
        <p:txBody>
          <a:bodyPr/>
          <a:lstStyle>
            <a:lvl1pPr marL="0" indent="0" algn="l" rtl="0" eaLnBrk="0" fontAlgn="base" hangingPunct="0">
              <a:lnSpc>
                <a:spcPct val="150000"/>
              </a:lnSpc>
              <a:spcBef>
                <a:spcPct val="20000"/>
              </a:spcBef>
              <a:spcAft>
                <a:spcPct val="0"/>
              </a:spcAft>
              <a:buFont typeface="Arial" panose="020B0604020202020204" pitchFamily="34" charset="0"/>
              <a:buNone/>
              <a:defRPr sz="1600" kern="12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marL="285750" indent="-285750">
              <a:buFont typeface="Arial" panose="020B0604020202020204" pitchFamily="34" charset="0"/>
              <a:buChar char="•"/>
              <a:defRPr/>
            </a:pPr>
            <a:r>
              <a:rPr lang="zh-CN" altLang="en-US" sz="1400" dirty="0"/>
              <a:t>取值为</a:t>
            </a:r>
            <a:r>
              <a:rPr lang="en-US" altLang="zh-CN" sz="1400" dirty="0"/>
              <a:t>[-1, 1]</a:t>
            </a:r>
            <a:r>
              <a:rPr lang="zh-CN" altLang="en-US" sz="1400" dirty="0"/>
              <a:t>，其值越大越好</a:t>
            </a:r>
            <a:endParaRPr lang="en-US" altLang="zh-CN" sz="1400" dirty="0"/>
          </a:p>
          <a:p>
            <a:pPr marL="285750" indent="-285750">
              <a:buFont typeface="Arial" panose="020B0604020202020204" pitchFamily="34" charset="0"/>
              <a:buChar char="•"/>
              <a:defRPr/>
            </a:pPr>
            <a:r>
              <a:rPr lang="zh-CN" altLang="en-US" sz="1400" dirty="0"/>
              <a:t>主要考量：</a:t>
            </a:r>
            <a:r>
              <a:rPr lang="zh-CN" altLang="en-US" sz="1400" dirty="0">
                <a:solidFill>
                  <a:schemeClr val="accent2">
                    <a:lumMod val="75000"/>
                  </a:schemeClr>
                </a:solidFill>
              </a:rPr>
              <a:t>簇内聚程度、簇间分离程度</a:t>
            </a:r>
            <a:endParaRPr lang="en-US" altLang="zh-CN" sz="1400" dirty="0">
              <a:solidFill>
                <a:schemeClr val="accent2">
                  <a:lumMod val="75000"/>
                </a:schemeClr>
              </a:solidFill>
            </a:endParaRPr>
          </a:p>
        </p:txBody>
      </p:sp>
      <p:sp>
        <p:nvSpPr>
          <p:cNvPr id="8" name="文本框 7"/>
          <p:cNvSpPr txBox="1"/>
          <p:nvPr/>
        </p:nvSpPr>
        <p:spPr>
          <a:xfrm>
            <a:off x="4374800" y="4970164"/>
            <a:ext cx="5592377" cy="369332"/>
          </a:xfrm>
          <a:prstGeom prst="rect">
            <a:avLst/>
          </a:prstGeom>
          <a:noFill/>
        </p:spPr>
        <p:txBody>
          <a:bodyPr wrap="square" rtlCol="0">
            <a:spAutoFit/>
          </a:bodyPr>
          <a:lstStyle/>
          <a:p>
            <a:pPr>
              <a:defRPr/>
            </a:pPr>
            <a:r>
              <a:rPr kumimoji="1" lang="en-US" altLang="zh-CN" b="1" dirty="0">
                <a:solidFill>
                  <a:prstClr val="black">
                    <a:lumMod val="65000"/>
                    <a:lumOff val="35000"/>
                  </a:prstClr>
                </a:solidFill>
                <a:latin typeface="Alibaba PuHuiTi" pitchFamily="18" charset="-122"/>
                <a:ea typeface="Alibaba PuHuiTi" pitchFamily="18" charset="-122"/>
                <a:cs typeface="Alibaba PuHuiTi" pitchFamily="18" charset="-122"/>
              </a:rPr>
              <a:t>4</a:t>
            </a:r>
            <a:r>
              <a:rPr kumimoji="1" lang="zh-CN" altLang="en-US" b="1" dirty="0">
                <a:solidFill>
                  <a:prstClr val="black">
                    <a:lumMod val="65000"/>
                    <a:lumOff val="35000"/>
                  </a:prstClr>
                </a:solidFill>
                <a:latin typeface="Alibaba PuHuiTi" pitchFamily="18" charset="-122"/>
                <a:ea typeface="Alibaba PuHuiTi" pitchFamily="18" charset="-122"/>
                <a:cs typeface="Alibaba PuHuiTi" pitchFamily="18" charset="-122"/>
              </a:rPr>
              <a:t> </a:t>
            </a:r>
            <a:r>
              <a:rPr lang="en-GB" altLang="zh-CN" b="1" i="0" dirty="0">
                <a:solidFill>
                  <a:srgbClr val="333333"/>
                </a:solidFill>
                <a:effectLst/>
                <a:latin typeface="Alibaba PuHuiTi" pitchFamily="18" charset="-122"/>
                <a:ea typeface="Alibaba PuHuiTi" pitchFamily="18" charset="-122"/>
                <a:cs typeface="Alibaba PuHuiTi" pitchFamily="18" charset="-122"/>
              </a:rPr>
              <a:t>CH</a:t>
            </a:r>
            <a:r>
              <a:rPr lang="zh-CN" altLang="en-US" b="1" i="0" dirty="0">
                <a:solidFill>
                  <a:srgbClr val="333333"/>
                </a:solidFill>
                <a:effectLst/>
                <a:latin typeface="Alibaba PuHuiTi" pitchFamily="18" charset="-122"/>
                <a:ea typeface="Alibaba PuHuiTi" pitchFamily="18" charset="-122"/>
                <a:cs typeface="Alibaba PuHuiTi" pitchFamily="18" charset="-122"/>
              </a:rPr>
              <a:t>系数</a:t>
            </a:r>
            <a:endParaRPr kumimoji="1" lang="en-US" altLang="zh-CN" sz="1800" b="1" i="0" u="none" strike="noStrike" kern="1200" cap="none" spc="0" normalizeH="0" baseline="0" noProof="0" dirty="0">
              <a:ln>
                <a:noFill/>
              </a:ln>
              <a:solidFill>
                <a:prstClr val="black">
                  <a:lumMod val="65000"/>
                  <a:lumOff val="35000"/>
                </a:prstClr>
              </a:solidFill>
              <a:effectLst/>
              <a:uLnTx/>
              <a:uFillTx/>
              <a:latin typeface="Alibaba PuHuiTi" pitchFamily="18" charset="-122"/>
              <a:ea typeface="Alibaba PuHuiTi" pitchFamily="18" charset="-122"/>
              <a:cs typeface="Alibaba PuHuiTi" pitchFamily="18" charset="-122"/>
            </a:endParaRPr>
          </a:p>
        </p:txBody>
      </p:sp>
      <p:sp>
        <p:nvSpPr>
          <p:cNvPr id="9" name="文本占位符 2"/>
          <p:cNvSpPr txBox="1"/>
          <p:nvPr/>
        </p:nvSpPr>
        <p:spPr>
          <a:xfrm>
            <a:off x="4946953" y="5339496"/>
            <a:ext cx="6594258" cy="769985"/>
          </a:xfrm>
          <a:prstGeom prst="rect">
            <a:avLst/>
          </a:prstGeom>
        </p:spPr>
        <p:txBody>
          <a:bodyPr/>
          <a:lstStyle>
            <a:lvl1pPr marL="0" indent="0" algn="l" rtl="0" eaLnBrk="0" fontAlgn="base" hangingPunct="0">
              <a:lnSpc>
                <a:spcPct val="150000"/>
              </a:lnSpc>
              <a:spcBef>
                <a:spcPct val="20000"/>
              </a:spcBef>
              <a:spcAft>
                <a:spcPct val="0"/>
              </a:spcAft>
              <a:buFont typeface="Arial" panose="020B0604020202020204" pitchFamily="34" charset="0"/>
              <a:buNone/>
              <a:defRPr sz="1600" kern="12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marL="285750" indent="-285750">
              <a:buFont typeface="Arial" panose="020B0604020202020204" pitchFamily="34" charset="0"/>
              <a:buChar char="•"/>
              <a:defRPr/>
            </a:pPr>
            <a:r>
              <a:rPr lang="zh-CN" altLang="en-US" sz="1400" dirty="0"/>
              <a:t>分数</a:t>
            </a:r>
            <a:r>
              <a:rPr lang="en-GB" altLang="zh-CN" sz="1400" dirty="0"/>
              <a:t>s</a:t>
            </a:r>
            <a:r>
              <a:rPr lang="zh-CN" altLang="en-US" sz="1400" dirty="0"/>
              <a:t>高则聚类效果越好</a:t>
            </a:r>
            <a:endParaRPr lang="zh-CN" altLang="en-US" sz="1400" dirty="0"/>
          </a:p>
          <a:p>
            <a:pPr marL="285750" indent="-285750">
              <a:buFont typeface="Arial" panose="020B0604020202020204" pitchFamily="34" charset="0"/>
              <a:buChar char="•"/>
              <a:defRPr/>
            </a:pPr>
            <a:r>
              <a:rPr lang="en-GB" altLang="zh-CN" sz="1400" dirty="0"/>
              <a:t>CH</a:t>
            </a:r>
            <a:r>
              <a:rPr lang="zh-CN" altLang="en-US" sz="1400" dirty="0"/>
              <a:t>达到的目的：用尽量少的类别聚类尽量多的样本，同时获得较好的聚类效果</a:t>
            </a:r>
            <a:endParaRPr lang="en-US" altLang="zh-CN" sz="1400" dirty="0"/>
          </a:p>
          <a:p>
            <a:pPr marL="285750" indent="-285750">
              <a:buFont typeface="Arial" panose="020B0604020202020204" pitchFamily="34" charset="0"/>
              <a:buChar char="•"/>
              <a:defRPr/>
            </a:pPr>
            <a:r>
              <a:rPr lang="zh-CN" altLang="en-US" sz="1400" dirty="0"/>
              <a:t>主要考量：</a:t>
            </a:r>
            <a:r>
              <a:rPr lang="zh-CN" altLang="en-US" sz="1400" dirty="0">
                <a:solidFill>
                  <a:schemeClr val="accent2">
                    <a:lumMod val="75000"/>
                  </a:schemeClr>
                </a:solidFill>
              </a:rPr>
              <a:t>簇内聚程度、簇间分离程度、质心个数</a:t>
            </a:r>
            <a:endParaRPr lang="zh-CN" altLang="en-US" sz="1400" dirty="0">
              <a:solidFill>
                <a:schemeClr val="accent2">
                  <a:lumMod val="75000"/>
                </a:schemeClr>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fill="hold"/>
                                        <p:tgtEl>
                                          <p:spTgt spid="9"/>
                                        </p:tgtEl>
                                        <p:attrNameLst>
                                          <p:attrName>ppt_x</p:attrName>
                                        </p:attrNameLst>
                                      </p:cBhvr>
                                      <p:tavLst>
                                        <p:tav tm="0">
                                          <p:val>
                                            <p:strVal val="#ppt_x"/>
                                          </p:val>
                                        </p:tav>
                                        <p:tav tm="100000">
                                          <p:val>
                                            <p:strVal val="#ppt_x"/>
                                          </p:val>
                                        </p:tav>
                                      </p:tavLst>
                                    </p:anim>
                                    <p:anim calcmode="lin" valueType="num">
                                      <p:cBhvr additive="base">
                                        <p:cTn id="2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6" grpId="0"/>
      <p:bldP spid="9"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3567928" y="4528205"/>
            <a:ext cx="4283656"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dirty="0">
                <a:ln>
                  <a:noFill/>
                </a:ln>
                <a:solidFill>
                  <a:srgbClr val="C0504D">
                    <a:lumMod val="75000"/>
                  </a:srgbClr>
                </a:solidFill>
                <a:effectLst/>
                <a:uLnTx/>
                <a:uFillTx/>
                <a:latin typeface="Alibaba PuHuiTi" pitchFamily="18" charset="-122"/>
                <a:ea typeface="Alibaba PuHuiTi" pitchFamily="18" charset="-122"/>
                <a:cs typeface="Alibaba PuHuiTi" pitchFamily="18" charset="-122"/>
              </a:rPr>
              <a:t>答案：</a:t>
            </a:r>
            <a:r>
              <a:rPr lang="en-US" altLang="zh-CN" sz="1400" dirty="0">
                <a:solidFill>
                  <a:srgbClr val="C0504D">
                    <a:lumMod val="75000"/>
                  </a:srgbClr>
                </a:solidFill>
                <a:latin typeface="微软雅黑" panose="020B0503020204020204" pitchFamily="34" charset="-122"/>
                <a:ea typeface="微软雅黑" panose="020B0503020204020204" pitchFamily="34" charset="-122"/>
              </a:rPr>
              <a:t>ACD</a:t>
            </a:r>
            <a:endParaRPr kumimoji="0" lang="zh-CN" altLang="en-US" sz="1400" b="0" i="0" u="none" strike="noStrike" kern="1200" cap="none" spc="0" normalizeH="0" baseline="0" noProof="0" dirty="0">
              <a:ln>
                <a:noFill/>
              </a:ln>
              <a:solidFill>
                <a:srgbClr val="C0504D">
                  <a:lumMod val="75000"/>
                </a:srgbClr>
              </a:solidFill>
              <a:effectLst/>
              <a:uLnTx/>
              <a:uFillTx/>
              <a:latin typeface="Alibaba PuHuiTi" pitchFamily="18" charset="-122"/>
              <a:ea typeface="Alibaba PuHuiTi" pitchFamily="18" charset="-122"/>
              <a:cs typeface="Alibaba PuHuiTi" pitchFamily="18" charset="-122"/>
            </a:endParaRPr>
          </a:p>
        </p:txBody>
      </p:sp>
      <p:sp>
        <p:nvSpPr>
          <p:cNvPr id="2" name="矩形 1"/>
          <p:cNvSpPr/>
          <p:nvPr/>
        </p:nvSpPr>
        <p:spPr>
          <a:xfrm>
            <a:off x="2775686" y="1677747"/>
            <a:ext cx="5760640" cy="352917"/>
          </a:xfrm>
          <a:prstGeom prst="rect">
            <a:avLst/>
          </a:prstGeom>
        </p:spPr>
        <p:txBody>
          <a:bodyPr wrap="square">
            <a:spAutoFit/>
          </a:bodyPr>
          <a:lstStyle/>
          <a:p>
            <a:pPr>
              <a:lnSpc>
                <a:spcPct val="130000"/>
              </a:lnSpc>
            </a:pPr>
            <a:r>
              <a:rPr lang="en-US" altLang="zh-CN" sz="1400" dirty="0">
                <a:solidFill>
                  <a:schemeClr val="tx1">
                    <a:lumMod val="85000"/>
                    <a:lumOff val="15000"/>
                  </a:schemeClr>
                </a:solidFill>
                <a:latin typeface="Alibaba PuHuiTi" pitchFamily="18" charset="-122"/>
                <a:ea typeface="Alibaba PuHuiTi" pitchFamily="18" charset="-122"/>
                <a:cs typeface="Alibaba PuHuiTi" pitchFamily="18" charset="-122"/>
              </a:rPr>
              <a:t>1</a:t>
            </a:r>
            <a:r>
              <a:rPr lang="zh-CN" altLang="en-US" sz="1400" dirty="0">
                <a:solidFill>
                  <a:schemeClr val="tx1">
                    <a:lumMod val="85000"/>
                    <a:lumOff val="15000"/>
                  </a:schemeClr>
                </a:solidFill>
                <a:latin typeface="Alibaba PuHuiTi" pitchFamily="18" charset="-122"/>
                <a:ea typeface="Alibaba PuHuiTi" pitchFamily="18" charset="-122"/>
                <a:cs typeface="Alibaba PuHuiTi" pitchFamily="18" charset="-122"/>
              </a:rPr>
              <a:t>、下列可用于评估聚类算法的方法或指标的是</a:t>
            </a:r>
            <a:r>
              <a:rPr lang="zh-CN" altLang="en-US" sz="1400" dirty="0">
                <a:solidFill>
                  <a:schemeClr val="tx1">
                    <a:lumMod val="85000"/>
                    <a:lumOff val="15000"/>
                  </a:schemeClr>
                </a:solidFill>
                <a:latin typeface="Alibaba PuHuiTi" pitchFamily="18" charset="-122"/>
                <a:ea typeface="Alibaba PuHuiTi" pitchFamily="18" charset="-122"/>
                <a:cs typeface="Alibaba PuHuiTi" pitchFamily="18" charset="-122"/>
                <a:sym typeface="Wingdings" panose="05000000000000000000" pitchFamily="2" charset="2"/>
              </a:rPr>
              <a:t>：（</a:t>
            </a:r>
            <a:r>
              <a:rPr lang="zh-CN" altLang="en-US" sz="1400" b="1" dirty="0">
                <a:solidFill>
                  <a:schemeClr val="tx1">
                    <a:lumMod val="85000"/>
                    <a:lumOff val="15000"/>
                  </a:schemeClr>
                </a:solidFill>
                <a:latin typeface="Alibaba PuHuiTi" pitchFamily="18" charset="-122"/>
                <a:ea typeface="Alibaba PuHuiTi" pitchFamily="18" charset="-122"/>
                <a:cs typeface="Alibaba PuHuiTi" pitchFamily="18" charset="-122"/>
                <a:sym typeface="Wingdings" panose="05000000000000000000" pitchFamily="2" charset="2"/>
              </a:rPr>
              <a:t>多选</a:t>
            </a:r>
            <a:r>
              <a:rPr lang="zh-CN" altLang="en-US" sz="1400" dirty="0">
                <a:solidFill>
                  <a:schemeClr val="tx1">
                    <a:lumMod val="85000"/>
                    <a:lumOff val="15000"/>
                  </a:schemeClr>
                </a:solidFill>
                <a:latin typeface="Alibaba PuHuiTi" pitchFamily="18" charset="-122"/>
                <a:ea typeface="Alibaba PuHuiTi" pitchFamily="18" charset="-122"/>
                <a:cs typeface="Alibaba PuHuiTi" pitchFamily="18" charset="-122"/>
                <a:sym typeface="Wingdings" panose="05000000000000000000" pitchFamily="2" charset="2"/>
              </a:rPr>
              <a:t>）</a:t>
            </a:r>
            <a:endParaRPr lang="en-US" altLang="zh-CN" sz="1400" dirty="0">
              <a:solidFill>
                <a:schemeClr val="tx1">
                  <a:lumMod val="85000"/>
                  <a:lumOff val="15000"/>
                </a:schemeClr>
              </a:solidFill>
              <a:latin typeface="Alibaba PuHuiTi" pitchFamily="18" charset="-122"/>
              <a:ea typeface="Alibaba PuHuiTi" pitchFamily="18" charset="-122"/>
              <a:cs typeface="Alibaba PuHuiTi" pitchFamily="18" charset="-122"/>
            </a:endParaRPr>
          </a:p>
        </p:txBody>
      </p:sp>
      <p:sp>
        <p:nvSpPr>
          <p:cNvPr id="5" name="矩形 4"/>
          <p:cNvSpPr/>
          <p:nvPr/>
        </p:nvSpPr>
        <p:spPr>
          <a:xfrm>
            <a:off x="3283776" y="2089641"/>
            <a:ext cx="4392488" cy="1354730"/>
          </a:xfrm>
          <a:prstGeom prst="rect">
            <a:avLst/>
          </a:prstGeom>
        </p:spPr>
        <p:txBody>
          <a:bodyPr wrap="square">
            <a:spAutoFit/>
          </a:bodyPr>
          <a:lstStyle/>
          <a:p>
            <a:pPr lvl="0">
              <a:lnSpc>
                <a:spcPct val="150000"/>
              </a:lnSpc>
              <a:defRPr/>
            </a:pPr>
            <a:r>
              <a:rPr lang="en-US" altLang="zh-CN" sz="1400" dirty="0">
                <a:solidFill>
                  <a:schemeClr val="tx1">
                    <a:lumMod val="85000"/>
                    <a:lumOff val="15000"/>
                  </a:schemeClr>
                </a:solidFill>
                <a:latin typeface="Alibaba PuHuiTi" pitchFamily="18" charset="-122"/>
                <a:ea typeface="Alibaba PuHuiTi" pitchFamily="18" charset="-122"/>
                <a:cs typeface="Alibaba PuHuiTi" pitchFamily="18" charset="-122"/>
              </a:rPr>
              <a:t>A</a:t>
            </a:r>
            <a:r>
              <a:rPr lang="zh-CN" altLang="en-US" sz="1400" dirty="0">
                <a:solidFill>
                  <a:schemeClr val="tx1">
                    <a:lumMod val="85000"/>
                    <a:lumOff val="15000"/>
                  </a:schemeClr>
                </a:solidFill>
                <a:latin typeface="Alibaba PuHuiTi" pitchFamily="18" charset="-122"/>
                <a:ea typeface="Alibaba PuHuiTi" pitchFamily="18" charset="-122"/>
                <a:cs typeface="Alibaba PuHuiTi" pitchFamily="18" charset="-122"/>
              </a:rPr>
              <a:t>） </a:t>
            </a:r>
            <a:r>
              <a:rPr lang="en-US" altLang="zh-CN" sz="1400" dirty="0">
                <a:solidFill>
                  <a:schemeClr val="tx1">
                    <a:lumMod val="85000"/>
                    <a:lumOff val="15000"/>
                  </a:schemeClr>
                </a:solidFill>
                <a:latin typeface="Alibaba PuHuiTi" pitchFamily="18" charset="-122"/>
                <a:ea typeface="Alibaba PuHuiTi" pitchFamily="18" charset="-122"/>
                <a:cs typeface="Alibaba PuHuiTi" pitchFamily="18" charset="-122"/>
              </a:rPr>
              <a:t>SSE</a:t>
            </a:r>
            <a:r>
              <a:rPr lang="zh-CN" altLang="en-US" sz="1400" dirty="0">
                <a:solidFill>
                  <a:schemeClr val="tx1">
                    <a:lumMod val="85000"/>
                    <a:lumOff val="15000"/>
                  </a:schemeClr>
                </a:solidFill>
                <a:latin typeface="Alibaba PuHuiTi" pitchFamily="18" charset="-122"/>
                <a:ea typeface="Alibaba PuHuiTi" pitchFamily="18" charset="-122"/>
                <a:cs typeface="Alibaba PuHuiTi" pitchFamily="18" charset="-122"/>
              </a:rPr>
              <a:t>：误差平方和</a:t>
            </a:r>
            <a:endParaRPr lang="en-US" altLang="zh-CN" sz="1400" dirty="0">
              <a:solidFill>
                <a:schemeClr val="tx1">
                  <a:lumMod val="85000"/>
                  <a:lumOff val="15000"/>
                </a:schemeClr>
              </a:solidFill>
              <a:latin typeface="Alibaba PuHuiTi" pitchFamily="18" charset="-122"/>
              <a:ea typeface="Alibaba PuHuiTi" pitchFamily="18" charset="-122"/>
              <a:cs typeface="Alibaba PuHuiTi" pitchFamily="18" charset="-122"/>
            </a:endParaRPr>
          </a:p>
          <a:p>
            <a:pPr>
              <a:lnSpc>
                <a:spcPct val="150000"/>
              </a:lnSpc>
              <a:defRPr/>
            </a:pPr>
            <a:r>
              <a:rPr lang="en-US" altLang="zh-CN" sz="1400" dirty="0">
                <a:solidFill>
                  <a:schemeClr val="tx1">
                    <a:lumMod val="85000"/>
                    <a:lumOff val="15000"/>
                  </a:schemeClr>
                </a:solidFill>
                <a:latin typeface="Alibaba PuHuiTi" pitchFamily="18" charset="-122"/>
                <a:ea typeface="Alibaba PuHuiTi" pitchFamily="18" charset="-122"/>
                <a:cs typeface="Alibaba PuHuiTi" pitchFamily="18" charset="-122"/>
              </a:rPr>
              <a:t>B</a:t>
            </a:r>
            <a:r>
              <a:rPr lang="zh-CN" altLang="en-US" sz="1400" dirty="0">
                <a:solidFill>
                  <a:schemeClr val="tx1">
                    <a:lumMod val="85000"/>
                    <a:lumOff val="15000"/>
                  </a:schemeClr>
                </a:solidFill>
                <a:latin typeface="Alibaba PuHuiTi" pitchFamily="18" charset="-122"/>
                <a:ea typeface="Alibaba PuHuiTi" pitchFamily="18" charset="-122"/>
                <a:cs typeface="Alibaba PuHuiTi" pitchFamily="18" charset="-122"/>
              </a:rPr>
              <a:t>） 肘部法</a:t>
            </a:r>
            <a:endParaRPr lang="zh-CN" altLang="en-US" sz="1400" dirty="0">
              <a:solidFill>
                <a:schemeClr val="tx1">
                  <a:lumMod val="85000"/>
                  <a:lumOff val="15000"/>
                </a:schemeClr>
              </a:solidFill>
              <a:latin typeface="Alibaba PuHuiTi" pitchFamily="18" charset="-122"/>
              <a:ea typeface="Alibaba PuHuiTi" pitchFamily="18" charset="-122"/>
              <a:cs typeface="Alibaba PuHuiTi" pitchFamily="18" charset="-122"/>
            </a:endParaRPr>
          </a:p>
          <a:p>
            <a:pPr lvl="0">
              <a:lnSpc>
                <a:spcPct val="150000"/>
              </a:lnSpc>
              <a:defRPr/>
            </a:pPr>
            <a:r>
              <a:rPr lang="en-US" altLang="zh-CN" sz="1400" dirty="0">
                <a:solidFill>
                  <a:schemeClr val="tx1">
                    <a:lumMod val="85000"/>
                    <a:lumOff val="15000"/>
                  </a:schemeClr>
                </a:solidFill>
                <a:latin typeface="Alibaba PuHuiTi" pitchFamily="18" charset="-122"/>
                <a:ea typeface="Alibaba PuHuiTi" pitchFamily="18" charset="-122"/>
                <a:cs typeface="Alibaba PuHuiTi" pitchFamily="18" charset="-122"/>
              </a:rPr>
              <a:t>C</a:t>
            </a:r>
            <a:r>
              <a:rPr lang="zh-CN" altLang="en-US" sz="1400" dirty="0">
                <a:solidFill>
                  <a:schemeClr val="tx1">
                    <a:lumMod val="85000"/>
                    <a:lumOff val="15000"/>
                  </a:schemeClr>
                </a:solidFill>
                <a:latin typeface="Alibaba PuHuiTi" pitchFamily="18" charset="-122"/>
                <a:ea typeface="Alibaba PuHuiTi" pitchFamily="18" charset="-122"/>
                <a:cs typeface="Alibaba PuHuiTi" pitchFamily="18" charset="-122"/>
              </a:rPr>
              <a:t>） </a:t>
            </a:r>
            <a:r>
              <a:rPr lang="en-US" altLang="zh-CN" sz="1400" dirty="0">
                <a:solidFill>
                  <a:schemeClr val="tx1">
                    <a:lumMod val="85000"/>
                    <a:lumOff val="15000"/>
                  </a:schemeClr>
                </a:solidFill>
                <a:latin typeface="Alibaba PuHuiTi" pitchFamily="18" charset="-122"/>
                <a:ea typeface="Alibaba PuHuiTi" pitchFamily="18" charset="-122"/>
                <a:cs typeface="Alibaba PuHuiTi" pitchFamily="18" charset="-122"/>
              </a:rPr>
              <a:t>Silhouette Coefficient</a:t>
            </a:r>
            <a:r>
              <a:rPr lang="zh-CN" altLang="en-US" sz="1400" dirty="0">
                <a:solidFill>
                  <a:schemeClr val="tx1">
                    <a:lumMod val="85000"/>
                    <a:lumOff val="15000"/>
                  </a:schemeClr>
                </a:solidFill>
                <a:latin typeface="Alibaba PuHuiTi" pitchFamily="18" charset="-122"/>
                <a:ea typeface="Alibaba PuHuiTi" pitchFamily="18" charset="-122"/>
                <a:cs typeface="Alibaba PuHuiTi" pitchFamily="18" charset="-122"/>
              </a:rPr>
              <a:t>：</a:t>
            </a:r>
            <a:r>
              <a:rPr lang="en-US" altLang="zh-CN" sz="1400" dirty="0">
                <a:solidFill>
                  <a:schemeClr val="tx1">
                    <a:lumMod val="85000"/>
                    <a:lumOff val="15000"/>
                  </a:schemeClr>
                </a:solidFill>
                <a:latin typeface="Alibaba PuHuiTi" pitchFamily="18" charset="-122"/>
                <a:ea typeface="Alibaba PuHuiTi" pitchFamily="18" charset="-122"/>
                <a:cs typeface="Alibaba PuHuiTi" pitchFamily="18" charset="-122"/>
              </a:rPr>
              <a:t> SC</a:t>
            </a:r>
            <a:r>
              <a:rPr lang="zh-CN" altLang="en-US" sz="1400" dirty="0">
                <a:solidFill>
                  <a:schemeClr val="tx1">
                    <a:lumMod val="85000"/>
                    <a:lumOff val="15000"/>
                  </a:schemeClr>
                </a:solidFill>
                <a:latin typeface="Alibaba PuHuiTi" pitchFamily="18" charset="-122"/>
                <a:ea typeface="Alibaba PuHuiTi" pitchFamily="18" charset="-122"/>
                <a:cs typeface="Alibaba PuHuiTi" pitchFamily="18" charset="-122"/>
              </a:rPr>
              <a:t>系数</a:t>
            </a:r>
            <a:endParaRPr lang="en-US" altLang="zh-CN" sz="1400" dirty="0">
              <a:solidFill>
                <a:schemeClr val="tx1">
                  <a:lumMod val="85000"/>
                  <a:lumOff val="15000"/>
                </a:schemeClr>
              </a:solidFill>
              <a:latin typeface="Alibaba PuHuiTi" pitchFamily="18" charset="-122"/>
              <a:ea typeface="Alibaba PuHuiTi" pitchFamily="18" charset="-122"/>
              <a:cs typeface="Alibaba PuHuiTi" pitchFamily="18" charset="-122"/>
            </a:endParaRPr>
          </a:p>
          <a:p>
            <a:pPr>
              <a:lnSpc>
                <a:spcPct val="150000"/>
              </a:lnSpc>
              <a:defRPr/>
            </a:pPr>
            <a:r>
              <a:rPr lang="en-US" altLang="zh-CN" sz="1400" dirty="0">
                <a:solidFill>
                  <a:schemeClr val="tx1">
                    <a:lumMod val="85000"/>
                    <a:lumOff val="15000"/>
                  </a:schemeClr>
                </a:solidFill>
                <a:latin typeface="Alibaba PuHuiTi" pitchFamily="18" charset="-122"/>
                <a:ea typeface="Alibaba PuHuiTi" pitchFamily="18" charset="-122"/>
                <a:cs typeface="Alibaba PuHuiTi" pitchFamily="18" charset="-122"/>
              </a:rPr>
              <a:t>D</a:t>
            </a:r>
            <a:r>
              <a:rPr lang="zh-CN" altLang="en-US" sz="1400" dirty="0">
                <a:solidFill>
                  <a:schemeClr val="tx1">
                    <a:lumMod val="85000"/>
                    <a:lumOff val="15000"/>
                  </a:schemeClr>
                </a:solidFill>
                <a:latin typeface="Alibaba PuHuiTi" pitchFamily="18" charset="-122"/>
                <a:ea typeface="Alibaba PuHuiTi" pitchFamily="18" charset="-122"/>
                <a:cs typeface="Alibaba PuHuiTi" pitchFamily="18" charset="-122"/>
              </a:rPr>
              <a:t>） </a:t>
            </a:r>
            <a:r>
              <a:rPr lang="en-US" altLang="zh-CN" sz="1400" dirty="0" err="1">
                <a:solidFill>
                  <a:schemeClr val="tx1">
                    <a:lumMod val="85000"/>
                    <a:lumOff val="15000"/>
                  </a:schemeClr>
                </a:solidFill>
                <a:latin typeface="Alibaba PuHuiTi" pitchFamily="18" charset="-122"/>
                <a:ea typeface="Alibaba PuHuiTi" pitchFamily="18" charset="-122"/>
                <a:cs typeface="Alibaba PuHuiTi" pitchFamily="18" charset="-122"/>
              </a:rPr>
              <a:t>Calinski-Harabasz</a:t>
            </a:r>
            <a:r>
              <a:rPr lang="en-US" altLang="zh-CN" sz="1400" dirty="0">
                <a:solidFill>
                  <a:schemeClr val="tx1">
                    <a:lumMod val="85000"/>
                    <a:lumOff val="15000"/>
                  </a:schemeClr>
                </a:solidFill>
                <a:latin typeface="Alibaba PuHuiTi" pitchFamily="18" charset="-122"/>
                <a:ea typeface="Alibaba PuHuiTi" pitchFamily="18" charset="-122"/>
                <a:cs typeface="Alibaba PuHuiTi" pitchFamily="18" charset="-122"/>
              </a:rPr>
              <a:t> Index</a:t>
            </a:r>
            <a:r>
              <a:rPr lang="zh-CN" altLang="en-US" sz="1400" dirty="0">
                <a:solidFill>
                  <a:schemeClr val="tx1">
                    <a:lumMod val="85000"/>
                    <a:lumOff val="15000"/>
                  </a:schemeClr>
                </a:solidFill>
                <a:latin typeface="Alibaba PuHuiTi" pitchFamily="18" charset="-122"/>
                <a:ea typeface="Alibaba PuHuiTi" pitchFamily="18" charset="-122"/>
                <a:cs typeface="Alibaba PuHuiTi" pitchFamily="18" charset="-122"/>
              </a:rPr>
              <a:t>：</a:t>
            </a:r>
            <a:r>
              <a:rPr lang="en-US" altLang="zh-CN" sz="1400" dirty="0">
                <a:solidFill>
                  <a:schemeClr val="tx1">
                    <a:lumMod val="85000"/>
                    <a:lumOff val="15000"/>
                  </a:schemeClr>
                </a:solidFill>
                <a:latin typeface="Alibaba PuHuiTi" pitchFamily="18" charset="-122"/>
                <a:ea typeface="Alibaba PuHuiTi" pitchFamily="18" charset="-122"/>
                <a:cs typeface="Alibaba PuHuiTi" pitchFamily="18" charset="-122"/>
              </a:rPr>
              <a:t> CH</a:t>
            </a:r>
            <a:r>
              <a:rPr lang="zh-CN" altLang="en-US" sz="1400" dirty="0">
                <a:solidFill>
                  <a:schemeClr val="tx1">
                    <a:lumMod val="85000"/>
                    <a:lumOff val="15000"/>
                  </a:schemeClr>
                </a:solidFill>
                <a:latin typeface="Alibaba PuHuiTi" pitchFamily="18" charset="-122"/>
                <a:ea typeface="Alibaba PuHuiTi" pitchFamily="18" charset="-122"/>
                <a:cs typeface="Alibaba PuHuiTi" pitchFamily="18" charset="-122"/>
              </a:rPr>
              <a:t>指数</a:t>
            </a:r>
            <a:endParaRPr lang="en-US" altLang="zh-CN" sz="1400" dirty="0">
              <a:solidFill>
                <a:schemeClr val="tx1">
                  <a:lumMod val="85000"/>
                  <a:lumOff val="15000"/>
                </a:schemeClr>
              </a:solidFill>
              <a:latin typeface="Alibaba PuHuiTi" pitchFamily="18" charset="-122"/>
              <a:ea typeface="Alibaba PuHuiTi" pitchFamily="18" charset="-122"/>
              <a:cs typeface="Alibaba PuHuiTi" pitchFamily="18"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5175" y="1494803"/>
            <a:ext cx="6420620" cy="4497463"/>
          </a:xfrm>
        </p:spPr>
        <p:txBody>
          <a:bodyPr anchor="t"/>
          <a:lstStyle/>
          <a:p>
            <a:r>
              <a:rPr kumimoji="1" lang="zh-CN" altLang="en-US" dirty="0">
                <a:solidFill>
                  <a:schemeClr val="tx1"/>
                </a:solidFill>
                <a:latin typeface="Alibaba PuHuiTi" pitchFamily="18" charset="-122"/>
                <a:ea typeface="Alibaba PuHuiTi" pitchFamily="18" charset="-122"/>
                <a:cs typeface="Alibaba PuHuiTi" pitchFamily="18" charset="-122"/>
              </a:rPr>
              <a:t>聚类算法简介</a:t>
            </a:r>
            <a:endParaRPr kumimoji="1" lang="en-US" altLang="zh-CN" dirty="0">
              <a:solidFill>
                <a:schemeClr val="tx1"/>
              </a:solidFill>
              <a:latin typeface="Alibaba PuHuiTi" pitchFamily="18" charset="-122"/>
              <a:ea typeface="Alibaba PuHuiTi" pitchFamily="18" charset="-122"/>
              <a:cs typeface="Alibaba PuHuiTi" pitchFamily="18" charset="-122"/>
            </a:endParaRPr>
          </a:p>
          <a:p>
            <a:r>
              <a:rPr lang="zh-CN" altLang="en-US" dirty="0">
                <a:solidFill>
                  <a:schemeClr val="tx1">
                    <a:lumMod val="85000"/>
                    <a:lumOff val="15000"/>
                  </a:schemeClr>
                </a:solidFill>
                <a:latin typeface="Alibaba PuHuiTi" pitchFamily="18" charset="-122"/>
                <a:ea typeface="Alibaba PuHuiTi" pitchFamily="18" charset="-122"/>
                <a:cs typeface="Alibaba PuHuiTi" pitchFamily="18" charset="-122"/>
              </a:rPr>
              <a:t>聚类算法</a:t>
            </a:r>
            <a:r>
              <a:rPr lang="en-US" altLang="zh-CN" dirty="0">
                <a:solidFill>
                  <a:schemeClr val="tx1">
                    <a:lumMod val="85000"/>
                    <a:lumOff val="15000"/>
                  </a:schemeClr>
                </a:solidFill>
                <a:latin typeface="Alibaba PuHuiTi" pitchFamily="18" charset="-122"/>
                <a:ea typeface="Alibaba PuHuiTi" pitchFamily="18" charset="-122"/>
                <a:cs typeface="Alibaba PuHuiTi" pitchFamily="18" charset="-122"/>
              </a:rPr>
              <a:t>API</a:t>
            </a:r>
            <a:r>
              <a:rPr lang="zh-CN" altLang="en-US" dirty="0">
                <a:solidFill>
                  <a:schemeClr val="tx1">
                    <a:lumMod val="85000"/>
                    <a:lumOff val="15000"/>
                  </a:schemeClr>
                </a:solidFill>
                <a:latin typeface="Alibaba PuHuiTi" pitchFamily="18" charset="-122"/>
                <a:ea typeface="Alibaba PuHuiTi" pitchFamily="18" charset="-122"/>
                <a:cs typeface="Alibaba PuHuiTi" pitchFamily="18" charset="-122"/>
              </a:rPr>
              <a:t>的使用</a:t>
            </a:r>
            <a:endParaRPr kumimoji="1" lang="en-US" altLang="zh-CN" sz="1600" b="0" dirty="0">
              <a:solidFill>
                <a:schemeClr val="tx1">
                  <a:lumMod val="85000"/>
                  <a:lumOff val="15000"/>
                </a:schemeClr>
              </a:solidFill>
              <a:latin typeface="Alibaba PuHuiTi" pitchFamily="18" charset="-122"/>
              <a:ea typeface="Alibaba PuHuiTi" pitchFamily="18" charset="-122"/>
              <a:cs typeface="Alibaba PuHuiTi" pitchFamily="18" charset="-122"/>
            </a:endParaRPr>
          </a:p>
          <a:p>
            <a:r>
              <a:rPr kumimoji="1" lang="en-US" altLang="zh-CN" dirty="0" err="1">
                <a:solidFill>
                  <a:schemeClr val="tx1">
                    <a:lumMod val="85000"/>
                    <a:lumOff val="15000"/>
                  </a:schemeClr>
                </a:solidFill>
                <a:latin typeface="Alibaba PuHuiTi" pitchFamily="18" charset="-122"/>
                <a:ea typeface="Alibaba PuHuiTi" pitchFamily="18" charset="-122"/>
                <a:cs typeface="Alibaba PuHuiTi" pitchFamily="18" charset="-122"/>
              </a:rPr>
              <a:t>Kmeans</a:t>
            </a:r>
            <a:r>
              <a:rPr kumimoji="1" lang="zh-CN" altLang="en-US" dirty="0">
                <a:solidFill>
                  <a:schemeClr val="tx1">
                    <a:lumMod val="85000"/>
                    <a:lumOff val="15000"/>
                  </a:schemeClr>
                </a:solidFill>
                <a:latin typeface="Alibaba PuHuiTi" pitchFamily="18" charset="-122"/>
                <a:ea typeface="Alibaba PuHuiTi" pitchFamily="18" charset="-122"/>
                <a:cs typeface="Alibaba PuHuiTi" pitchFamily="18" charset="-122"/>
              </a:rPr>
              <a:t>实现流程</a:t>
            </a:r>
            <a:endParaRPr kumimoji="1" lang="zh-CN" altLang="en-US" sz="1600" b="0" dirty="0">
              <a:solidFill>
                <a:schemeClr val="tx1">
                  <a:lumMod val="85000"/>
                  <a:lumOff val="15000"/>
                </a:schemeClr>
              </a:solidFill>
              <a:latin typeface="Alibaba PuHuiTi" pitchFamily="18" charset="-122"/>
              <a:ea typeface="Alibaba PuHuiTi" pitchFamily="18" charset="-122"/>
              <a:cs typeface="Alibaba PuHuiTi" pitchFamily="18" charset="-122"/>
            </a:endParaRPr>
          </a:p>
          <a:p>
            <a:r>
              <a:rPr kumimoji="1" lang="zh-CN" altLang="en-US" dirty="0">
                <a:solidFill>
                  <a:schemeClr val="tx1">
                    <a:lumMod val="85000"/>
                    <a:lumOff val="15000"/>
                  </a:schemeClr>
                </a:solidFill>
                <a:latin typeface="Alibaba PuHuiTi" pitchFamily="18" charset="-122"/>
                <a:ea typeface="Alibaba PuHuiTi" pitchFamily="18" charset="-122"/>
                <a:cs typeface="Alibaba PuHuiTi" pitchFamily="18" charset="-122"/>
              </a:rPr>
              <a:t>模型评估方法</a:t>
            </a:r>
            <a:endParaRPr kumimoji="1" lang="en-US" altLang="zh-CN" dirty="0">
              <a:solidFill>
                <a:schemeClr val="tx1">
                  <a:lumMod val="85000"/>
                  <a:lumOff val="15000"/>
                </a:schemeClr>
              </a:solidFill>
              <a:latin typeface="Alibaba PuHuiTi" pitchFamily="18" charset="-122"/>
              <a:ea typeface="Alibaba PuHuiTi" pitchFamily="18" charset="-122"/>
              <a:cs typeface="Alibaba PuHuiTi" pitchFamily="18" charset="-122"/>
            </a:endParaRPr>
          </a:p>
          <a:p>
            <a:r>
              <a:rPr kumimoji="1" lang="zh-CN" altLang="en-US" dirty="0">
                <a:solidFill>
                  <a:srgbClr val="C00000"/>
                </a:solidFill>
                <a:latin typeface="Alibaba PuHuiTi" pitchFamily="18" charset="-122"/>
                <a:ea typeface="Alibaba PuHuiTi" pitchFamily="18" charset="-122"/>
                <a:cs typeface="Alibaba PuHuiTi" pitchFamily="18" charset="-122"/>
              </a:rPr>
              <a:t>案例顾客数据聚类分析法</a:t>
            </a:r>
            <a:endParaRPr kumimoji="1" lang="en-US" altLang="zh-CN" sz="1600" b="0" dirty="0">
              <a:solidFill>
                <a:srgbClr val="C00000"/>
              </a:solidFill>
              <a:latin typeface="Alibaba PuHuiTi" pitchFamily="18" charset="-122"/>
              <a:ea typeface="Alibaba PuHuiTi" pitchFamily="18" charset="-122"/>
              <a:cs typeface="Alibaba PuHuiTi" pitchFamily="18" charset="-122"/>
            </a:endParaRPr>
          </a:p>
          <a:p>
            <a:pPr lvl="1"/>
            <a:endParaRPr kumimoji="1" lang="en-US" altLang="zh-CN" sz="1600" b="0" dirty="0">
              <a:solidFill>
                <a:schemeClr val="accent2">
                  <a:lumMod val="75000"/>
                </a:schemeClr>
              </a:solidFill>
              <a:latin typeface="Alibaba PuHuiTi" pitchFamily="18" charset="-122"/>
              <a:ea typeface="Alibaba PuHuiTi" pitchFamily="18" charset="-122"/>
              <a:cs typeface="Alibaba PuHuiTi" pitchFamily="18" charset="-122"/>
            </a:endParaRPr>
          </a:p>
          <a:p>
            <a:pPr lvl="1"/>
            <a:endParaRPr lang="en-US" altLang="zh-CN" sz="1600" b="0" dirty="0">
              <a:solidFill>
                <a:schemeClr val="tx1">
                  <a:lumMod val="85000"/>
                  <a:lumOff val="15000"/>
                </a:schemeClr>
              </a:solidFill>
              <a:latin typeface="Alibaba PuHuiTi" pitchFamily="18" charset="-122"/>
              <a:ea typeface="Alibaba PuHuiTi" pitchFamily="18" charset="-122"/>
              <a:cs typeface="Alibaba PuHuiTi" pitchFamily="18" charset="-122"/>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a:xfrm>
            <a:off x="4542105" y="503788"/>
            <a:ext cx="5699175" cy="4453224"/>
          </a:xfrm>
        </p:spPr>
        <p:txBody>
          <a:bodyPr/>
          <a:lstStyle/>
          <a:p>
            <a:r>
              <a:rPr lang="zh-CN" altLang="en-US" dirty="0">
                <a:solidFill>
                  <a:schemeClr val="tx1">
                    <a:lumMod val="85000"/>
                    <a:lumOff val="15000"/>
                  </a:schemeClr>
                </a:solidFill>
              </a:rPr>
              <a:t>能</a:t>
            </a:r>
            <a:r>
              <a:rPr lang="zh-CN" altLang="en-US" dirty="0">
                <a:solidFill>
                  <a:schemeClr val="accent2">
                    <a:lumMod val="75000"/>
                  </a:schemeClr>
                </a:solidFill>
                <a:latin typeface="Helvetica Neue" panose="02000503000000020004" pitchFamily="2" charset="0"/>
              </a:rPr>
              <a:t>使用</a:t>
            </a:r>
            <a:r>
              <a:rPr lang="zh-CN" altLang="en-US" dirty="0">
                <a:solidFill>
                  <a:schemeClr val="tx1">
                    <a:lumMod val="85000"/>
                    <a:lumOff val="15000"/>
                  </a:schemeClr>
                </a:solidFill>
                <a:latin typeface="Helvetica Neue" panose="02000503000000020004" pitchFamily="2" charset="0"/>
              </a:rPr>
              <a:t>聚类算法完成客户案例分析</a:t>
            </a:r>
            <a:endParaRPr lang="en-US" altLang="zh-CN" dirty="0">
              <a:solidFill>
                <a:schemeClr val="tx1">
                  <a:lumMod val="85000"/>
                  <a:lumOff val="15000"/>
                </a:schemeClr>
              </a:solidFill>
              <a:latin typeface="Helvetica Neue" panose="02000503000000020004" pitchFamily="2" charset="0"/>
            </a:endParaRPr>
          </a:p>
          <a:p>
            <a:r>
              <a:rPr lang="zh-CN" altLang="en-US" dirty="0">
                <a:solidFill>
                  <a:srgbClr val="333333"/>
                </a:solidFill>
                <a:latin typeface="Helvetica Neue" panose="02000503000000020004" pitchFamily="2" charset="0"/>
              </a:rPr>
              <a:t>知道怎么求最佳</a:t>
            </a:r>
            <a:r>
              <a:rPr lang="en-US" altLang="zh-CN" dirty="0">
                <a:solidFill>
                  <a:srgbClr val="333333"/>
                </a:solidFill>
                <a:latin typeface="Helvetica Neue" panose="02000503000000020004" pitchFamily="2" charset="0"/>
              </a:rPr>
              <a:t>K</a:t>
            </a:r>
            <a:r>
              <a:rPr lang="zh-CN" altLang="en-US" dirty="0">
                <a:solidFill>
                  <a:srgbClr val="333333"/>
                </a:solidFill>
                <a:latin typeface="Helvetica Neue" panose="02000503000000020004" pitchFamily="2" charset="0"/>
              </a:rPr>
              <a:t>值</a:t>
            </a:r>
            <a:endParaRPr lang="en-US" altLang="zh-CN" b="0" i="0" dirty="0">
              <a:solidFill>
                <a:srgbClr val="333333"/>
              </a:solidFill>
              <a:effectLst/>
              <a:latin typeface="Helvetica Neue" panose="02000503000000020004" pitchFamily="2" charset="0"/>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710879" y="839979"/>
            <a:ext cx="9982788" cy="517190"/>
          </a:xfrm>
        </p:spPr>
        <p:txBody>
          <a:bodyPr/>
          <a:lstStyle/>
          <a:p>
            <a:r>
              <a:rPr kumimoji="1" lang="zh-CN" altLang="en-US" dirty="0">
                <a:solidFill>
                  <a:schemeClr val="tx1">
                    <a:lumMod val="85000"/>
                    <a:lumOff val="15000"/>
                  </a:schemeClr>
                </a:solidFill>
                <a:latin typeface="Alibaba PuHuiTi" pitchFamily="18" charset="-122"/>
                <a:ea typeface="Alibaba PuHuiTi" pitchFamily="18" charset="-122"/>
                <a:cs typeface="Alibaba PuHuiTi" pitchFamily="18" charset="-122"/>
              </a:rPr>
              <a:t> 案例：顾客数据聚类分析</a:t>
            </a:r>
            <a:endParaRPr kumimoji="1" lang="zh-CN" altLang="en-US" dirty="0">
              <a:solidFill>
                <a:schemeClr val="tx1">
                  <a:lumMod val="85000"/>
                  <a:lumOff val="15000"/>
                </a:schemeClr>
              </a:solidFill>
              <a:latin typeface="Alibaba PuHuiTi" pitchFamily="18" charset="-122"/>
              <a:ea typeface="Alibaba PuHuiTi" pitchFamily="18" charset="-122"/>
              <a:cs typeface="Alibaba PuHuiTi" pitchFamily="18" charset="-122"/>
            </a:endParaRPr>
          </a:p>
        </p:txBody>
      </p:sp>
      <p:sp>
        <p:nvSpPr>
          <p:cNvPr id="2" name="文本占位符 2"/>
          <p:cNvSpPr txBox="1"/>
          <p:nvPr/>
        </p:nvSpPr>
        <p:spPr>
          <a:xfrm>
            <a:off x="1055799" y="1417155"/>
            <a:ext cx="8502872" cy="922008"/>
          </a:xfrm>
          <a:prstGeom prst="rect">
            <a:avLst/>
          </a:prstGeom>
        </p:spPr>
        <p:txBody>
          <a:bodyPr/>
          <a:lstStyle>
            <a:lvl1pPr marL="0" indent="0" algn="l" rtl="0" eaLnBrk="0" fontAlgn="base" hangingPunct="0">
              <a:lnSpc>
                <a:spcPct val="150000"/>
              </a:lnSpc>
              <a:spcBef>
                <a:spcPct val="20000"/>
              </a:spcBef>
              <a:spcAft>
                <a:spcPct val="0"/>
              </a:spcAft>
              <a:buFont typeface="Arial" panose="020B0604020202020204" pitchFamily="34" charset="0"/>
              <a:buNone/>
              <a:defRPr sz="1600" kern="12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marL="285750" marR="0" lvl="0" indent="-285750" algn="l" defTabSz="914400" rtl="0" eaLnBrk="0" fontAlgn="base" latinLnBrk="0" hangingPunct="0">
              <a:lnSpc>
                <a:spcPct val="150000"/>
              </a:lnSpc>
              <a:spcBef>
                <a:spcPct val="20000"/>
              </a:spcBef>
              <a:spcAft>
                <a:spcPct val="0"/>
              </a:spcAft>
              <a:buClrTx/>
              <a:buSzTx/>
              <a:buFont typeface="Arial" panose="020B0604020202020204" pitchFamily="34" charset="0"/>
              <a:buChar char="•"/>
              <a:defRPr/>
            </a:pPr>
            <a:r>
              <a:rPr lang="zh-CN" altLang="en-US" dirty="0">
                <a:solidFill>
                  <a:prstClr val="black">
                    <a:lumMod val="85000"/>
                    <a:lumOff val="15000"/>
                  </a:prstClr>
                </a:solidFill>
                <a:latin typeface="Alibaba PuHuiTi" pitchFamily="18" charset="-122"/>
                <a:ea typeface="Alibaba PuHuiTi" pitchFamily="18" charset="-122"/>
                <a:cs typeface="Alibaba PuHuiTi" pitchFamily="18" charset="-122"/>
              </a:rPr>
              <a:t>已知</a:t>
            </a:r>
            <a:r>
              <a:rPr kumimoji="0" lang="zh-CN" altLang="en-US" sz="1600" b="0" i="0" u="none" strike="noStrike" kern="1200" cap="none" spc="0" normalizeH="0" baseline="0" noProof="0" dirty="0">
                <a:ln>
                  <a:noFill/>
                </a:ln>
                <a:solidFill>
                  <a:prstClr val="black">
                    <a:lumMod val="85000"/>
                    <a:lumOff val="15000"/>
                  </a:prstClr>
                </a:solidFill>
                <a:effectLst/>
                <a:uLnTx/>
                <a:uFillTx/>
                <a:latin typeface="Alibaba PuHuiTi" pitchFamily="18" charset="-122"/>
                <a:ea typeface="Alibaba PuHuiTi" pitchFamily="18" charset="-122"/>
                <a:cs typeface="Alibaba PuHuiTi" pitchFamily="18" charset="-122"/>
              </a:rPr>
              <a:t>：</a:t>
            </a:r>
            <a:r>
              <a:rPr kumimoji="0" lang="zh-CN" altLang="en-US" sz="1600" b="0" i="0" u="none" strike="noStrike" kern="1200" cap="none" spc="0" normalizeH="0" baseline="0" noProof="0" dirty="0">
                <a:ln>
                  <a:noFill/>
                </a:ln>
                <a:solidFill>
                  <a:schemeClr val="accent2">
                    <a:lumMod val="75000"/>
                  </a:schemeClr>
                </a:solidFill>
                <a:effectLst/>
                <a:uLnTx/>
                <a:uFillTx/>
                <a:latin typeface="Alibaba PuHuiTi" pitchFamily="18" charset="-122"/>
                <a:ea typeface="Alibaba PuHuiTi" pitchFamily="18" charset="-122"/>
                <a:cs typeface="Alibaba PuHuiTi" pitchFamily="18" charset="-122"/>
              </a:rPr>
              <a:t>客户性别、年龄、年收入、消费指数</a:t>
            </a:r>
            <a:endParaRPr lang="en-US" altLang="zh-CN" dirty="0">
              <a:solidFill>
                <a:schemeClr val="accent2">
                  <a:lumMod val="75000"/>
                </a:schemeClr>
              </a:solidFill>
              <a:latin typeface="Helvetica Neue" panose="02000503000000020004" pitchFamily="2" charset="0"/>
              <a:ea typeface="Alibaba PuHuiTi" pitchFamily="18" charset="-122"/>
              <a:cs typeface="Alibaba PuHuiTi" pitchFamily="18" charset="-122"/>
            </a:endParaRPr>
          </a:p>
          <a:p>
            <a:pPr marL="285750" marR="0" lvl="0" indent="-285750" algn="l" defTabSz="914400" rtl="0" eaLnBrk="0" fontAlgn="base" latinLnBrk="0" hangingPunct="0">
              <a:lnSpc>
                <a:spcPct val="150000"/>
              </a:lnSpc>
              <a:spcBef>
                <a:spcPct val="20000"/>
              </a:spcBef>
              <a:spcAft>
                <a:spcPct val="0"/>
              </a:spcAft>
              <a:buClrTx/>
              <a:buSzTx/>
              <a:buFont typeface="Arial" panose="020B0604020202020204" pitchFamily="34" charset="0"/>
              <a:buChar char="•"/>
              <a:defRPr/>
            </a:pPr>
            <a:r>
              <a:rPr lang="zh-CN" altLang="en-US" dirty="0">
                <a:solidFill>
                  <a:srgbClr val="333333"/>
                </a:solidFill>
                <a:latin typeface="Helvetica Neue" panose="02000503000000020004" pitchFamily="2" charset="0"/>
                <a:ea typeface="Alibaba PuHuiTi" pitchFamily="18" charset="-122"/>
                <a:cs typeface="Alibaba PuHuiTi" pitchFamily="18" charset="-122"/>
              </a:rPr>
              <a:t>需求：</a:t>
            </a:r>
            <a:r>
              <a:rPr kumimoji="0" lang="zh-CN" altLang="en-US" sz="1600" b="0" i="0" u="none" strike="noStrike" kern="1200" cap="none" spc="0" normalizeH="0" baseline="0" noProof="0" dirty="0">
                <a:ln>
                  <a:noFill/>
                </a:ln>
                <a:solidFill>
                  <a:srgbClr val="333333"/>
                </a:solidFill>
                <a:effectLst/>
                <a:uLnTx/>
                <a:uFillTx/>
                <a:latin typeface="Helvetica Neue" panose="02000503000000020004" pitchFamily="2" charset="0"/>
                <a:ea typeface="Alibaba PuHuiTi" pitchFamily="18" charset="-122"/>
                <a:cs typeface="Alibaba PuHuiTi" pitchFamily="18" charset="-122"/>
              </a:rPr>
              <a:t>对客户进行分析，找到</a:t>
            </a:r>
            <a:r>
              <a:rPr kumimoji="0" lang="zh-CN" altLang="en-US" sz="1600" b="0" i="0" u="none" strike="noStrike" kern="1200" cap="none" spc="0" normalizeH="0" baseline="0" noProof="0" dirty="0">
                <a:ln>
                  <a:noFill/>
                </a:ln>
                <a:solidFill>
                  <a:schemeClr val="accent2">
                    <a:lumMod val="75000"/>
                  </a:schemeClr>
                </a:solidFill>
                <a:effectLst/>
                <a:uLnTx/>
                <a:uFillTx/>
                <a:latin typeface="Helvetica Neue" panose="02000503000000020004" pitchFamily="2" charset="0"/>
                <a:ea typeface="Alibaba PuHuiTi" pitchFamily="18" charset="-122"/>
                <a:cs typeface="Alibaba PuHuiTi" pitchFamily="18" charset="-122"/>
              </a:rPr>
              <a:t>业务突破口</a:t>
            </a:r>
            <a:r>
              <a:rPr kumimoji="0" lang="zh-CN" altLang="en-US" sz="1600" b="0" i="0" u="none" strike="noStrike" kern="1200" cap="none" spc="0" normalizeH="0" baseline="0" noProof="0" dirty="0">
                <a:ln>
                  <a:noFill/>
                </a:ln>
                <a:solidFill>
                  <a:srgbClr val="333333"/>
                </a:solidFill>
                <a:effectLst/>
                <a:uLnTx/>
                <a:uFillTx/>
                <a:latin typeface="Helvetica Neue" panose="02000503000000020004" pitchFamily="2" charset="0"/>
                <a:ea typeface="Alibaba PuHuiTi" pitchFamily="18" charset="-122"/>
                <a:cs typeface="Alibaba PuHuiTi" pitchFamily="18" charset="-122"/>
              </a:rPr>
              <a:t>，寻找黄金客户</a:t>
            </a:r>
            <a:endParaRPr kumimoji="0" lang="en-US" altLang="zh-CN" sz="1600" b="0" i="0" u="none" strike="noStrike" kern="1200" cap="none" spc="0" normalizeH="0" baseline="0" noProof="0" dirty="0">
              <a:ln>
                <a:noFill/>
              </a:ln>
              <a:solidFill>
                <a:prstClr val="black">
                  <a:lumMod val="85000"/>
                  <a:lumOff val="15000"/>
                </a:prstClr>
              </a:solidFill>
              <a:effectLst/>
              <a:uLnTx/>
              <a:uFillTx/>
              <a:latin typeface="Alibaba PuHuiTi" pitchFamily="18" charset="-122"/>
              <a:ea typeface="Alibaba PuHuiTi" pitchFamily="18" charset="-122"/>
              <a:cs typeface="Alibaba PuHuiTi" pitchFamily="18" charset="-122"/>
            </a:endParaRPr>
          </a:p>
        </p:txBody>
      </p:sp>
      <p:pic>
        <p:nvPicPr>
          <p:cNvPr id="5" name="图片 4"/>
          <p:cNvPicPr>
            <a:picLocks noChangeAspect="1"/>
          </p:cNvPicPr>
          <p:nvPr/>
        </p:nvPicPr>
        <p:blipFill>
          <a:blip r:embed="rId1"/>
          <a:stretch>
            <a:fillRect/>
          </a:stretch>
        </p:blipFill>
        <p:spPr>
          <a:xfrm>
            <a:off x="1912088" y="2493454"/>
            <a:ext cx="7772400" cy="3210790"/>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710879" y="839979"/>
            <a:ext cx="9982788" cy="517190"/>
          </a:xfrm>
        </p:spPr>
        <p:txBody>
          <a:bodyPr/>
          <a:lstStyle/>
          <a:p>
            <a:r>
              <a:rPr kumimoji="1" lang="zh-CN" altLang="en-US" dirty="0">
                <a:solidFill>
                  <a:schemeClr val="tx1">
                    <a:lumMod val="85000"/>
                    <a:lumOff val="15000"/>
                  </a:schemeClr>
                </a:solidFill>
                <a:latin typeface="Alibaba PuHuiTi" pitchFamily="18" charset="-122"/>
                <a:ea typeface="Alibaba PuHuiTi" pitchFamily="18" charset="-122"/>
                <a:cs typeface="Alibaba PuHuiTi" pitchFamily="18" charset="-122"/>
              </a:rPr>
              <a:t> 案例：顾客数据聚类分析</a:t>
            </a:r>
            <a:endParaRPr kumimoji="1" lang="zh-CN" altLang="en-US" dirty="0">
              <a:solidFill>
                <a:schemeClr val="tx1">
                  <a:lumMod val="85000"/>
                  <a:lumOff val="15000"/>
                </a:schemeClr>
              </a:solidFill>
              <a:latin typeface="Alibaba PuHuiTi" pitchFamily="18" charset="-122"/>
              <a:ea typeface="Alibaba PuHuiTi" pitchFamily="18" charset="-122"/>
              <a:cs typeface="Alibaba PuHuiTi" pitchFamily="18" charset="-122"/>
            </a:endParaRPr>
          </a:p>
        </p:txBody>
      </p:sp>
      <p:sp>
        <p:nvSpPr>
          <p:cNvPr id="2" name="文本占位符 2"/>
          <p:cNvSpPr txBox="1"/>
          <p:nvPr/>
        </p:nvSpPr>
        <p:spPr>
          <a:xfrm>
            <a:off x="1055799" y="1417155"/>
            <a:ext cx="3452406" cy="390380"/>
          </a:xfrm>
          <a:prstGeom prst="rect">
            <a:avLst/>
          </a:prstGeom>
        </p:spPr>
        <p:txBody>
          <a:bodyPr/>
          <a:lstStyle>
            <a:lvl1pPr marL="0" indent="0" algn="l" rtl="0" eaLnBrk="0" fontAlgn="base" hangingPunct="0">
              <a:lnSpc>
                <a:spcPct val="150000"/>
              </a:lnSpc>
              <a:spcBef>
                <a:spcPct val="20000"/>
              </a:spcBef>
              <a:spcAft>
                <a:spcPct val="0"/>
              </a:spcAft>
              <a:buFont typeface="Arial" panose="020B0604020202020204" pitchFamily="34" charset="0"/>
              <a:buNone/>
              <a:defRPr sz="1600" kern="12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marL="285750" marR="0" lvl="0" indent="-285750" algn="l" defTabSz="914400" rtl="0" eaLnBrk="0" fontAlgn="base" latinLnBrk="0" hangingPunct="0">
              <a:lnSpc>
                <a:spcPct val="150000"/>
              </a:lnSpc>
              <a:spcBef>
                <a:spcPct val="20000"/>
              </a:spcBef>
              <a:spcAft>
                <a:spcPct val="0"/>
              </a:spcAft>
              <a:buClrTx/>
              <a:buSzTx/>
              <a:buFont typeface="Arial" panose="020B0604020202020204" pitchFamily="34" charset="0"/>
              <a:buChar char="•"/>
              <a:defRPr/>
            </a:pPr>
            <a:r>
              <a:rPr lang="zh-CN" altLang="en-US" dirty="0">
                <a:solidFill>
                  <a:prstClr val="black">
                    <a:lumMod val="85000"/>
                    <a:lumOff val="15000"/>
                  </a:prstClr>
                </a:solidFill>
                <a:latin typeface="Alibaba PuHuiTi" pitchFamily="18" charset="-122"/>
                <a:ea typeface="Alibaba PuHuiTi" pitchFamily="18" charset="-122"/>
                <a:cs typeface="Alibaba PuHuiTi" pitchFamily="18" charset="-122"/>
              </a:rPr>
              <a:t>客户分群效果展示</a:t>
            </a:r>
            <a:r>
              <a:rPr kumimoji="0" lang="zh-CN" altLang="en-US" sz="1600" b="0" i="0" u="none" strike="noStrike" kern="1200" cap="none" spc="0" normalizeH="0" baseline="0" noProof="0" dirty="0">
                <a:ln>
                  <a:noFill/>
                </a:ln>
                <a:solidFill>
                  <a:prstClr val="black">
                    <a:lumMod val="85000"/>
                    <a:lumOff val="15000"/>
                  </a:prstClr>
                </a:solidFill>
                <a:effectLst/>
                <a:uLnTx/>
                <a:uFillTx/>
                <a:latin typeface="Alibaba PuHuiTi" pitchFamily="18" charset="-122"/>
                <a:ea typeface="Alibaba PuHuiTi" pitchFamily="18" charset="-122"/>
                <a:cs typeface="Alibaba PuHuiTi" pitchFamily="18" charset="-122"/>
              </a:rPr>
              <a:t>：</a:t>
            </a:r>
            <a:endParaRPr kumimoji="0" lang="en-US" altLang="zh-CN" sz="1600" b="0" i="0" u="none" strike="noStrike" kern="1200" cap="none" spc="0" normalizeH="0" baseline="0" noProof="0" dirty="0">
              <a:ln>
                <a:noFill/>
              </a:ln>
              <a:solidFill>
                <a:srgbClr val="C0504D">
                  <a:lumMod val="75000"/>
                </a:srgbClr>
              </a:solidFill>
              <a:effectLst/>
              <a:uLnTx/>
              <a:uFillTx/>
              <a:latin typeface="Helvetica Neue" panose="02000503000000020004" pitchFamily="2" charset="0"/>
              <a:ea typeface="Alibaba PuHuiTi" pitchFamily="18" charset="-122"/>
              <a:cs typeface="Alibaba PuHuiTi" pitchFamily="18" charset="-122"/>
            </a:endParaRPr>
          </a:p>
        </p:txBody>
      </p:sp>
      <p:sp>
        <p:nvSpPr>
          <p:cNvPr id="6" name="文本占位符 2"/>
          <p:cNvSpPr txBox="1"/>
          <p:nvPr/>
        </p:nvSpPr>
        <p:spPr>
          <a:xfrm>
            <a:off x="2184483" y="6198002"/>
            <a:ext cx="7035579" cy="390380"/>
          </a:xfrm>
          <a:prstGeom prst="rect">
            <a:avLst/>
          </a:prstGeom>
        </p:spPr>
        <p:txBody>
          <a:bodyPr/>
          <a:lstStyle>
            <a:lvl1pPr marL="0" indent="0" algn="l" rtl="0" eaLnBrk="0" fontAlgn="base" hangingPunct="0">
              <a:lnSpc>
                <a:spcPct val="150000"/>
              </a:lnSpc>
              <a:spcBef>
                <a:spcPct val="20000"/>
              </a:spcBef>
              <a:spcAft>
                <a:spcPct val="0"/>
              </a:spcAft>
              <a:buFont typeface="Arial" panose="020B0604020202020204" pitchFamily="34" charset="0"/>
              <a:buNone/>
              <a:defRPr sz="1600" kern="12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marR="0" lvl="0" algn="l" defTabSz="914400" rtl="0" eaLnBrk="0" fontAlgn="base" latinLnBrk="0" hangingPunct="0">
              <a:lnSpc>
                <a:spcPct val="150000"/>
              </a:lnSpc>
              <a:spcBef>
                <a:spcPct val="20000"/>
              </a:spcBef>
              <a:spcAft>
                <a:spcPct val="0"/>
              </a:spcAft>
              <a:buClrTx/>
              <a:buSzTx/>
              <a:defRPr/>
            </a:pPr>
            <a:r>
              <a:rPr lang="zh-CN" altLang="en-US" dirty="0">
                <a:solidFill>
                  <a:prstClr val="black">
                    <a:lumMod val="85000"/>
                    <a:lumOff val="15000"/>
                  </a:prstClr>
                </a:solidFill>
                <a:latin typeface="Alibaba PuHuiTi" pitchFamily="18" charset="-122"/>
                <a:ea typeface="Alibaba PuHuiTi" pitchFamily="18" charset="-122"/>
                <a:cs typeface="Alibaba PuHuiTi" pitchFamily="18" charset="-122"/>
              </a:rPr>
              <a:t>从图中可以看出，聚成</a:t>
            </a:r>
            <a:r>
              <a:rPr lang="en-US" altLang="zh-CN" dirty="0">
                <a:solidFill>
                  <a:prstClr val="black">
                    <a:lumMod val="85000"/>
                    <a:lumOff val="15000"/>
                  </a:prstClr>
                </a:solidFill>
                <a:latin typeface="Alibaba PuHuiTi" pitchFamily="18" charset="-122"/>
                <a:ea typeface="Alibaba PuHuiTi" pitchFamily="18" charset="-122"/>
                <a:cs typeface="Alibaba PuHuiTi" pitchFamily="18" charset="-122"/>
              </a:rPr>
              <a:t>5</a:t>
            </a:r>
            <a:r>
              <a:rPr lang="zh-CN" altLang="en-US" dirty="0">
                <a:solidFill>
                  <a:prstClr val="black">
                    <a:lumMod val="85000"/>
                    <a:lumOff val="15000"/>
                  </a:prstClr>
                </a:solidFill>
                <a:latin typeface="Alibaba PuHuiTi" pitchFamily="18" charset="-122"/>
                <a:ea typeface="Alibaba PuHuiTi" pitchFamily="18" charset="-122"/>
                <a:cs typeface="Alibaba PuHuiTi" pitchFamily="18" charset="-122"/>
              </a:rPr>
              <a:t>类，右上角属于</a:t>
            </a:r>
            <a:r>
              <a:rPr lang="zh-CN" altLang="en-US" dirty="0">
                <a:solidFill>
                  <a:schemeClr val="accent2">
                    <a:lumMod val="75000"/>
                  </a:schemeClr>
                </a:solidFill>
                <a:latin typeface="Alibaba PuHuiTi" pitchFamily="18" charset="-122"/>
                <a:ea typeface="Alibaba PuHuiTi" pitchFamily="18" charset="-122"/>
                <a:cs typeface="Alibaba PuHuiTi" pitchFamily="18" charset="-122"/>
              </a:rPr>
              <a:t>挣的多，消费的也多</a:t>
            </a:r>
            <a:r>
              <a:rPr lang="zh-CN" altLang="en-US" dirty="0">
                <a:solidFill>
                  <a:prstClr val="black">
                    <a:lumMod val="85000"/>
                    <a:lumOff val="15000"/>
                  </a:prstClr>
                </a:solidFill>
                <a:latin typeface="Alibaba PuHuiTi" pitchFamily="18" charset="-122"/>
                <a:ea typeface="Alibaba PuHuiTi" pitchFamily="18" charset="-122"/>
                <a:cs typeface="Alibaba PuHuiTi" pitchFamily="18" charset="-122"/>
              </a:rPr>
              <a:t>黄金客户群</a:t>
            </a:r>
            <a:endParaRPr lang="en-US" altLang="zh-CN" dirty="0">
              <a:solidFill>
                <a:prstClr val="black">
                  <a:lumMod val="85000"/>
                  <a:lumOff val="15000"/>
                </a:prstClr>
              </a:solidFill>
              <a:latin typeface="Alibaba PuHuiTi" pitchFamily="18" charset="-122"/>
              <a:ea typeface="Alibaba PuHuiTi" pitchFamily="18" charset="-122"/>
              <a:cs typeface="Alibaba PuHuiTi" pitchFamily="18" charset="-122"/>
            </a:endParaRPr>
          </a:p>
        </p:txBody>
      </p:sp>
      <p:pic>
        <p:nvPicPr>
          <p:cNvPr id="4" name="图片 3"/>
          <p:cNvPicPr>
            <a:picLocks noChangeAspect="1"/>
          </p:cNvPicPr>
          <p:nvPr/>
        </p:nvPicPr>
        <p:blipFill>
          <a:blip r:embed="rId1"/>
          <a:stretch>
            <a:fillRect/>
          </a:stretch>
        </p:blipFill>
        <p:spPr>
          <a:xfrm>
            <a:off x="2078961" y="1775636"/>
            <a:ext cx="6767328" cy="4341552"/>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710879" y="839979"/>
            <a:ext cx="9982788" cy="517190"/>
          </a:xfrm>
        </p:spPr>
        <p:txBody>
          <a:bodyPr/>
          <a:lstStyle/>
          <a:p>
            <a:r>
              <a:rPr kumimoji="1" lang="zh-CN" altLang="en-US" dirty="0">
                <a:solidFill>
                  <a:schemeClr val="tx1">
                    <a:lumMod val="85000"/>
                    <a:lumOff val="15000"/>
                  </a:schemeClr>
                </a:solidFill>
                <a:latin typeface="Alibaba PuHuiTi" pitchFamily="18" charset="-122"/>
                <a:ea typeface="Alibaba PuHuiTi" pitchFamily="18" charset="-122"/>
                <a:cs typeface="Alibaba PuHuiTi" pitchFamily="18" charset="-122"/>
              </a:rPr>
              <a:t>案例：顾客数据聚类分析</a:t>
            </a:r>
            <a:endParaRPr kumimoji="1" lang="zh-CN" altLang="en-US" dirty="0">
              <a:solidFill>
                <a:schemeClr val="tx1">
                  <a:lumMod val="85000"/>
                  <a:lumOff val="15000"/>
                </a:schemeClr>
              </a:solidFill>
              <a:latin typeface="Alibaba PuHuiTi" pitchFamily="18" charset="-122"/>
              <a:ea typeface="Alibaba PuHuiTi" pitchFamily="18" charset="-122"/>
              <a:cs typeface="Alibaba PuHuiTi" pitchFamily="18" charset="-122"/>
            </a:endParaRPr>
          </a:p>
        </p:txBody>
      </p:sp>
      <p:sp>
        <p:nvSpPr>
          <p:cNvPr id="7" name="TextBox 3"/>
          <p:cNvSpPr txBox="1"/>
          <p:nvPr/>
        </p:nvSpPr>
        <p:spPr>
          <a:xfrm>
            <a:off x="911045" y="1357169"/>
            <a:ext cx="6457318" cy="5047536"/>
          </a:xfrm>
          <a:prstGeom prst="rect">
            <a:avLst/>
          </a:prstGeom>
          <a:solidFill>
            <a:srgbClr val="FFFFE4"/>
          </a:solidFill>
          <a:ln w="3175">
            <a:solidFill>
              <a:srgbClr val="91919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GB" altLang="zh-CN" sz="1400" dirty="0">
                <a:solidFill>
                  <a:srgbClr val="0033B3"/>
                </a:solidFill>
                <a:effectLst/>
              </a:rPr>
              <a:t>import </a:t>
            </a:r>
            <a:r>
              <a:rPr lang="en-GB" altLang="zh-CN" sz="1400" dirty="0"/>
              <a:t>pandas </a:t>
            </a:r>
            <a:r>
              <a:rPr lang="en-GB" altLang="zh-CN" sz="1400" dirty="0">
                <a:solidFill>
                  <a:srgbClr val="0033B3"/>
                </a:solidFill>
                <a:effectLst/>
              </a:rPr>
              <a:t>as </a:t>
            </a:r>
            <a:r>
              <a:rPr lang="en-GB" altLang="zh-CN" sz="1400" dirty="0"/>
              <a:t>pd</a:t>
            </a:r>
            <a:br>
              <a:rPr lang="en-GB" altLang="zh-CN" sz="1400" dirty="0"/>
            </a:br>
            <a:r>
              <a:rPr lang="en-GB" altLang="zh-CN" sz="1400" dirty="0">
                <a:solidFill>
                  <a:srgbClr val="0033B3"/>
                </a:solidFill>
                <a:effectLst/>
              </a:rPr>
              <a:t>from </a:t>
            </a:r>
            <a:r>
              <a:rPr lang="en-GB" altLang="zh-CN" sz="1400" dirty="0" err="1"/>
              <a:t>sklearn.cluster</a:t>
            </a:r>
            <a:r>
              <a:rPr lang="en-GB" altLang="zh-CN" sz="1400" dirty="0"/>
              <a:t> </a:t>
            </a:r>
            <a:r>
              <a:rPr lang="en-GB" altLang="zh-CN" sz="1400" dirty="0">
                <a:solidFill>
                  <a:srgbClr val="0033B3"/>
                </a:solidFill>
                <a:effectLst/>
              </a:rPr>
              <a:t>import </a:t>
            </a:r>
            <a:r>
              <a:rPr lang="en-GB" altLang="zh-CN" sz="1400" dirty="0" err="1"/>
              <a:t>KMeans</a:t>
            </a:r>
            <a:br>
              <a:rPr lang="en-GB" altLang="zh-CN" sz="1400" dirty="0"/>
            </a:br>
            <a:r>
              <a:rPr lang="en-GB" altLang="zh-CN" sz="1400" dirty="0">
                <a:solidFill>
                  <a:srgbClr val="0033B3"/>
                </a:solidFill>
                <a:effectLst/>
              </a:rPr>
              <a:t>import </a:t>
            </a:r>
            <a:r>
              <a:rPr lang="en-GB" altLang="zh-CN" sz="1400" dirty="0" err="1"/>
              <a:t>matplotlib.pyplot</a:t>
            </a:r>
            <a:r>
              <a:rPr lang="en-GB" altLang="zh-CN" sz="1400" dirty="0"/>
              <a:t> </a:t>
            </a:r>
            <a:r>
              <a:rPr lang="en-GB" altLang="zh-CN" sz="1400" dirty="0">
                <a:solidFill>
                  <a:srgbClr val="0033B3"/>
                </a:solidFill>
                <a:effectLst/>
              </a:rPr>
              <a:t>as </a:t>
            </a:r>
            <a:r>
              <a:rPr lang="en-GB" altLang="zh-CN" sz="1400" dirty="0" err="1"/>
              <a:t>plt</a:t>
            </a:r>
            <a:br>
              <a:rPr lang="en-GB" altLang="zh-CN" sz="1400" dirty="0"/>
            </a:br>
            <a:r>
              <a:rPr lang="en-GB" altLang="zh-CN" sz="1400" dirty="0">
                <a:solidFill>
                  <a:srgbClr val="0033B3"/>
                </a:solidFill>
                <a:effectLst/>
              </a:rPr>
              <a:t>from </a:t>
            </a:r>
            <a:r>
              <a:rPr lang="en-GB" altLang="zh-CN" sz="1400" dirty="0" err="1"/>
              <a:t>sklearn.metrics</a:t>
            </a:r>
            <a:r>
              <a:rPr lang="en-GB" altLang="zh-CN" sz="1400" dirty="0"/>
              <a:t> </a:t>
            </a:r>
            <a:r>
              <a:rPr lang="en-GB" altLang="zh-CN" sz="1400" dirty="0">
                <a:solidFill>
                  <a:srgbClr val="0033B3"/>
                </a:solidFill>
                <a:effectLst/>
              </a:rPr>
              <a:t>import </a:t>
            </a:r>
            <a:r>
              <a:rPr lang="en-GB" altLang="zh-CN" sz="1400" dirty="0" err="1"/>
              <a:t>silhouette_score</a:t>
            </a:r>
            <a:br>
              <a:rPr lang="en-GB" altLang="zh-CN" sz="1400" dirty="0"/>
            </a:br>
            <a:br>
              <a:rPr lang="en-GB" altLang="zh-CN" sz="1400" dirty="0"/>
            </a:br>
            <a:r>
              <a:rPr lang="en-GB" altLang="zh-CN" sz="1400" i="1" dirty="0">
                <a:solidFill>
                  <a:srgbClr val="8C8C8C"/>
                </a:solidFill>
                <a:effectLst/>
              </a:rPr>
              <a:t># </a:t>
            </a:r>
            <a:r>
              <a:rPr lang="zh-CN" altLang="en-US" sz="1400" i="1" dirty="0">
                <a:solidFill>
                  <a:srgbClr val="8C8C8C"/>
                </a:solidFill>
                <a:effectLst/>
              </a:rPr>
              <a:t>聚类分析用户分群</a:t>
            </a:r>
            <a:br>
              <a:rPr lang="zh-CN" altLang="en-US" sz="1400" i="1" dirty="0">
                <a:solidFill>
                  <a:srgbClr val="8C8C8C"/>
                </a:solidFill>
                <a:effectLst/>
              </a:rPr>
            </a:br>
            <a:r>
              <a:rPr lang="en-GB" altLang="zh-CN" sz="1400" dirty="0">
                <a:solidFill>
                  <a:srgbClr val="0033B3"/>
                </a:solidFill>
                <a:effectLst/>
              </a:rPr>
              <a:t>def </a:t>
            </a:r>
            <a:r>
              <a:rPr lang="en-GB" altLang="zh-CN" sz="1400" dirty="0">
                <a:solidFill>
                  <a:srgbClr val="00627A"/>
                </a:solidFill>
                <a:effectLst/>
              </a:rPr>
              <a:t>dm01_</a:t>
            </a:r>
            <a:r>
              <a:rPr lang="zh-CN" altLang="en-US" sz="1400" dirty="0">
                <a:solidFill>
                  <a:srgbClr val="00627A"/>
                </a:solidFill>
                <a:effectLst/>
              </a:rPr>
              <a:t>聚类分析用户群</a:t>
            </a:r>
            <a:r>
              <a:rPr lang="en-US" altLang="zh-CN" sz="1400" dirty="0"/>
              <a:t>():</a:t>
            </a:r>
            <a:br>
              <a:rPr lang="en-US" altLang="zh-CN" sz="1400" dirty="0"/>
            </a:br>
            <a:r>
              <a:rPr lang="en-US" altLang="zh-CN" sz="1400" dirty="0"/>
              <a:t>    </a:t>
            </a:r>
            <a:r>
              <a:rPr lang="en-GB" altLang="zh-CN" sz="1400" dirty="0"/>
              <a:t>dataset = </a:t>
            </a:r>
            <a:r>
              <a:rPr lang="en-GB" altLang="zh-CN" sz="1400" dirty="0" err="1"/>
              <a:t>pd.read_csv</a:t>
            </a:r>
            <a:r>
              <a:rPr lang="en-GB" altLang="zh-CN" sz="1400" dirty="0"/>
              <a:t>(</a:t>
            </a:r>
            <a:r>
              <a:rPr lang="en-GB" altLang="zh-CN" sz="1400" dirty="0">
                <a:solidFill>
                  <a:srgbClr val="067D17"/>
                </a:solidFill>
                <a:effectLst/>
              </a:rPr>
              <a:t>'data/</a:t>
            </a:r>
            <a:r>
              <a:rPr lang="en-GB" altLang="zh-CN" sz="1400" dirty="0" err="1">
                <a:solidFill>
                  <a:srgbClr val="067D17"/>
                </a:solidFill>
                <a:effectLst/>
              </a:rPr>
              <a:t>customers.csv</a:t>
            </a:r>
            <a:r>
              <a:rPr lang="en-GB" altLang="zh-CN" sz="1400" dirty="0">
                <a:solidFill>
                  <a:srgbClr val="067D17"/>
                </a:solidFill>
                <a:effectLst/>
              </a:rPr>
              <a:t>'</a:t>
            </a:r>
            <a:r>
              <a:rPr lang="en-GB" altLang="zh-CN" sz="1400" dirty="0"/>
              <a:t>)</a:t>
            </a:r>
            <a:br>
              <a:rPr lang="en-GB" altLang="zh-CN" sz="1400" dirty="0"/>
            </a:br>
            <a:r>
              <a:rPr lang="en-GB" altLang="zh-CN" sz="1400" dirty="0"/>
              <a:t>    </a:t>
            </a:r>
            <a:r>
              <a:rPr lang="en-GB" altLang="zh-CN" sz="1400" dirty="0" err="1"/>
              <a:t>dataset.info</a:t>
            </a:r>
            <a:r>
              <a:rPr lang="en-GB" altLang="zh-CN" sz="1400" dirty="0"/>
              <a:t>()</a:t>
            </a:r>
            <a:br>
              <a:rPr lang="en-GB" altLang="zh-CN" sz="1400" dirty="0"/>
            </a:br>
            <a:r>
              <a:rPr lang="en-GB" altLang="zh-CN" sz="1400" dirty="0"/>
              <a:t>    </a:t>
            </a:r>
            <a:r>
              <a:rPr lang="en-GB" altLang="zh-CN" sz="1400" dirty="0">
                <a:solidFill>
                  <a:srgbClr val="000080"/>
                </a:solidFill>
                <a:effectLst/>
              </a:rPr>
              <a:t>print</a:t>
            </a:r>
            <a:r>
              <a:rPr lang="en-GB" altLang="zh-CN" sz="1400" dirty="0"/>
              <a:t>(</a:t>
            </a:r>
            <a:r>
              <a:rPr lang="en-GB" altLang="zh-CN" sz="1400" dirty="0">
                <a:solidFill>
                  <a:srgbClr val="067D17"/>
                </a:solidFill>
                <a:effectLst/>
              </a:rPr>
              <a:t>'dataset--&gt;</a:t>
            </a:r>
            <a:r>
              <a:rPr lang="en-GB" altLang="zh-CN" sz="1400" dirty="0">
                <a:solidFill>
                  <a:srgbClr val="0037A6"/>
                </a:solidFill>
                <a:effectLst/>
              </a:rPr>
              <a:t>\n</a:t>
            </a:r>
            <a:r>
              <a:rPr lang="en-GB" altLang="zh-CN" sz="1400" dirty="0">
                <a:solidFill>
                  <a:srgbClr val="067D17"/>
                </a:solidFill>
                <a:effectLst/>
              </a:rPr>
              <a:t>'</a:t>
            </a:r>
            <a:r>
              <a:rPr lang="en-GB" altLang="zh-CN" sz="1400" dirty="0"/>
              <a:t>, dataset)</a:t>
            </a:r>
            <a:br>
              <a:rPr lang="en-GB" altLang="zh-CN" sz="1400" dirty="0"/>
            </a:br>
            <a:br>
              <a:rPr lang="en-GB" altLang="zh-CN" sz="1400" dirty="0"/>
            </a:br>
            <a:r>
              <a:rPr lang="en-GB" altLang="zh-CN" sz="1400" dirty="0"/>
              <a:t>    X = </a:t>
            </a:r>
            <a:r>
              <a:rPr lang="en-GB" altLang="zh-CN" sz="1400" dirty="0" err="1"/>
              <a:t>dataset.iloc</a:t>
            </a:r>
            <a:r>
              <a:rPr lang="en-GB" altLang="zh-CN" sz="1400" dirty="0"/>
              <a:t>[:, [</a:t>
            </a:r>
            <a:r>
              <a:rPr lang="en-GB" altLang="zh-CN" sz="1400" dirty="0">
                <a:solidFill>
                  <a:srgbClr val="1750EB"/>
                </a:solidFill>
                <a:effectLst/>
              </a:rPr>
              <a:t>3</a:t>
            </a:r>
            <a:r>
              <a:rPr lang="en-GB" altLang="zh-CN" sz="1400" dirty="0"/>
              <a:t>, </a:t>
            </a:r>
            <a:r>
              <a:rPr lang="en-GB" altLang="zh-CN" sz="1400" dirty="0">
                <a:solidFill>
                  <a:srgbClr val="1750EB"/>
                </a:solidFill>
                <a:effectLst/>
              </a:rPr>
              <a:t>4</a:t>
            </a:r>
            <a:r>
              <a:rPr lang="en-GB" altLang="zh-CN" sz="1400" dirty="0"/>
              <a:t>]]</a:t>
            </a:r>
            <a:br>
              <a:rPr lang="en-GB" altLang="zh-CN" sz="1400" dirty="0"/>
            </a:br>
            <a:r>
              <a:rPr lang="en-GB" altLang="zh-CN" sz="1400" dirty="0"/>
              <a:t>    </a:t>
            </a:r>
            <a:r>
              <a:rPr lang="en-GB" altLang="zh-CN" sz="1400" dirty="0">
                <a:solidFill>
                  <a:srgbClr val="000080"/>
                </a:solidFill>
                <a:effectLst/>
              </a:rPr>
              <a:t>print</a:t>
            </a:r>
            <a:r>
              <a:rPr lang="en-GB" altLang="zh-CN" sz="1400" dirty="0"/>
              <a:t>(</a:t>
            </a:r>
            <a:r>
              <a:rPr lang="en-GB" altLang="zh-CN" sz="1400" dirty="0">
                <a:solidFill>
                  <a:srgbClr val="067D17"/>
                </a:solidFill>
                <a:effectLst/>
              </a:rPr>
              <a:t>'X--&gt;</a:t>
            </a:r>
            <a:r>
              <a:rPr lang="en-GB" altLang="zh-CN" sz="1400" dirty="0">
                <a:solidFill>
                  <a:srgbClr val="0037A6"/>
                </a:solidFill>
                <a:effectLst/>
              </a:rPr>
              <a:t>\n</a:t>
            </a:r>
            <a:r>
              <a:rPr lang="en-GB" altLang="zh-CN" sz="1400" dirty="0">
                <a:solidFill>
                  <a:srgbClr val="067D17"/>
                </a:solidFill>
                <a:effectLst/>
              </a:rPr>
              <a:t>'</a:t>
            </a:r>
            <a:r>
              <a:rPr lang="en-GB" altLang="zh-CN" sz="1400" dirty="0"/>
              <a:t>, X)</a:t>
            </a:r>
            <a:br>
              <a:rPr lang="en-GB" altLang="zh-CN" sz="1400" dirty="0"/>
            </a:br>
            <a:r>
              <a:rPr lang="en-GB" altLang="zh-CN" sz="1400" dirty="0"/>
              <a:t>    </a:t>
            </a:r>
            <a:r>
              <a:rPr lang="en-GB" altLang="zh-CN" sz="1400" dirty="0" err="1"/>
              <a:t>mysse</a:t>
            </a:r>
            <a:r>
              <a:rPr lang="en-GB" altLang="zh-CN" sz="1400" dirty="0"/>
              <a:t> = []</a:t>
            </a:r>
            <a:br>
              <a:rPr lang="en-GB" altLang="zh-CN" sz="1400" dirty="0"/>
            </a:br>
            <a:r>
              <a:rPr lang="en-GB" altLang="zh-CN" sz="1400" dirty="0"/>
              <a:t>    </a:t>
            </a:r>
            <a:r>
              <a:rPr lang="en-GB" altLang="zh-CN" sz="1400" dirty="0" err="1"/>
              <a:t>mysscore</a:t>
            </a:r>
            <a:r>
              <a:rPr lang="en-GB" altLang="zh-CN" sz="1400" dirty="0"/>
              <a:t> = []</a:t>
            </a:r>
            <a:br>
              <a:rPr lang="en-GB" altLang="zh-CN" sz="1400" dirty="0"/>
            </a:br>
            <a:br>
              <a:rPr lang="en-GB" altLang="zh-CN" sz="1400" dirty="0"/>
            </a:br>
            <a:r>
              <a:rPr lang="en-GB" altLang="zh-CN" sz="1400" dirty="0"/>
              <a:t>    </a:t>
            </a:r>
            <a:r>
              <a:rPr lang="en-GB" altLang="zh-CN" sz="1400" i="1" dirty="0">
                <a:solidFill>
                  <a:srgbClr val="8C8C8C"/>
                </a:solidFill>
                <a:effectLst/>
              </a:rPr>
              <a:t># </a:t>
            </a:r>
            <a:r>
              <a:rPr lang="zh-CN" altLang="en-US" sz="1400" i="1" dirty="0">
                <a:solidFill>
                  <a:srgbClr val="8C8C8C"/>
                </a:solidFill>
                <a:effectLst/>
              </a:rPr>
              <a:t>评估聚类个数</a:t>
            </a:r>
            <a:br>
              <a:rPr lang="zh-CN" altLang="en-US" sz="1400" i="1" dirty="0">
                <a:solidFill>
                  <a:srgbClr val="8C8C8C"/>
                </a:solidFill>
                <a:effectLst/>
              </a:rPr>
            </a:br>
            <a:r>
              <a:rPr lang="zh-CN" altLang="en-US" sz="1400" i="1" dirty="0">
                <a:solidFill>
                  <a:srgbClr val="8C8C8C"/>
                </a:solidFill>
                <a:effectLst/>
              </a:rPr>
              <a:t>    </a:t>
            </a:r>
            <a:r>
              <a:rPr lang="en-GB" altLang="zh-CN" sz="1400" dirty="0">
                <a:solidFill>
                  <a:srgbClr val="0033B3"/>
                </a:solidFill>
                <a:effectLst/>
              </a:rPr>
              <a:t>for </a:t>
            </a:r>
            <a:r>
              <a:rPr lang="en-GB" altLang="zh-CN" sz="1400" dirty="0" err="1"/>
              <a:t>i</a:t>
            </a:r>
            <a:r>
              <a:rPr lang="en-GB" altLang="zh-CN" sz="1400" dirty="0"/>
              <a:t> </a:t>
            </a:r>
            <a:r>
              <a:rPr lang="en-GB" altLang="zh-CN" sz="1400" dirty="0">
                <a:solidFill>
                  <a:srgbClr val="0033B3"/>
                </a:solidFill>
                <a:effectLst/>
              </a:rPr>
              <a:t>in </a:t>
            </a:r>
            <a:r>
              <a:rPr lang="en-GB" altLang="zh-CN" sz="1400" dirty="0">
                <a:solidFill>
                  <a:srgbClr val="000080"/>
                </a:solidFill>
                <a:effectLst/>
              </a:rPr>
              <a:t>range</a:t>
            </a:r>
            <a:r>
              <a:rPr lang="en-GB" altLang="zh-CN" sz="1400" dirty="0"/>
              <a:t>(</a:t>
            </a:r>
            <a:r>
              <a:rPr lang="en-GB" altLang="zh-CN" sz="1400" dirty="0">
                <a:solidFill>
                  <a:srgbClr val="1750EB"/>
                </a:solidFill>
                <a:effectLst/>
              </a:rPr>
              <a:t>2</a:t>
            </a:r>
            <a:r>
              <a:rPr lang="en-GB" altLang="zh-CN" sz="1400" dirty="0"/>
              <a:t>, </a:t>
            </a:r>
            <a:r>
              <a:rPr lang="en-GB" altLang="zh-CN" sz="1400" dirty="0">
                <a:solidFill>
                  <a:srgbClr val="1750EB"/>
                </a:solidFill>
                <a:effectLst/>
              </a:rPr>
              <a:t>11</a:t>
            </a:r>
            <a:r>
              <a:rPr lang="en-GB" altLang="zh-CN" sz="1400" dirty="0"/>
              <a:t>):</a:t>
            </a:r>
            <a:br>
              <a:rPr lang="en-GB" altLang="zh-CN" sz="1400" dirty="0"/>
            </a:br>
            <a:r>
              <a:rPr lang="en-GB" altLang="zh-CN" sz="1400" dirty="0"/>
              <a:t>        </a:t>
            </a:r>
            <a:r>
              <a:rPr lang="en-GB" altLang="zh-CN" sz="1400" dirty="0" err="1"/>
              <a:t>mykeans</a:t>
            </a:r>
            <a:r>
              <a:rPr lang="en-GB" altLang="zh-CN" sz="1400" dirty="0"/>
              <a:t> = </a:t>
            </a:r>
            <a:r>
              <a:rPr lang="en-GB" altLang="zh-CN" sz="1400" dirty="0" err="1"/>
              <a:t>KMeans</a:t>
            </a:r>
            <a:r>
              <a:rPr lang="en-GB" altLang="zh-CN" sz="1400" dirty="0"/>
              <a:t>(</a:t>
            </a:r>
            <a:r>
              <a:rPr lang="en-GB" altLang="zh-CN" sz="1400" dirty="0" err="1">
                <a:solidFill>
                  <a:srgbClr val="660099"/>
                </a:solidFill>
                <a:effectLst/>
              </a:rPr>
              <a:t>n_clusters</a:t>
            </a:r>
            <a:r>
              <a:rPr lang="en-GB" altLang="zh-CN" sz="1400" dirty="0"/>
              <a:t>=</a:t>
            </a:r>
            <a:r>
              <a:rPr lang="en-GB" altLang="zh-CN" sz="1400" dirty="0" err="1"/>
              <a:t>i</a:t>
            </a:r>
            <a:r>
              <a:rPr lang="en-GB" altLang="zh-CN" sz="1400" dirty="0"/>
              <a:t>)</a:t>
            </a:r>
            <a:br>
              <a:rPr lang="en-GB" altLang="zh-CN" sz="1400" dirty="0"/>
            </a:br>
            <a:r>
              <a:rPr lang="en-GB" altLang="zh-CN" sz="1400" dirty="0"/>
              <a:t>        </a:t>
            </a:r>
            <a:r>
              <a:rPr lang="en-GB" altLang="zh-CN" sz="1400" dirty="0" err="1"/>
              <a:t>mykeans.fit</a:t>
            </a:r>
            <a:r>
              <a:rPr lang="en-GB" altLang="zh-CN" sz="1400" dirty="0"/>
              <a:t>(X)</a:t>
            </a:r>
            <a:br>
              <a:rPr lang="en-GB" altLang="zh-CN" sz="1400" dirty="0"/>
            </a:br>
            <a:r>
              <a:rPr lang="en-GB" altLang="zh-CN" sz="1400" dirty="0"/>
              <a:t>        </a:t>
            </a:r>
            <a:r>
              <a:rPr lang="en-GB" altLang="zh-CN" sz="1400" dirty="0" err="1"/>
              <a:t>mysse.append</a:t>
            </a:r>
            <a:r>
              <a:rPr lang="en-GB" altLang="zh-CN" sz="1400" dirty="0"/>
              <a:t>(</a:t>
            </a:r>
            <a:r>
              <a:rPr lang="en-GB" altLang="zh-CN" sz="1400" dirty="0" err="1"/>
              <a:t>mykeans.inertia</a:t>
            </a:r>
            <a:r>
              <a:rPr lang="en-GB" altLang="zh-CN" sz="1400" dirty="0"/>
              <a:t>_)      </a:t>
            </a:r>
            <a:r>
              <a:rPr lang="en-GB" altLang="zh-CN" sz="1400" i="1" dirty="0">
                <a:solidFill>
                  <a:srgbClr val="8C8C8C"/>
                </a:solidFill>
                <a:effectLst/>
              </a:rPr>
              <a:t># inertia </a:t>
            </a:r>
            <a:r>
              <a:rPr lang="zh-CN" altLang="en-US" sz="1400" i="1" dirty="0">
                <a:solidFill>
                  <a:srgbClr val="8C8C8C"/>
                </a:solidFill>
                <a:effectLst/>
              </a:rPr>
              <a:t>簇内误差平方和</a:t>
            </a:r>
            <a:br>
              <a:rPr lang="zh-CN" altLang="en-US" sz="1400" i="1" dirty="0">
                <a:solidFill>
                  <a:srgbClr val="8C8C8C"/>
                </a:solidFill>
                <a:effectLst/>
              </a:rPr>
            </a:br>
            <a:r>
              <a:rPr lang="zh-CN" altLang="en-US" sz="1400" i="1" dirty="0">
                <a:solidFill>
                  <a:srgbClr val="8C8C8C"/>
                </a:solidFill>
                <a:effectLst/>
              </a:rPr>
              <a:t>        </a:t>
            </a:r>
            <a:r>
              <a:rPr lang="en-GB" altLang="zh-CN" sz="1400" dirty="0"/>
              <a:t>ret = </a:t>
            </a:r>
            <a:r>
              <a:rPr lang="en-GB" altLang="zh-CN" sz="1400" dirty="0" err="1"/>
              <a:t>mykeans.predict</a:t>
            </a:r>
            <a:r>
              <a:rPr lang="en-GB" altLang="zh-CN" sz="1400" dirty="0"/>
              <a:t>(X)</a:t>
            </a:r>
            <a:br>
              <a:rPr lang="en-GB" altLang="zh-CN" sz="1400" dirty="0"/>
            </a:br>
            <a:r>
              <a:rPr lang="en-GB" altLang="zh-CN" sz="1400" dirty="0"/>
              <a:t>        </a:t>
            </a:r>
            <a:r>
              <a:rPr lang="en-GB" altLang="zh-CN" sz="1400" dirty="0" err="1"/>
              <a:t>mysscore.append</a:t>
            </a:r>
            <a:r>
              <a:rPr lang="en-GB" altLang="zh-CN" sz="1400" dirty="0"/>
              <a:t>(</a:t>
            </a:r>
            <a:r>
              <a:rPr lang="en-GB" altLang="zh-CN" sz="1400" dirty="0" err="1"/>
              <a:t>silhouette_score</a:t>
            </a:r>
            <a:r>
              <a:rPr lang="en-GB" altLang="zh-CN" sz="1400" dirty="0"/>
              <a:t>(X, ret))    </a:t>
            </a:r>
            <a:r>
              <a:rPr lang="en-GB" altLang="zh-CN" sz="1400" i="1" dirty="0">
                <a:solidFill>
                  <a:srgbClr val="8C8C8C"/>
                </a:solidFill>
                <a:effectLst/>
              </a:rPr>
              <a:t># </a:t>
            </a:r>
            <a:r>
              <a:rPr lang="en-GB" altLang="zh-CN" sz="1400" i="1" dirty="0" err="1">
                <a:solidFill>
                  <a:srgbClr val="8C8C8C"/>
                </a:solidFill>
                <a:effectLst/>
              </a:rPr>
              <a:t>sc</a:t>
            </a:r>
            <a:r>
              <a:rPr lang="zh-CN" altLang="en-US" sz="1400" i="1" dirty="0">
                <a:solidFill>
                  <a:srgbClr val="8C8C8C"/>
                </a:solidFill>
                <a:effectLst/>
              </a:rPr>
              <a:t>系数 聚类需要</a:t>
            </a:r>
            <a:r>
              <a:rPr lang="en-US" altLang="zh-CN" sz="1400" i="1" dirty="0">
                <a:solidFill>
                  <a:srgbClr val="8C8C8C"/>
                </a:solidFill>
                <a:effectLst/>
              </a:rPr>
              <a:t>1</a:t>
            </a:r>
            <a:r>
              <a:rPr lang="zh-CN" altLang="en-US" sz="1400" i="1" dirty="0">
                <a:solidFill>
                  <a:srgbClr val="8C8C8C"/>
                </a:solidFill>
                <a:effectLst/>
              </a:rPr>
              <a:t>个以上的类别</a:t>
            </a:r>
            <a:endParaRPr kumimoji="0" lang="en-GB" altLang="zh-CN" sz="1400" b="0" i="0" u="none" strike="noStrike" kern="1200" cap="none" spc="0" normalizeH="0" baseline="0" noProof="0" dirty="0">
              <a:ln>
                <a:noFill/>
              </a:ln>
              <a:solidFill>
                <a:srgbClr val="0033B3"/>
              </a:solidFill>
              <a:effectLst/>
              <a:uLnTx/>
              <a:uFillTx/>
              <a:latin typeface="Calibri" panose="020F0502020204030204"/>
              <a:ea typeface="黑体" panose="02010609060101010101" pitchFamily="49" charset="-122"/>
              <a:cs typeface="+mn-cs"/>
            </a:endParaRPr>
          </a:p>
        </p:txBody>
      </p:sp>
      <p:sp>
        <p:nvSpPr>
          <p:cNvPr id="2" name="TextBox 3"/>
          <p:cNvSpPr txBox="1"/>
          <p:nvPr/>
        </p:nvSpPr>
        <p:spPr>
          <a:xfrm>
            <a:off x="7797212" y="1357169"/>
            <a:ext cx="3768973" cy="2893100"/>
          </a:xfrm>
          <a:prstGeom prst="rect">
            <a:avLst/>
          </a:prstGeom>
          <a:solidFill>
            <a:srgbClr val="FFFFE4"/>
          </a:solidFill>
          <a:ln w="3175">
            <a:solidFill>
              <a:srgbClr val="91919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br>
              <a:rPr lang="zh-CN" altLang="en-US" sz="1400" i="1" dirty="0">
                <a:solidFill>
                  <a:srgbClr val="8C8C8C"/>
                </a:solidFill>
                <a:effectLst/>
              </a:rPr>
            </a:br>
            <a:r>
              <a:rPr lang="zh-CN" altLang="en-US" sz="1400" i="1" dirty="0">
                <a:solidFill>
                  <a:srgbClr val="8C8C8C"/>
                </a:solidFill>
                <a:effectLst/>
              </a:rPr>
              <a:t>    </a:t>
            </a:r>
            <a:r>
              <a:rPr lang="en-GB" altLang="zh-CN" sz="1400" dirty="0" err="1"/>
              <a:t>plt.plot</a:t>
            </a:r>
            <a:r>
              <a:rPr lang="en-GB" altLang="zh-CN" sz="1400" dirty="0"/>
              <a:t>(</a:t>
            </a:r>
            <a:r>
              <a:rPr lang="en-GB" altLang="zh-CN" sz="1400" dirty="0">
                <a:solidFill>
                  <a:srgbClr val="000080"/>
                </a:solidFill>
                <a:effectLst/>
              </a:rPr>
              <a:t>range</a:t>
            </a:r>
            <a:r>
              <a:rPr lang="en-GB" altLang="zh-CN" sz="1400" dirty="0"/>
              <a:t>(</a:t>
            </a:r>
            <a:r>
              <a:rPr lang="en-GB" altLang="zh-CN" sz="1400" dirty="0">
                <a:solidFill>
                  <a:srgbClr val="1750EB"/>
                </a:solidFill>
                <a:effectLst/>
              </a:rPr>
              <a:t>2</a:t>
            </a:r>
            <a:r>
              <a:rPr lang="en-GB" altLang="zh-CN" sz="1400" dirty="0"/>
              <a:t>, </a:t>
            </a:r>
            <a:r>
              <a:rPr lang="en-GB" altLang="zh-CN" sz="1400" dirty="0">
                <a:solidFill>
                  <a:srgbClr val="1750EB"/>
                </a:solidFill>
                <a:effectLst/>
              </a:rPr>
              <a:t>11</a:t>
            </a:r>
            <a:r>
              <a:rPr lang="en-GB" altLang="zh-CN" sz="1400" dirty="0"/>
              <a:t>), </a:t>
            </a:r>
            <a:r>
              <a:rPr lang="en-GB" altLang="zh-CN" sz="1400" dirty="0" err="1"/>
              <a:t>mysse</a:t>
            </a:r>
            <a:r>
              <a:rPr lang="en-GB" altLang="zh-CN" sz="1400" dirty="0"/>
              <a:t>)</a:t>
            </a:r>
            <a:br>
              <a:rPr lang="en-GB" altLang="zh-CN" sz="1400" dirty="0"/>
            </a:br>
            <a:r>
              <a:rPr lang="en-GB" altLang="zh-CN" sz="1400" dirty="0"/>
              <a:t>    </a:t>
            </a:r>
            <a:r>
              <a:rPr lang="en-GB" altLang="zh-CN" sz="1400" dirty="0" err="1"/>
              <a:t>plt.title</a:t>
            </a:r>
            <a:r>
              <a:rPr lang="en-GB" altLang="zh-CN" sz="1400" dirty="0"/>
              <a:t>(</a:t>
            </a:r>
            <a:r>
              <a:rPr lang="en-GB" altLang="zh-CN" sz="1400" dirty="0">
                <a:solidFill>
                  <a:srgbClr val="067D17"/>
                </a:solidFill>
                <a:effectLst/>
              </a:rPr>
              <a:t>'the elbow method'</a:t>
            </a:r>
            <a:r>
              <a:rPr lang="en-GB" altLang="zh-CN" sz="1400" dirty="0"/>
              <a:t>)</a:t>
            </a:r>
            <a:br>
              <a:rPr lang="en-GB" altLang="zh-CN" sz="1400" dirty="0"/>
            </a:br>
            <a:r>
              <a:rPr lang="en-GB" altLang="zh-CN" sz="1400" dirty="0"/>
              <a:t>    </a:t>
            </a:r>
            <a:r>
              <a:rPr lang="en-GB" altLang="zh-CN" sz="1400" dirty="0" err="1"/>
              <a:t>plt.xlabel</a:t>
            </a:r>
            <a:r>
              <a:rPr lang="en-GB" altLang="zh-CN" sz="1400" dirty="0"/>
              <a:t>(</a:t>
            </a:r>
            <a:r>
              <a:rPr lang="en-GB" altLang="zh-CN" sz="1400" dirty="0">
                <a:solidFill>
                  <a:srgbClr val="067D17"/>
                </a:solidFill>
                <a:effectLst/>
              </a:rPr>
              <a:t>'number of clusters'</a:t>
            </a:r>
            <a:r>
              <a:rPr lang="en-GB" altLang="zh-CN" sz="1400" dirty="0"/>
              <a:t>)</a:t>
            </a:r>
            <a:br>
              <a:rPr lang="en-GB" altLang="zh-CN" sz="1400" dirty="0"/>
            </a:br>
            <a:r>
              <a:rPr lang="en-GB" altLang="zh-CN" sz="1400" dirty="0"/>
              <a:t>    </a:t>
            </a:r>
            <a:r>
              <a:rPr lang="en-GB" altLang="zh-CN" sz="1400" dirty="0" err="1"/>
              <a:t>plt.ylabel</a:t>
            </a:r>
            <a:r>
              <a:rPr lang="en-GB" altLang="zh-CN" sz="1400" dirty="0"/>
              <a:t>(</a:t>
            </a:r>
            <a:r>
              <a:rPr lang="en-GB" altLang="zh-CN" sz="1400" dirty="0">
                <a:solidFill>
                  <a:srgbClr val="067D17"/>
                </a:solidFill>
                <a:effectLst/>
              </a:rPr>
              <a:t>'</a:t>
            </a:r>
            <a:r>
              <a:rPr lang="en-GB" altLang="zh-CN" sz="1400" dirty="0" err="1">
                <a:solidFill>
                  <a:srgbClr val="067D17"/>
                </a:solidFill>
                <a:effectLst/>
              </a:rPr>
              <a:t>mysse</a:t>
            </a:r>
            <a:r>
              <a:rPr lang="en-GB" altLang="zh-CN" sz="1400" dirty="0">
                <a:solidFill>
                  <a:srgbClr val="067D17"/>
                </a:solidFill>
                <a:effectLst/>
              </a:rPr>
              <a:t>'</a:t>
            </a:r>
            <a:r>
              <a:rPr lang="en-GB" altLang="zh-CN" sz="1400" dirty="0"/>
              <a:t>)</a:t>
            </a:r>
            <a:br>
              <a:rPr lang="en-GB" altLang="zh-CN" sz="1400" dirty="0"/>
            </a:br>
            <a:r>
              <a:rPr lang="en-GB" altLang="zh-CN" sz="1400" dirty="0"/>
              <a:t>    </a:t>
            </a:r>
            <a:r>
              <a:rPr lang="en-GB" altLang="zh-CN" sz="1400" dirty="0" err="1"/>
              <a:t>plt.grid</a:t>
            </a:r>
            <a:r>
              <a:rPr lang="en-GB" altLang="zh-CN" sz="1400" dirty="0"/>
              <a:t>()</a:t>
            </a:r>
            <a:br>
              <a:rPr lang="en-GB" altLang="zh-CN" sz="1400" dirty="0"/>
            </a:br>
            <a:r>
              <a:rPr lang="en-GB" altLang="zh-CN" sz="1400" dirty="0"/>
              <a:t>    </a:t>
            </a:r>
            <a:r>
              <a:rPr lang="en-GB" altLang="zh-CN" sz="1400" dirty="0" err="1"/>
              <a:t>plt.show</a:t>
            </a:r>
            <a:r>
              <a:rPr lang="en-GB" altLang="zh-CN" sz="1400" dirty="0"/>
              <a:t>()</a:t>
            </a:r>
            <a:br>
              <a:rPr lang="en-GB" altLang="zh-CN" sz="1400" dirty="0"/>
            </a:br>
            <a:br>
              <a:rPr lang="en-GB" altLang="zh-CN" sz="1400" dirty="0"/>
            </a:br>
            <a:r>
              <a:rPr lang="en-GB" altLang="zh-CN" sz="1400" dirty="0"/>
              <a:t>    </a:t>
            </a:r>
            <a:r>
              <a:rPr lang="en-GB" altLang="zh-CN" sz="1400" dirty="0" err="1"/>
              <a:t>plt.title</a:t>
            </a:r>
            <a:r>
              <a:rPr lang="en-GB" altLang="zh-CN" sz="1400" dirty="0"/>
              <a:t>(</a:t>
            </a:r>
            <a:r>
              <a:rPr lang="en-GB" altLang="zh-CN" sz="1400" dirty="0">
                <a:solidFill>
                  <a:srgbClr val="067D17"/>
                </a:solidFill>
                <a:effectLst/>
              </a:rPr>
              <a:t>'</a:t>
            </a:r>
            <a:r>
              <a:rPr lang="en-GB" altLang="zh-CN" sz="1400" dirty="0" err="1">
                <a:solidFill>
                  <a:srgbClr val="067D17"/>
                </a:solidFill>
                <a:effectLst/>
              </a:rPr>
              <a:t>sh</a:t>
            </a:r>
            <a:r>
              <a:rPr lang="en-GB" altLang="zh-CN" sz="1400" dirty="0">
                <a:solidFill>
                  <a:srgbClr val="067D17"/>
                </a:solidFill>
                <a:effectLst/>
              </a:rPr>
              <a:t>'</a:t>
            </a:r>
            <a:r>
              <a:rPr lang="en-GB" altLang="zh-CN" sz="1400" dirty="0"/>
              <a:t>)</a:t>
            </a:r>
            <a:br>
              <a:rPr lang="en-GB" altLang="zh-CN" sz="1400" dirty="0"/>
            </a:br>
            <a:r>
              <a:rPr lang="en-GB" altLang="zh-CN" sz="1400" dirty="0"/>
              <a:t>    </a:t>
            </a:r>
            <a:r>
              <a:rPr lang="en-GB" altLang="zh-CN" sz="1400" dirty="0" err="1"/>
              <a:t>plt.plot</a:t>
            </a:r>
            <a:r>
              <a:rPr lang="en-GB" altLang="zh-CN" sz="1400" dirty="0"/>
              <a:t>(</a:t>
            </a:r>
            <a:r>
              <a:rPr lang="en-GB" altLang="zh-CN" sz="1400" dirty="0">
                <a:solidFill>
                  <a:srgbClr val="000080"/>
                </a:solidFill>
                <a:effectLst/>
              </a:rPr>
              <a:t>range</a:t>
            </a:r>
            <a:r>
              <a:rPr lang="en-GB" altLang="zh-CN" sz="1400" dirty="0"/>
              <a:t>(</a:t>
            </a:r>
            <a:r>
              <a:rPr lang="en-GB" altLang="zh-CN" sz="1400" dirty="0">
                <a:solidFill>
                  <a:srgbClr val="1750EB"/>
                </a:solidFill>
                <a:effectLst/>
              </a:rPr>
              <a:t>2</a:t>
            </a:r>
            <a:r>
              <a:rPr lang="en-GB" altLang="zh-CN" sz="1400" dirty="0"/>
              <a:t>, </a:t>
            </a:r>
            <a:r>
              <a:rPr lang="en-GB" altLang="zh-CN" sz="1400" dirty="0">
                <a:solidFill>
                  <a:srgbClr val="1750EB"/>
                </a:solidFill>
                <a:effectLst/>
              </a:rPr>
              <a:t>11</a:t>
            </a:r>
            <a:r>
              <a:rPr lang="en-GB" altLang="zh-CN" sz="1400" dirty="0"/>
              <a:t>), </a:t>
            </a:r>
            <a:r>
              <a:rPr lang="en-GB" altLang="zh-CN" sz="1400" dirty="0" err="1"/>
              <a:t>mysscore</a:t>
            </a:r>
            <a:r>
              <a:rPr lang="en-GB" altLang="zh-CN" sz="1400" dirty="0"/>
              <a:t>)</a:t>
            </a:r>
            <a:br>
              <a:rPr lang="en-GB" altLang="zh-CN" sz="1400" dirty="0"/>
            </a:br>
            <a:r>
              <a:rPr lang="en-GB" altLang="zh-CN" sz="1400" dirty="0"/>
              <a:t>    </a:t>
            </a:r>
            <a:r>
              <a:rPr lang="en-GB" altLang="zh-CN" sz="1400" dirty="0" err="1"/>
              <a:t>plt.grid</a:t>
            </a:r>
            <a:r>
              <a:rPr lang="en-GB" altLang="zh-CN" sz="1400" dirty="0"/>
              <a:t>(</a:t>
            </a:r>
            <a:r>
              <a:rPr lang="en-GB" altLang="zh-CN" sz="1400" dirty="0">
                <a:solidFill>
                  <a:srgbClr val="0033B3"/>
                </a:solidFill>
                <a:effectLst/>
              </a:rPr>
              <a:t>True</a:t>
            </a:r>
            <a:r>
              <a:rPr lang="en-GB" altLang="zh-CN" sz="1400" dirty="0"/>
              <a:t>)</a:t>
            </a:r>
            <a:br>
              <a:rPr lang="en-GB" altLang="zh-CN" sz="1400" dirty="0"/>
            </a:br>
            <a:r>
              <a:rPr lang="en-GB" altLang="zh-CN" sz="1400" dirty="0"/>
              <a:t>    </a:t>
            </a:r>
            <a:r>
              <a:rPr lang="en-GB" altLang="zh-CN" sz="1400" dirty="0" err="1"/>
              <a:t>plt.show</a:t>
            </a:r>
            <a:r>
              <a:rPr lang="en-GB" altLang="zh-CN" sz="1400" dirty="0"/>
              <a:t>()</a:t>
            </a:r>
            <a:br>
              <a:rPr lang="en-GB" altLang="zh-CN" sz="1400" dirty="0"/>
            </a:br>
            <a:r>
              <a:rPr lang="en-GB" altLang="zh-CN" sz="1400" dirty="0"/>
              <a:t>    </a:t>
            </a:r>
            <a:r>
              <a:rPr lang="en-GB" altLang="zh-CN" sz="1400" dirty="0">
                <a:solidFill>
                  <a:srgbClr val="0033B3"/>
                </a:solidFill>
                <a:effectLst/>
              </a:rPr>
              <a:t>pass</a:t>
            </a:r>
            <a:endParaRPr kumimoji="0" lang="en-GB" altLang="zh-CN" sz="1400" b="0" i="0" u="none" strike="noStrike" kern="1200" cap="none" spc="0" normalizeH="0" baseline="0" noProof="0" dirty="0">
              <a:ln>
                <a:noFill/>
              </a:ln>
              <a:solidFill>
                <a:srgbClr val="0033B3"/>
              </a:solidFill>
              <a:effectLst/>
              <a:uLnTx/>
              <a:uFillTx/>
              <a:latin typeface="Calibri" panose="020F0502020204030204"/>
              <a:ea typeface="黑体" panose="02010609060101010101" pitchFamily="49" charset="-122"/>
              <a:cs typeface="+mn-cs"/>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710879" y="839979"/>
            <a:ext cx="9982788" cy="517190"/>
          </a:xfrm>
        </p:spPr>
        <p:txBody>
          <a:bodyPr/>
          <a:lstStyle/>
          <a:p>
            <a:r>
              <a:rPr kumimoji="1" lang="zh-CN" altLang="en-US" dirty="0">
                <a:solidFill>
                  <a:schemeClr val="tx1">
                    <a:lumMod val="85000"/>
                    <a:lumOff val="15000"/>
                  </a:schemeClr>
                </a:solidFill>
                <a:latin typeface="Alibaba PuHuiTi" pitchFamily="18" charset="-122"/>
                <a:ea typeface="Alibaba PuHuiTi" pitchFamily="18" charset="-122"/>
                <a:cs typeface="Alibaba PuHuiTi" pitchFamily="18" charset="-122"/>
              </a:rPr>
              <a:t> 案例：顾客数据聚类分析</a:t>
            </a:r>
            <a:endParaRPr kumimoji="1" lang="zh-CN" altLang="en-US" dirty="0">
              <a:solidFill>
                <a:schemeClr val="tx1">
                  <a:lumMod val="85000"/>
                  <a:lumOff val="15000"/>
                </a:schemeClr>
              </a:solidFill>
              <a:latin typeface="Alibaba PuHuiTi" pitchFamily="18" charset="-122"/>
              <a:ea typeface="Alibaba PuHuiTi" pitchFamily="18" charset="-122"/>
              <a:cs typeface="Alibaba PuHuiTi" pitchFamily="18" charset="-122"/>
            </a:endParaRPr>
          </a:p>
        </p:txBody>
      </p:sp>
      <p:sp>
        <p:nvSpPr>
          <p:cNvPr id="2" name="文本占位符 2"/>
          <p:cNvSpPr txBox="1"/>
          <p:nvPr/>
        </p:nvSpPr>
        <p:spPr>
          <a:xfrm>
            <a:off x="1055799" y="1417155"/>
            <a:ext cx="3452406" cy="390380"/>
          </a:xfrm>
          <a:prstGeom prst="rect">
            <a:avLst/>
          </a:prstGeom>
        </p:spPr>
        <p:txBody>
          <a:bodyPr/>
          <a:lstStyle>
            <a:lvl1pPr marL="0" indent="0" algn="l" rtl="0" eaLnBrk="0" fontAlgn="base" hangingPunct="0">
              <a:lnSpc>
                <a:spcPct val="150000"/>
              </a:lnSpc>
              <a:spcBef>
                <a:spcPct val="20000"/>
              </a:spcBef>
              <a:spcAft>
                <a:spcPct val="0"/>
              </a:spcAft>
              <a:buFont typeface="Arial" panose="020B0604020202020204" pitchFamily="34" charset="0"/>
              <a:buNone/>
              <a:defRPr sz="1600" kern="12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marL="285750" marR="0" lvl="0" indent="-285750" algn="l" defTabSz="914400" rtl="0" eaLnBrk="0" fontAlgn="base" latinLnBrk="0" hangingPunct="0">
              <a:lnSpc>
                <a:spcPct val="150000"/>
              </a:lnSpc>
              <a:spcBef>
                <a:spcPct val="20000"/>
              </a:spcBef>
              <a:spcAft>
                <a:spcPct val="0"/>
              </a:spcAft>
              <a:buClrTx/>
              <a:buSzTx/>
              <a:buFont typeface="Arial" panose="020B0604020202020204" pitchFamily="34" charset="0"/>
              <a:buChar char="•"/>
              <a:defRPr/>
            </a:pPr>
            <a:r>
              <a:rPr lang="zh-CN" altLang="en-US" dirty="0">
                <a:solidFill>
                  <a:prstClr val="black">
                    <a:lumMod val="85000"/>
                    <a:lumOff val="15000"/>
                  </a:prstClr>
                </a:solidFill>
                <a:latin typeface="Alibaba PuHuiTi" pitchFamily="18" charset="-122"/>
                <a:ea typeface="Alibaba PuHuiTi" pitchFamily="18" charset="-122"/>
                <a:cs typeface="Alibaba PuHuiTi" pitchFamily="18" charset="-122"/>
              </a:rPr>
              <a:t>效果分析</a:t>
            </a:r>
            <a:r>
              <a:rPr kumimoji="0" lang="zh-CN" altLang="en-US" sz="1600" b="0" i="0" u="none" strike="noStrike" kern="1200" cap="none" spc="0" normalizeH="0" baseline="0" noProof="0" dirty="0">
                <a:ln>
                  <a:noFill/>
                </a:ln>
                <a:solidFill>
                  <a:prstClr val="black">
                    <a:lumMod val="85000"/>
                    <a:lumOff val="15000"/>
                  </a:prstClr>
                </a:solidFill>
                <a:effectLst/>
                <a:uLnTx/>
                <a:uFillTx/>
                <a:latin typeface="Alibaba PuHuiTi" pitchFamily="18" charset="-122"/>
                <a:ea typeface="Alibaba PuHuiTi" pitchFamily="18" charset="-122"/>
                <a:cs typeface="Alibaba PuHuiTi" pitchFamily="18" charset="-122"/>
              </a:rPr>
              <a:t>：</a:t>
            </a:r>
            <a:endParaRPr kumimoji="0" lang="en-US" altLang="zh-CN" sz="1600" b="0" i="0" u="none" strike="noStrike" kern="1200" cap="none" spc="0" normalizeH="0" baseline="0" noProof="0" dirty="0">
              <a:ln>
                <a:noFill/>
              </a:ln>
              <a:solidFill>
                <a:srgbClr val="C0504D">
                  <a:lumMod val="75000"/>
                </a:srgbClr>
              </a:solidFill>
              <a:effectLst/>
              <a:uLnTx/>
              <a:uFillTx/>
              <a:latin typeface="Helvetica Neue" panose="02000503000000020004" pitchFamily="2" charset="0"/>
              <a:ea typeface="Alibaba PuHuiTi" pitchFamily="18" charset="-122"/>
              <a:cs typeface="Alibaba PuHuiTi" pitchFamily="18" charset="-122"/>
            </a:endParaRPr>
          </a:p>
        </p:txBody>
      </p:sp>
      <p:sp>
        <p:nvSpPr>
          <p:cNvPr id="6" name="文本占位符 2"/>
          <p:cNvSpPr txBox="1"/>
          <p:nvPr/>
        </p:nvSpPr>
        <p:spPr>
          <a:xfrm>
            <a:off x="2184483" y="5694728"/>
            <a:ext cx="7035579" cy="390380"/>
          </a:xfrm>
          <a:prstGeom prst="rect">
            <a:avLst/>
          </a:prstGeom>
        </p:spPr>
        <p:txBody>
          <a:bodyPr/>
          <a:lstStyle>
            <a:lvl1pPr marL="0" indent="0" algn="l" rtl="0" eaLnBrk="0" fontAlgn="base" hangingPunct="0">
              <a:lnSpc>
                <a:spcPct val="150000"/>
              </a:lnSpc>
              <a:spcBef>
                <a:spcPct val="20000"/>
              </a:spcBef>
              <a:spcAft>
                <a:spcPct val="0"/>
              </a:spcAft>
              <a:buFont typeface="Arial" panose="020B0604020202020204" pitchFamily="34" charset="0"/>
              <a:buNone/>
              <a:defRPr sz="1600" kern="12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marL="0" marR="0" lvl="0" indent="0" algn="l" defTabSz="914400" rtl="0" eaLnBrk="0" fontAlgn="base" latinLnBrk="0" hangingPunct="0">
              <a:lnSpc>
                <a:spcPct val="150000"/>
              </a:lnSpc>
              <a:spcBef>
                <a:spcPct val="20000"/>
              </a:spcBef>
              <a:spcAft>
                <a:spcPct val="0"/>
              </a:spcAft>
              <a:buClrTx/>
              <a:buSzTx/>
              <a:buFont typeface="Arial" panose="020B0604020202020204" pitchFamily="34" charset="0"/>
              <a:buNone/>
              <a:defRPr/>
            </a:pPr>
            <a:r>
              <a:rPr kumimoji="0" lang="zh-CN" altLang="en-US" sz="1600" b="0" i="0" u="none" strike="noStrike" kern="1200" cap="none" spc="0" normalizeH="0" baseline="0" noProof="0" dirty="0">
                <a:ln>
                  <a:noFill/>
                </a:ln>
                <a:solidFill>
                  <a:prstClr val="black">
                    <a:lumMod val="85000"/>
                    <a:lumOff val="15000"/>
                  </a:prstClr>
                </a:solidFill>
                <a:effectLst/>
                <a:uLnTx/>
                <a:uFillTx/>
                <a:latin typeface="Alibaba PuHuiTi" pitchFamily="18" charset="-122"/>
                <a:ea typeface="Alibaba PuHuiTi" pitchFamily="18" charset="-122"/>
                <a:cs typeface="Alibaba PuHuiTi" pitchFamily="18" charset="-122"/>
              </a:rPr>
              <a:t>通过</a:t>
            </a:r>
            <a:r>
              <a:rPr kumimoji="0" lang="zh-CN" altLang="en-US" sz="1600" b="0" i="0" u="none" strike="noStrike" kern="1200" cap="none" spc="0" normalizeH="0" baseline="0" noProof="0" dirty="0">
                <a:ln>
                  <a:noFill/>
                </a:ln>
                <a:solidFill>
                  <a:schemeClr val="accent2">
                    <a:lumMod val="75000"/>
                  </a:schemeClr>
                </a:solidFill>
                <a:effectLst/>
                <a:uLnTx/>
                <a:uFillTx/>
                <a:latin typeface="Alibaba PuHuiTi" pitchFamily="18" charset="-122"/>
                <a:ea typeface="Alibaba PuHuiTi" pitchFamily="18" charset="-122"/>
                <a:cs typeface="Alibaba PuHuiTi" pitchFamily="18" charset="-122"/>
              </a:rPr>
              <a:t>肘方法、</a:t>
            </a:r>
            <a:r>
              <a:rPr kumimoji="0" lang="en-US" altLang="zh-CN" sz="1600" b="0" i="0" u="none" strike="noStrike" kern="1200" cap="none" spc="0" normalizeH="0" baseline="0" noProof="0" dirty="0" err="1">
                <a:ln>
                  <a:noFill/>
                </a:ln>
                <a:solidFill>
                  <a:schemeClr val="accent2">
                    <a:lumMod val="75000"/>
                  </a:schemeClr>
                </a:solidFill>
                <a:effectLst/>
                <a:uLnTx/>
                <a:uFillTx/>
                <a:latin typeface="Alibaba PuHuiTi" pitchFamily="18" charset="-122"/>
                <a:ea typeface="Alibaba PuHuiTi" pitchFamily="18" charset="-122"/>
                <a:cs typeface="Alibaba PuHuiTi" pitchFamily="18" charset="-122"/>
              </a:rPr>
              <a:t>sh</a:t>
            </a:r>
            <a:r>
              <a:rPr kumimoji="0" lang="zh-CN" altLang="en-US" sz="1600" b="0" i="0" u="none" strike="noStrike" kern="1200" cap="none" spc="0" normalizeH="0" baseline="0" noProof="0" dirty="0">
                <a:ln>
                  <a:noFill/>
                </a:ln>
                <a:solidFill>
                  <a:schemeClr val="accent2">
                    <a:lumMod val="75000"/>
                  </a:schemeClr>
                </a:solidFill>
                <a:effectLst/>
                <a:uLnTx/>
                <a:uFillTx/>
                <a:latin typeface="Alibaba PuHuiTi" pitchFamily="18" charset="-122"/>
                <a:ea typeface="Alibaba PuHuiTi" pitchFamily="18" charset="-122"/>
                <a:cs typeface="Alibaba PuHuiTi" pitchFamily="18" charset="-122"/>
              </a:rPr>
              <a:t>系数</a:t>
            </a:r>
            <a:r>
              <a:rPr kumimoji="0" lang="zh-CN" altLang="en-US" sz="1600" b="0" i="0" u="none" strike="noStrike" kern="1200" cap="none" spc="0" normalizeH="0" baseline="0" noProof="0" dirty="0">
                <a:ln>
                  <a:noFill/>
                </a:ln>
                <a:solidFill>
                  <a:prstClr val="black">
                    <a:lumMod val="85000"/>
                    <a:lumOff val="15000"/>
                  </a:prstClr>
                </a:solidFill>
                <a:effectLst/>
                <a:uLnTx/>
                <a:uFillTx/>
                <a:latin typeface="Alibaba PuHuiTi" pitchFamily="18" charset="-122"/>
                <a:ea typeface="Alibaba PuHuiTi" pitchFamily="18" charset="-122"/>
                <a:cs typeface="Alibaba PuHuiTi" pitchFamily="18" charset="-122"/>
              </a:rPr>
              <a:t>都可以看出，</a:t>
            </a:r>
            <a:r>
              <a:rPr kumimoji="0" lang="zh-CN" altLang="en-US" sz="1600" b="0" i="0" u="none" strike="noStrike" kern="1200" cap="none" spc="0" normalizeH="0" baseline="0" noProof="0" dirty="0">
                <a:ln>
                  <a:noFill/>
                </a:ln>
                <a:solidFill>
                  <a:schemeClr val="accent2">
                    <a:lumMod val="75000"/>
                  </a:schemeClr>
                </a:solidFill>
                <a:effectLst/>
                <a:uLnTx/>
                <a:uFillTx/>
                <a:latin typeface="Alibaba PuHuiTi" pitchFamily="18" charset="-122"/>
                <a:ea typeface="Alibaba PuHuiTi" pitchFamily="18" charset="-122"/>
                <a:cs typeface="Alibaba PuHuiTi" pitchFamily="18" charset="-122"/>
              </a:rPr>
              <a:t>聚成</a:t>
            </a:r>
            <a:r>
              <a:rPr kumimoji="0" lang="en-US" altLang="zh-CN" sz="1600" b="0" i="0" u="none" strike="noStrike" kern="1200" cap="none" spc="0" normalizeH="0" baseline="0" noProof="0" dirty="0">
                <a:ln>
                  <a:noFill/>
                </a:ln>
                <a:solidFill>
                  <a:schemeClr val="accent2">
                    <a:lumMod val="75000"/>
                  </a:schemeClr>
                </a:solidFill>
                <a:effectLst/>
                <a:uLnTx/>
                <a:uFillTx/>
                <a:latin typeface="Alibaba PuHuiTi" pitchFamily="18" charset="-122"/>
                <a:ea typeface="Alibaba PuHuiTi" pitchFamily="18" charset="-122"/>
                <a:cs typeface="Alibaba PuHuiTi" pitchFamily="18" charset="-122"/>
              </a:rPr>
              <a:t>5</a:t>
            </a:r>
            <a:r>
              <a:rPr kumimoji="0" lang="zh-CN" altLang="en-US" sz="1600" b="0" i="0" u="none" strike="noStrike" kern="1200" cap="none" spc="0" normalizeH="0" baseline="0" noProof="0" dirty="0">
                <a:ln>
                  <a:noFill/>
                </a:ln>
                <a:solidFill>
                  <a:schemeClr val="accent2">
                    <a:lumMod val="75000"/>
                  </a:schemeClr>
                </a:solidFill>
                <a:effectLst/>
                <a:uLnTx/>
                <a:uFillTx/>
                <a:latin typeface="Alibaba PuHuiTi" pitchFamily="18" charset="-122"/>
                <a:ea typeface="Alibaba PuHuiTi" pitchFamily="18" charset="-122"/>
                <a:cs typeface="Alibaba PuHuiTi" pitchFamily="18" charset="-122"/>
              </a:rPr>
              <a:t>类</a:t>
            </a:r>
            <a:r>
              <a:rPr kumimoji="0" lang="zh-CN" altLang="en-US" sz="1600" b="0" i="0" u="none" strike="noStrike" kern="1200" cap="none" spc="0" normalizeH="0" baseline="0" noProof="0" dirty="0">
                <a:ln>
                  <a:noFill/>
                </a:ln>
                <a:solidFill>
                  <a:prstClr val="black">
                    <a:lumMod val="85000"/>
                    <a:lumOff val="15000"/>
                  </a:prstClr>
                </a:solidFill>
                <a:effectLst/>
                <a:uLnTx/>
                <a:uFillTx/>
                <a:latin typeface="Alibaba PuHuiTi" pitchFamily="18" charset="-122"/>
                <a:ea typeface="Alibaba PuHuiTi" pitchFamily="18" charset="-122"/>
                <a:cs typeface="Alibaba PuHuiTi" pitchFamily="18" charset="-122"/>
              </a:rPr>
              <a:t>效果最好</a:t>
            </a:r>
            <a:endParaRPr kumimoji="0" lang="en-US" altLang="zh-CN" sz="1600" b="0" i="0" u="none" strike="noStrike" kern="1200" cap="none" spc="0" normalizeH="0" baseline="0" noProof="0" dirty="0">
              <a:ln>
                <a:noFill/>
              </a:ln>
              <a:solidFill>
                <a:prstClr val="black">
                  <a:lumMod val="85000"/>
                  <a:lumOff val="15000"/>
                </a:prstClr>
              </a:solidFill>
              <a:effectLst/>
              <a:uLnTx/>
              <a:uFillTx/>
              <a:latin typeface="Alibaba PuHuiTi" pitchFamily="18" charset="-122"/>
              <a:ea typeface="Alibaba PuHuiTi" pitchFamily="18" charset="-122"/>
              <a:cs typeface="Alibaba PuHuiTi" pitchFamily="18" charset="-122"/>
            </a:endParaRPr>
          </a:p>
        </p:txBody>
      </p:sp>
      <p:pic>
        <p:nvPicPr>
          <p:cNvPr id="5" name="图片 4"/>
          <p:cNvPicPr>
            <a:picLocks noChangeAspect="1"/>
          </p:cNvPicPr>
          <p:nvPr/>
        </p:nvPicPr>
        <p:blipFill>
          <a:blip r:embed="rId1"/>
          <a:stretch>
            <a:fillRect/>
          </a:stretch>
        </p:blipFill>
        <p:spPr>
          <a:xfrm>
            <a:off x="1040697" y="1905738"/>
            <a:ext cx="4822896" cy="3535107"/>
          </a:xfrm>
          <a:prstGeom prst="rect">
            <a:avLst/>
          </a:prstGeom>
        </p:spPr>
      </p:pic>
      <p:pic>
        <p:nvPicPr>
          <p:cNvPr id="7" name="图片 6"/>
          <p:cNvPicPr>
            <a:picLocks noChangeAspect="1"/>
          </p:cNvPicPr>
          <p:nvPr/>
        </p:nvPicPr>
        <p:blipFill>
          <a:blip r:embed="rId2"/>
          <a:stretch>
            <a:fillRect/>
          </a:stretch>
        </p:blipFill>
        <p:spPr>
          <a:xfrm>
            <a:off x="6395291" y="1807535"/>
            <a:ext cx="4298376" cy="3338624"/>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710879" y="839979"/>
            <a:ext cx="6459803" cy="517190"/>
          </a:xfrm>
        </p:spPr>
        <p:txBody>
          <a:bodyPr/>
          <a:lstStyle/>
          <a:p>
            <a:pPr marR="0" lvl="0" algn="l" defTabSz="914400" rtl="0" eaLnBrk="0" fontAlgn="base" latinLnBrk="0" hangingPunct="0">
              <a:lnSpc>
                <a:spcPct val="150000"/>
              </a:lnSpc>
              <a:spcBef>
                <a:spcPct val="20000"/>
              </a:spcBef>
              <a:spcAft>
                <a:spcPct val="0"/>
              </a:spcAft>
              <a:buClrTx/>
              <a:buSzTx/>
              <a:defRPr/>
            </a:pPr>
            <a:r>
              <a:rPr kumimoji="0" lang="zh-CN" altLang="en-US" sz="2000" b="0" i="0" u="none" strike="noStrike" kern="1200" cap="none" spc="0" normalizeH="0" baseline="0" noProof="0" dirty="0">
                <a:ln>
                  <a:noFill/>
                </a:ln>
                <a:solidFill>
                  <a:prstClr val="black">
                    <a:lumMod val="85000"/>
                    <a:lumOff val="15000"/>
                  </a:prstClr>
                </a:solidFill>
                <a:effectLst/>
                <a:uLnTx/>
                <a:uFillTx/>
                <a:latin typeface="Alibaba PuHuiTi" pitchFamily="18" charset="-122"/>
                <a:ea typeface="Alibaba PuHuiTi" pitchFamily="18" charset="-122"/>
                <a:cs typeface="Alibaba PuHuiTi" pitchFamily="18" charset="-122"/>
              </a:rPr>
              <a:t>聚类算法在现实生活中的应用</a:t>
            </a:r>
            <a:endParaRPr kumimoji="0" lang="zh-CN" altLang="en-GB" sz="2000" b="0" i="0" u="none" strike="noStrike" kern="1200" cap="none" spc="0" normalizeH="0" baseline="0" noProof="0" dirty="0">
              <a:ln>
                <a:noFill/>
              </a:ln>
              <a:solidFill>
                <a:prstClr val="black">
                  <a:lumMod val="85000"/>
                  <a:lumOff val="15000"/>
                </a:prstClr>
              </a:solidFill>
              <a:effectLst/>
              <a:uLnTx/>
              <a:uFillTx/>
              <a:latin typeface="Alibaba PuHuiTi" pitchFamily="18" charset="-122"/>
              <a:ea typeface="Alibaba PuHuiTi" pitchFamily="18" charset="-122"/>
              <a:cs typeface="Alibaba PuHuiTi" pitchFamily="18" charset="-122"/>
            </a:endParaRPr>
          </a:p>
        </p:txBody>
      </p:sp>
      <p:sp>
        <p:nvSpPr>
          <p:cNvPr id="4" name="文本占位符 2"/>
          <p:cNvSpPr txBox="1"/>
          <p:nvPr/>
        </p:nvSpPr>
        <p:spPr>
          <a:xfrm>
            <a:off x="901312" y="1292715"/>
            <a:ext cx="4016262" cy="499578"/>
          </a:xfrm>
          <a:prstGeom prst="rect">
            <a:avLst/>
          </a:prstGeom>
        </p:spPr>
        <p:txBody>
          <a:bodyPr/>
          <a:lstStyle>
            <a:lvl1pPr marL="0" indent="0" algn="l" rtl="0" eaLnBrk="0" fontAlgn="base" hangingPunct="0">
              <a:lnSpc>
                <a:spcPct val="150000"/>
              </a:lnSpc>
              <a:spcBef>
                <a:spcPct val="20000"/>
              </a:spcBef>
              <a:spcAft>
                <a:spcPct val="0"/>
              </a:spcAft>
              <a:buFont typeface="Arial" panose="020B0604020202020204" pitchFamily="34" charset="0"/>
              <a:buNone/>
              <a:defRPr sz="1600" kern="12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marL="285750" marR="0" lvl="0" indent="-285750" algn="l" defTabSz="914400" rtl="0" eaLnBrk="0" fontAlgn="base" latinLnBrk="0" hangingPunct="0">
              <a:lnSpc>
                <a:spcPct val="150000"/>
              </a:lnSpc>
              <a:spcBef>
                <a:spcPct val="20000"/>
              </a:spcBef>
              <a:spcAft>
                <a:spcPct val="0"/>
              </a:spcAft>
              <a:buClrTx/>
              <a:buSzTx/>
              <a:buFont typeface="Arial" panose="020B0604020202020204" pitchFamily="34" charset="0"/>
              <a:buChar char="•"/>
              <a:defRPr/>
            </a:pPr>
            <a:endParaRPr kumimoji="0" lang="zh-CN" altLang="en-GB" sz="1600" b="0" i="0" u="none" strike="noStrike" kern="1200" cap="none" spc="0" normalizeH="0" baseline="0" noProof="0" dirty="0">
              <a:ln>
                <a:noFill/>
              </a:ln>
              <a:solidFill>
                <a:prstClr val="black">
                  <a:lumMod val="85000"/>
                  <a:lumOff val="15000"/>
                </a:prstClr>
              </a:solidFill>
              <a:effectLst/>
              <a:uLnTx/>
              <a:uFillTx/>
              <a:latin typeface="Alibaba PuHuiTi" pitchFamily="18" charset="-122"/>
              <a:ea typeface="Alibaba PuHuiTi" pitchFamily="18" charset="-122"/>
              <a:cs typeface="Alibaba PuHuiTi" pitchFamily="18" charset="-122"/>
            </a:endParaRPr>
          </a:p>
        </p:txBody>
      </p:sp>
      <p:sp>
        <p:nvSpPr>
          <p:cNvPr id="5" name="矩形 7"/>
          <p:cNvSpPr/>
          <p:nvPr>
            <p:custDataLst>
              <p:tags r:id="rId1"/>
            </p:custDataLst>
          </p:nvPr>
        </p:nvSpPr>
        <p:spPr>
          <a:xfrm>
            <a:off x="1294545" y="2650943"/>
            <a:ext cx="2123088" cy="1390714"/>
          </a:xfrm>
          <a:prstGeom prst="rect">
            <a:avLst/>
          </a:prstGeom>
          <a:noFill/>
          <a:ln w="9525">
            <a:noFill/>
          </a:ln>
        </p:spPr>
        <p:txBody>
          <a:bodyPr wrap="none" lIns="72000" tIns="0" rIns="72000" bIns="0" anchor="t"/>
          <a:lstStyle/>
          <a:p>
            <a:pPr algn="r" defTabSz="914400" fontAlgn="base">
              <a:lnSpc>
                <a:spcPct val="150000"/>
              </a:lnSpc>
              <a:defRPr/>
            </a:pPr>
            <a:r>
              <a:rPr lang="zh-CN" altLang="en-US" sz="1400" dirty="0">
                <a:solidFill>
                  <a:schemeClr val="tx1">
                    <a:lumMod val="85000"/>
                    <a:lumOff val="15000"/>
                  </a:schemeClr>
                </a:solidFill>
                <a:latin typeface="Alibaba PuHuiTi" pitchFamily="18" charset="-122"/>
                <a:ea typeface="Alibaba PuHuiTi" pitchFamily="18" charset="-122"/>
                <a:cs typeface="Alibaba PuHuiTi" pitchFamily="18" charset="-122"/>
              </a:rPr>
              <a:t>用户画像，广告推荐</a:t>
            </a:r>
            <a:endParaRPr lang="zh-CN" altLang="en-US" sz="1400" dirty="0">
              <a:solidFill>
                <a:schemeClr val="tx1">
                  <a:lumMod val="85000"/>
                  <a:lumOff val="15000"/>
                </a:schemeClr>
              </a:solidFill>
              <a:latin typeface="Alibaba PuHuiTi" pitchFamily="18" charset="-122"/>
              <a:ea typeface="Alibaba PuHuiTi" pitchFamily="18" charset="-122"/>
              <a:cs typeface="Alibaba PuHuiTi" pitchFamily="18" charset="-122"/>
            </a:endParaRPr>
          </a:p>
          <a:p>
            <a:pPr algn="r" defTabSz="914400" fontAlgn="base">
              <a:lnSpc>
                <a:spcPct val="150000"/>
              </a:lnSpc>
              <a:defRPr/>
            </a:pPr>
            <a:r>
              <a:rPr lang="zh-CN" altLang="en-US" sz="1400" dirty="0">
                <a:solidFill>
                  <a:schemeClr val="tx1">
                    <a:lumMod val="85000"/>
                    <a:lumOff val="15000"/>
                  </a:schemeClr>
                </a:solidFill>
                <a:latin typeface="Alibaba PuHuiTi" pitchFamily="18" charset="-122"/>
                <a:ea typeface="Alibaba PuHuiTi" pitchFamily="18" charset="-122"/>
                <a:cs typeface="Alibaba PuHuiTi" pitchFamily="18" charset="-122"/>
              </a:rPr>
              <a:t>Data Segmentation</a:t>
            </a:r>
            <a:endParaRPr lang="zh-CN" altLang="en-US" sz="1400" dirty="0">
              <a:solidFill>
                <a:schemeClr val="tx1">
                  <a:lumMod val="85000"/>
                  <a:lumOff val="15000"/>
                </a:schemeClr>
              </a:solidFill>
              <a:latin typeface="Alibaba PuHuiTi" pitchFamily="18" charset="-122"/>
              <a:ea typeface="Alibaba PuHuiTi" pitchFamily="18" charset="-122"/>
              <a:cs typeface="Alibaba PuHuiTi" pitchFamily="18" charset="-122"/>
            </a:endParaRPr>
          </a:p>
          <a:p>
            <a:pPr algn="r" defTabSz="914400" fontAlgn="base">
              <a:lnSpc>
                <a:spcPct val="150000"/>
              </a:lnSpc>
              <a:defRPr/>
            </a:pPr>
            <a:r>
              <a:rPr lang="zh-CN" altLang="en-US" sz="1400" dirty="0">
                <a:solidFill>
                  <a:schemeClr val="tx1">
                    <a:lumMod val="85000"/>
                    <a:lumOff val="15000"/>
                  </a:schemeClr>
                </a:solidFill>
                <a:latin typeface="Alibaba PuHuiTi" pitchFamily="18" charset="-122"/>
                <a:ea typeface="Alibaba PuHuiTi" pitchFamily="18" charset="-122"/>
                <a:cs typeface="Alibaba PuHuiTi" pitchFamily="18" charset="-122"/>
              </a:rPr>
              <a:t>搜索引擎的流量推荐</a:t>
            </a:r>
            <a:endParaRPr lang="zh-CN" altLang="en-US" sz="1400" dirty="0">
              <a:solidFill>
                <a:schemeClr val="tx1">
                  <a:lumMod val="85000"/>
                  <a:lumOff val="15000"/>
                </a:schemeClr>
              </a:solidFill>
              <a:latin typeface="Alibaba PuHuiTi" pitchFamily="18" charset="-122"/>
              <a:ea typeface="Alibaba PuHuiTi" pitchFamily="18" charset="-122"/>
              <a:cs typeface="Alibaba PuHuiTi" pitchFamily="18" charset="-122"/>
            </a:endParaRPr>
          </a:p>
          <a:p>
            <a:pPr algn="r" defTabSz="914400" fontAlgn="base">
              <a:lnSpc>
                <a:spcPct val="150000"/>
              </a:lnSpc>
              <a:defRPr/>
            </a:pPr>
            <a:r>
              <a:rPr lang="zh-CN" altLang="en-US" sz="1400" dirty="0">
                <a:solidFill>
                  <a:schemeClr val="tx1">
                    <a:lumMod val="85000"/>
                    <a:lumOff val="15000"/>
                  </a:schemeClr>
                </a:solidFill>
                <a:latin typeface="Alibaba PuHuiTi" pitchFamily="18" charset="-122"/>
                <a:ea typeface="Alibaba PuHuiTi" pitchFamily="18" charset="-122"/>
                <a:cs typeface="Alibaba PuHuiTi" pitchFamily="18" charset="-122"/>
              </a:rPr>
              <a:t>恶意流量识别</a:t>
            </a:r>
            <a:endParaRPr lang="zh-CN" altLang="en-US" sz="1400" dirty="0">
              <a:solidFill>
                <a:schemeClr val="tx1">
                  <a:lumMod val="85000"/>
                  <a:lumOff val="15000"/>
                </a:schemeClr>
              </a:solidFill>
              <a:latin typeface="Alibaba PuHuiTi" pitchFamily="18" charset="-122"/>
              <a:ea typeface="Alibaba PuHuiTi" pitchFamily="18" charset="-122"/>
              <a:cs typeface="Alibaba PuHuiTi" pitchFamily="18" charset="-122"/>
            </a:endParaRPr>
          </a:p>
        </p:txBody>
      </p:sp>
      <p:sp>
        <p:nvSpPr>
          <p:cNvPr id="7" name="平行四边形 6"/>
          <p:cNvSpPr/>
          <p:nvPr>
            <p:custDataLst>
              <p:tags r:id="rId2"/>
            </p:custDataLst>
          </p:nvPr>
        </p:nvSpPr>
        <p:spPr>
          <a:xfrm rot="18073502" flipH="1">
            <a:off x="3748298" y="2788684"/>
            <a:ext cx="1381612" cy="655583"/>
          </a:xfrm>
          <a:prstGeom prst="parallelogram">
            <a:avLst>
              <a:gd name="adj" fmla="val 59953"/>
            </a:avLst>
          </a:prstGeom>
          <a:solidFill>
            <a:srgbClr val="4276AA">
              <a:lumMod val="20000"/>
              <a:lumOff val="80000"/>
            </a:srgbClr>
          </a:solidFill>
          <a:ln w="76200">
            <a:noFill/>
          </a:ln>
        </p:spPr>
        <p:style>
          <a:lnRef idx="2">
            <a:srgbClr val="4276AA">
              <a:shade val="50000"/>
            </a:srgbClr>
          </a:lnRef>
          <a:fillRef idx="1">
            <a:srgbClr val="4276AA"/>
          </a:fillRef>
          <a:effectRef idx="0">
            <a:srgbClr val="4276AA"/>
          </a:effectRef>
          <a:fontRef idx="minor">
            <a:srgbClr val="FFFFFF"/>
          </a:fontRef>
        </p:style>
        <p:txBody>
          <a:bodyPr anchor="ctr"/>
          <a:lstStyle/>
          <a:p>
            <a:pPr algn="ctr" fontAlgn="base"/>
          </a:p>
        </p:txBody>
      </p:sp>
      <p:sp>
        <p:nvSpPr>
          <p:cNvPr id="8" name="流程图: 决策 9"/>
          <p:cNvSpPr/>
          <p:nvPr>
            <p:custDataLst>
              <p:tags r:id="rId3"/>
            </p:custDataLst>
          </p:nvPr>
        </p:nvSpPr>
        <p:spPr>
          <a:xfrm rot="16200000">
            <a:off x="4233755" y="3024464"/>
            <a:ext cx="1686879" cy="1027942"/>
          </a:xfrm>
          <a:prstGeom prst="flowChartDecision">
            <a:avLst/>
          </a:prstGeom>
          <a:solidFill>
            <a:srgbClr val="4276AA"/>
          </a:solidFill>
          <a:ln w="76200">
            <a:noFill/>
          </a:ln>
        </p:spPr>
        <p:style>
          <a:lnRef idx="2">
            <a:srgbClr val="4276AA">
              <a:shade val="50000"/>
            </a:srgbClr>
          </a:lnRef>
          <a:fillRef idx="1">
            <a:srgbClr val="4276AA"/>
          </a:fillRef>
          <a:effectRef idx="0">
            <a:srgbClr val="4276AA"/>
          </a:effectRef>
          <a:fontRef idx="minor">
            <a:srgbClr val="FFFFFF"/>
          </a:fontRef>
        </p:style>
        <p:txBody>
          <a:bodyPr anchor="ctr"/>
          <a:lstStyle/>
          <a:p>
            <a:pPr algn="ctr" fontAlgn="base"/>
          </a:p>
        </p:txBody>
      </p:sp>
      <p:sp>
        <p:nvSpPr>
          <p:cNvPr id="9" name="平行四边形 8"/>
          <p:cNvSpPr/>
          <p:nvPr>
            <p:custDataLst>
              <p:tags r:id="rId4"/>
            </p:custDataLst>
          </p:nvPr>
        </p:nvSpPr>
        <p:spPr>
          <a:xfrm rot="3480000" flipH="1">
            <a:off x="5774470" y="2450829"/>
            <a:ext cx="1381612" cy="655583"/>
          </a:xfrm>
          <a:prstGeom prst="parallelogram">
            <a:avLst>
              <a:gd name="adj" fmla="val 59953"/>
            </a:avLst>
          </a:prstGeom>
          <a:solidFill>
            <a:srgbClr val="178AA1">
              <a:lumMod val="20000"/>
              <a:lumOff val="80000"/>
            </a:srgbClr>
          </a:solidFill>
          <a:ln w="76200">
            <a:noFill/>
          </a:ln>
        </p:spPr>
        <p:style>
          <a:lnRef idx="2">
            <a:srgbClr val="4276AA">
              <a:shade val="50000"/>
            </a:srgbClr>
          </a:lnRef>
          <a:fillRef idx="1">
            <a:srgbClr val="4276AA"/>
          </a:fillRef>
          <a:effectRef idx="0">
            <a:srgbClr val="4276AA"/>
          </a:effectRef>
          <a:fontRef idx="minor">
            <a:srgbClr val="FFFFFF"/>
          </a:fontRef>
        </p:style>
        <p:txBody>
          <a:bodyPr anchor="ctr"/>
          <a:lstStyle/>
          <a:p>
            <a:pPr algn="ctr" fontAlgn="base"/>
          </a:p>
        </p:txBody>
      </p:sp>
      <p:sp>
        <p:nvSpPr>
          <p:cNvPr id="12" name="平行四边形 11"/>
          <p:cNvSpPr/>
          <p:nvPr>
            <p:custDataLst>
              <p:tags r:id="rId5"/>
            </p:custDataLst>
          </p:nvPr>
        </p:nvSpPr>
        <p:spPr>
          <a:xfrm rot="10800000" flipV="1">
            <a:off x="5077195" y="2695235"/>
            <a:ext cx="1476020" cy="843440"/>
          </a:xfrm>
          <a:prstGeom prst="parallelogram">
            <a:avLst>
              <a:gd name="adj" fmla="val 61067"/>
            </a:avLst>
          </a:prstGeom>
          <a:solidFill>
            <a:srgbClr val="178AA1"/>
          </a:solidFill>
          <a:ln w="76200">
            <a:noFill/>
          </a:ln>
        </p:spPr>
        <p:style>
          <a:lnRef idx="2">
            <a:srgbClr val="4276AA">
              <a:shade val="50000"/>
            </a:srgbClr>
          </a:lnRef>
          <a:fillRef idx="1">
            <a:srgbClr val="4276AA"/>
          </a:fillRef>
          <a:effectRef idx="0">
            <a:srgbClr val="4276AA"/>
          </a:effectRef>
          <a:fontRef idx="minor">
            <a:srgbClr val="FFFFFF"/>
          </a:fontRef>
        </p:style>
        <p:txBody>
          <a:bodyPr anchor="ctr"/>
          <a:lstStyle/>
          <a:p>
            <a:pPr algn="ctr" fontAlgn="base"/>
          </a:p>
        </p:txBody>
      </p:sp>
      <p:sp>
        <p:nvSpPr>
          <p:cNvPr id="20" name="平行四边形 19"/>
          <p:cNvSpPr/>
          <p:nvPr>
            <p:custDataLst>
              <p:tags r:id="rId6"/>
            </p:custDataLst>
          </p:nvPr>
        </p:nvSpPr>
        <p:spPr>
          <a:xfrm>
            <a:off x="5077195" y="3538675"/>
            <a:ext cx="1476020" cy="843440"/>
          </a:xfrm>
          <a:prstGeom prst="parallelogram">
            <a:avLst>
              <a:gd name="adj" fmla="val 61067"/>
            </a:avLst>
          </a:prstGeom>
          <a:solidFill>
            <a:srgbClr val="5268A5"/>
          </a:solidFill>
          <a:ln w="76200">
            <a:noFill/>
          </a:ln>
        </p:spPr>
        <p:style>
          <a:lnRef idx="2">
            <a:srgbClr val="4276AA">
              <a:shade val="50000"/>
            </a:srgbClr>
          </a:lnRef>
          <a:fillRef idx="1">
            <a:srgbClr val="4276AA"/>
          </a:fillRef>
          <a:effectRef idx="0">
            <a:srgbClr val="4276AA"/>
          </a:effectRef>
          <a:fontRef idx="minor">
            <a:srgbClr val="FFFFFF"/>
          </a:fontRef>
        </p:style>
        <p:txBody>
          <a:bodyPr anchor="ctr"/>
          <a:lstStyle/>
          <a:p>
            <a:pPr algn="ctr" fontAlgn="base"/>
          </a:p>
        </p:txBody>
      </p:sp>
      <p:sp>
        <p:nvSpPr>
          <p:cNvPr id="21" name="平行四边形 20"/>
          <p:cNvSpPr/>
          <p:nvPr>
            <p:custDataLst>
              <p:tags r:id="rId7"/>
            </p:custDataLst>
          </p:nvPr>
        </p:nvSpPr>
        <p:spPr>
          <a:xfrm flipH="1">
            <a:off x="5077195" y="4382114"/>
            <a:ext cx="1350462" cy="655583"/>
          </a:xfrm>
          <a:prstGeom prst="parallelogram">
            <a:avLst>
              <a:gd name="adj" fmla="val 59953"/>
            </a:avLst>
          </a:prstGeom>
          <a:solidFill>
            <a:srgbClr val="5268A5">
              <a:lumMod val="20000"/>
              <a:lumOff val="80000"/>
            </a:srgbClr>
          </a:solidFill>
          <a:ln w="76200">
            <a:noFill/>
          </a:ln>
        </p:spPr>
        <p:style>
          <a:lnRef idx="2">
            <a:srgbClr val="4276AA">
              <a:shade val="50000"/>
            </a:srgbClr>
          </a:lnRef>
          <a:fillRef idx="1">
            <a:srgbClr val="4276AA"/>
          </a:fillRef>
          <a:effectRef idx="0">
            <a:srgbClr val="4276AA"/>
          </a:effectRef>
          <a:fontRef idx="minor">
            <a:srgbClr val="FFFFFF"/>
          </a:fontRef>
        </p:style>
        <p:txBody>
          <a:bodyPr anchor="ctr"/>
          <a:lstStyle/>
          <a:p>
            <a:pPr algn="ctr" fontAlgn="base"/>
          </a:p>
        </p:txBody>
      </p:sp>
      <p:sp>
        <p:nvSpPr>
          <p:cNvPr id="22" name="矩形 16"/>
          <p:cNvSpPr/>
          <p:nvPr>
            <p:custDataLst>
              <p:tags r:id="rId8"/>
            </p:custDataLst>
          </p:nvPr>
        </p:nvSpPr>
        <p:spPr>
          <a:xfrm>
            <a:off x="7255761" y="2291247"/>
            <a:ext cx="2277767" cy="728425"/>
          </a:xfrm>
          <a:prstGeom prst="rect">
            <a:avLst/>
          </a:prstGeom>
          <a:noFill/>
          <a:ln w="9525">
            <a:noFill/>
          </a:ln>
        </p:spPr>
        <p:txBody>
          <a:bodyPr wrap="none" lIns="72000" tIns="0" rIns="72000" bIns="0" anchor="t"/>
          <a:lstStyle/>
          <a:p>
            <a:pPr defTabSz="914400" fontAlgn="base">
              <a:lnSpc>
                <a:spcPct val="150000"/>
              </a:lnSpc>
              <a:defRPr/>
            </a:pPr>
            <a:r>
              <a:rPr lang="zh-CN" altLang="en-US" sz="1400" dirty="0">
                <a:solidFill>
                  <a:schemeClr val="tx1">
                    <a:lumMod val="85000"/>
                    <a:lumOff val="15000"/>
                  </a:schemeClr>
                </a:solidFill>
                <a:latin typeface="Alibaba PuHuiTi" pitchFamily="18" charset="-122"/>
                <a:ea typeface="Alibaba PuHuiTi" pitchFamily="18" charset="-122"/>
                <a:cs typeface="Alibaba PuHuiTi" pitchFamily="18" charset="-122"/>
              </a:rPr>
              <a:t>基于位置信息的商业推送</a:t>
            </a:r>
            <a:endParaRPr lang="zh-CN" altLang="en-US" sz="1400" dirty="0">
              <a:solidFill>
                <a:schemeClr val="tx1">
                  <a:lumMod val="85000"/>
                  <a:lumOff val="15000"/>
                </a:schemeClr>
              </a:solidFill>
              <a:latin typeface="Alibaba PuHuiTi" pitchFamily="18" charset="-122"/>
              <a:ea typeface="Alibaba PuHuiTi" pitchFamily="18" charset="-122"/>
              <a:cs typeface="Alibaba PuHuiTi" pitchFamily="18" charset="-122"/>
            </a:endParaRPr>
          </a:p>
          <a:p>
            <a:pPr defTabSz="914400" fontAlgn="base">
              <a:lnSpc>
                <a:spcPct val="150000"/>
              </a:lnSpc>
              <a:defRPr/>
            </a:pPr>
            <a:r>
              <a:rPr lang="zh-CN" altLang="en-US" sz="1400" dirty="0">
                <a:solidFill>
                  <a:schemeClr val="tx1">
                    <a:lumMod val="85000"/>
                    <a:lumOff val="15000"/>
                  </a:schemeClr>
                </a:solidFill>
                <a:latin typeface="Alibaba PuHuiTi" pitchFamily="18" charset="-122"/>
                <a:ea typeface="Alibaba PuHuiTi" pitchFamily="18" charset="-122"/>
                <a:cs typeface="Alibaba PuHuiTi" pitchFamily="18" charset="-122"/>
              </a:rPr>
              <a:t>新闻聚类，筛选排序</a:t>
            </a:r>
            <a:endParaRPr lang="zh-CN" altLang="en-US" sz="1400" dirty="0">
              <a:solidFill>
                <a:schemeClr val="tx1">
                  <a:lumMod val="85000"/>
                  <a:lumOff val="15000"/>
                </a:schemeClr>
              </a:solidFill>
              <a:latin typeface="Alibaba PuHuiTi" pitchFamily="18" charset="-122"/>
              <a:ea typeface="Alibaba PuHuiTi" pitchFamily="18" charset="-122"/>
              <a:cs typeface="Alibaba PuHuiTi" pitchFamily="18" charset="-122"/>
            </a:endParaRPr>
          </a:p>
          <a:p>
            <a:pPr defTabSz="914400">
              <a:lnSpc>
                <a:spcPct val="80000"/>
              </a:lnSpc>
            </a:pPr>
            <a:endParaRPr lang="zh-CN" altLang="en-US" sz="1400" dirty="0">
              <a:solidFill>
                <a:schemeClr val="tx1">
                  <a:lumMod val="85000"/>
                  <a:lumOff val="15000"/>
                </a:schemeClr>
              </a:solidFill>
              <a:latin typeface="Alibaba PuHuiTi" pitchFamily="18" charset="-122"/>
              <a:ea typeface="Alibaba PuHuiTi" pitchFamily="18" charset="-122"/>
              <a:cs typeface="Alibaba PuHuiTi" pitchFamily="18" charset="-122"/>
            </a:endParaRPr>
          </a:p>
        </p:txBody>
      </p:sp>
      <p:cxnSp>
        <p:nvCxnSpPr>
          <p:cNvPr id="23" name="直接连接符 18"/>
          <p:cNvCxnSpPr/>
          <p:nvPr>
            <p:custDataLst>
              <p:tags r:id="rId9"/>
            </p:custDataLst>
          </p:nvPr>
        </p:nvCxnSpPr>
        <p:spPr>
          <a:xfrm rot="16200000" flipH="1">
            <a:off x="6385964" y="4139146"/>
            <a:ext cx="0" cy="799351"/>
          </a:xfrm>
          <a:prstGeom prst="line">
            <a:avLst/>
          </a:prstGeom>
          <a:solidFill>
            <a:srgbClr val="178AA1"/>
          </a:solidFill>
          <a:ln w="28575">
            <a:solidFill>
              <a:srgbClr val="5268A5"/>
            </a:solidFill>
            <a:prstDash val="sysDash"/>
            <a:headEnd type="oval" w="med" len="med"/>
            <a:tailEnd type="oval" w="med" len="med"/>
          </a:ln>
        </p:spPr>
        <p:style>
          <a:lnRef idx="1">
            <a:srgbClr val="4276AA"/>
          </a:lnRef>
          <a:fillRef idx="0">
            <a:srgbClr val="4276AA"/>
          </a:fillRef>
          <a:effectRef idx="0">
            <a:srgbClr val="4276AA"/>
          </a:effectRef>
          <a:fontRef idx="minor">
            <a:srgbClr val="000000"/>
          </a:fontRef>
        </p:style>
      </p:cxnSp>
      <p:sp>
        <p:nvSpPr>
          <p:cNvPr id="24" name="矩形 23"/>
          <p:cNvSpPr/>
          <p:nvPr>
            <p:custDataLst>
              <p:tags r:id="rId10"/>
            </p:custDataLst>
          </p:nvPr>
        </p:nvSpPr>
        <p:spPr>
          <a:xfrm>
            <a:off x="6891288" y="3878956"/>
            <a:ext cx="2718656" cy="1010211"/>
          </a:xfrm>
          <a:prstGeom prst="rect">
            <a:avLst/>
          </a:prstGeom>
        </p:spPr>
        <p:txBody>
          <a:bodyPr wrap="none" lIns="72000" tIns="0" rIns="72000" bIns="0">
            <a:normAutofit fontScale="97500"/>
          </a:bodyPr>
          <a:lstStyle/>
          <a:p>
            <a:pPr lvl="0" defTabSz="914400" fontAlgn="base">
              <a:lnSpc>
                <a:spcPct val="150000"/>
              </a:lnSpc>
              <a:defRPr/>
            </a:pPr>
            <a:r>
              <a:rPr lang="zh-CN" altLang="en-US" sz="1400" noProof="1">
                <a:solidFill>
                  <a:schemeClr val="tx1">
                    <a:lumMod val="85000"/>
                    <a:lumOff val="15000"/>
                  </a:schemeClr>
                </a:solidFill>
                <a:latin typeface="Alibaba PuHuiTi" pitchFamily="18" charset="-122"/>
                <a:ea typeface="Alibaba PuHuiTi" pitchFamily="18" charset="-122"/>
                <a:cs typeface="Alibaba PuHuiTi" pitchFamily="18" charset="-122"/>
              </a:rPr>
              <a:t>图像分割，降维，识别</a:t>
            </a:r>
            <a:endParaRPr lang="en-US" altLang="zh-CN" sz="1400" noProof="1">
              <a:solidFill>
                <a:schemeClr val="tx1">
                  <a:lumMod val="85000"/>
                  <a:lumOff val="15000"/>
                </a:schemeClr>
              </a:solidFill>
              <a:latin typeface="Alibaba PuHuiTi" pitchFamily="18" charset="-122"/>
              <a:ea typeface="Alibaba PuHuiTi" pitchFamily="18" charset="-122"/>
              <a:cs typeface="Alibaba PuHuiTi" pitchFamily="18" charset="-122"/>
            </a:endParaRPr>
          </a:p>
          <a:p>
            <a:pPr lvl="0" defTabSz="914400" fontAlgn="base">
              <a:lnSpc>
                <a:spcPct val="150000"/>
              </a:lnSpc>
              <a:defRPr/>
            </a:pPr>
            <a:r>
              <a:rPr lang="zh-CN" altLang="en-US" sz="1400" noProof="1">
                <a:solidFill>
                  <a:schemeClr val="tx1">
                    <a:lumMod val="85000"/>
                    <a:lumOff val="15000"/>
                  </a:schemeClr>
                </a:solidFill>
                <a:latin typeface="Alibaba PuHuiTi" pitchFamily="18" charset="-122"/>
                <a:ea typeface="Alibaba PuHuiTi" pitchFamily="18" charset="-122"/>
                <a:cs typeface="Alibaba PuHuiTi" pitchFamily="18" charset="-122"/>
                <a:sym typeface="+mn-ea"/>
              </a:rPr>
              <a:t>离群点检测，信用卡异常消费</a:t>
            </a:r>
            <a:endParaRPr lang="zh-CN" altLang="en-US" sz="1400" noProof="1">
              <a:solidFill>
                <a:schemeClr val="tx1">
                  <a:lumMod val="85000"/>
                  <a:lumOff val="15000"/>
                </a:schemeClr>
              </a:solidFill>
              <a:latin typeface="Alibaba PuHuiTi" pitchFamily="18" charset="-122"/>
              <a:ea typeface="Alibaba PuHuiTi" pitchFamily="18" charset="-122"/>
              <a:cs typeface="Alibaba PuHuiTi" pitchFamily="18" charset="-122"/>
            </a:endParaRPr>
          </a:p>
          <a:p>
            <a:pPr lvl="0" defTabSz="914400" fontAlgn="base">
              <a:lnSpc>
                <a:spcPct val="150000"/>
              </a:lnSpc>
              <a:defRPr/>
            </a:pPr>
            <a:r>
              <a:rPr lang="zh-CN" altLang="en-US" sz="1400" noProof="1">
                <a:solidFill>
                  <a:schemeClr val="tx1">
                    <a:lumMod val="85000"/>
                    <a:lumOff val="15000"/>
                  </a:schemeClr>
                </a:solidFill>
                <a:latin typeface="Alibaba PuHuiTi" pitchFamily="18" charset="-122"/>
                <a:ea typeface="Alibaba PuHuiTi" pitchFamily="18" charset="-122"/>
                <a:cs typeface="Alibaba PuHuiTi" pitchFamily="18" charset="-122"/>
                <a:sym typeface="+mn-ea"/>
              </a:rPr>
              <a:t>发掘相同功能的基因片段</a:t>
            </a:r>
            <a:endParaRPr lang="zh-CN" altLang="en-US" sz="1400" noProof="1">
              <a:solidFill>
                <a:schemeClr val="tx1">
                  <a:lumMod val="85000"/>
                  <a:lumOff val="15000"/>
                </a:schemeClr>
              </a:solidFill>
              <a:latin typeface="Alibaba PuHuiTi" pitchFamily="18" charset="-122"/>
              <a:ea typeface="Alibaba PuHuiTi" pitchFamily="18" charset="-122"/>
              <a:cs typeface="Alibaba PuHuiTi" pitchFamily="18" charset="-122"/>
            </a:endParaRPr>
          </a:p>
          <a:p>
            <a:pPr lvl="0" algn="l" defTabSz="913765" fontAlgn="base">
              <a:defRPr/>
            </a:pPr>
            <a:endParaRPr lang="zh-CN" altLang="en-US" sz="1400" strike="noStrike" noProof="1">
              <a:solidFill>
                <a:schemeClr val="tx1">
                  <a:lumMod val="85000"/>
                  <a:lumOff val="15000"/>
                </a:schemeClr>
              </a:solidFill>
              <a:latin typeface="Alibaba PuHuiTi" pitchFamily="18" charset="-122"/>
              <a:ea typeface="Alibaba PuHuiTi" pitchFamily="18" charset="-122"/>
              <a:cs typeface="Alibaba PuHuiTi" pitchFamily="18" charset="-122"/>
            </a:endParaRPr>
          </a:p>
        </p:txBody>
      </p:sp>
      <p:cxnSp>
        <p:nvCxnSpPr>
          <p:cNvPr id="25" name="直接连接符 29"/>
          <p:cNvCxnSpPr/>
          <p:nvPr>
            <p:custDataLst>
              <p:tags r:id="rId11"/>
            </p:custDataLst>
          </p:nvPr>
        </p:nvCxnSpPr>
        <p:spPr>
          <a:xfrm rot="16200000" flipH="1">
            <a:off x="3819702" y="2684692"/>
            <a:ext cx="0" cy="799351"/>
          </a:xfrm>
          <a:prstGeom prst="line">
            <a:avLst/>
          </a:prstGeom>
          <a:solidFill>
            <a:srgbClr val="178AA1"/>
          </a:solidFill>
          <a:ln w="28575">
            <a:solidFill>
              <a:srgbClr val="4276AA"/>
            </a:solidFill>
            <a:prstDash val="sysDash"/>
            <a:headEnd type="oval" w="med" len="med"/>
            <a:tailEnd type="oval" w="med" len="med"/>
          </a:ln>
        </p:spPr>
        <p:style>
          <a:lnRef idx="1">
            <a:srgbClr val="4276AA"/>
          </a:lnRef>
          <a:fillRef idx="0">
            <a:srgbClr val="4276AA"/>
          </a:fillRef>
          <a:effectRef idx="0">
            <a:srgbClr val="4276AA"/>
          </a:effectRef>
          <a:fontRef idx="minor">
            <a:srgbClr val="000000"/>
          </a:fontRef>
        </p:style>
      </p:cxnSp>
      <p:cxnSp>
        <p:nvCxnSpPr>
          <p:cNvPr id="26" name="直接连接符 30"/>
          <p:cNvCxnSpPr/>
          <p:nvPr>
            <p:custDataLst>
              <p:tags r:id="rId12"/>
            </p:custDataLst>
          </p:nvPr>
        </p:nvCxnSpPr>
        <p:spPr>
          <a:xfrm rot="16200000" flipH="1">
            <a:off x="6826374" y="2066010"/>
            <a:ext cx="0" cy="797913"/>
          </a:xfrm>
          <a:prstGeom prst="line">
            <a:avLst/>
          </a:prstGeom>
          <a:solidFill>
            <a:srgbClr val="178AA1"/>
          </a:solidFill>
          <a:ln w="28575">
            <a:solidFill>
              <a:srgbClr val="178AA1"/>
            </a:solidFill>
            <a:prstDash val="sysDash"/>
            <a:headEnd type="oval" w="med" len="med"/>
            <a:tailEnd type="oval" w="med" len="med"/>
          </a:ln>
        </p:spPr>
        <p:style>
          <a:lnRef idx="1">
            <a:srgbClr val="4276AA"/>
          </a:lnRef>
          <a:fillRef idx="0">
            <a:srgbClr val="4276AA"/>
          </a:fillRef>
          <a:effectRef idx="0">
            <a:srgbClr val="4276AA"/>
          </a:effectRef>
          <a:fontRef idx="minor">
            <a:srgbClr val="000000"/>
          </a:fontRef>
        </p:style>
      </p:cxn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710879" y="839979"/>
            <a:ext cx="9982788" cy="517190"/>
          </a:xfrm>
        </p:spPr>
        <p:txBody>
          <a:bodyPr/>
          <a:lstStyle/>
          <a:p>
            <a:r>
              <a:rPr kumimoji="1" lang="zh-CN" altLang="en-US" dirty="0">
                <a:solidFill>
                  <a:schemeClr val="tx1">
                    <a:lumMod val="85000"/>
                    <a:lumOff val="15000"/>
                  </a:schemeClr>
                </a:solidFill>
                <a:latin typeface="Alibaba PuHuiTi" pitchFamily="18" charset="-122"/>
                <a:ea typeface="Alibaba PuHuiTi" pitchFamily="18" charset="-122"/>
                <a:cs typeface="Alibaba PuHuiTi" pitchFamily="18" charset="-122"/>
              </a:rPr>
              <a:t>案例：顾客数据聚类分析</a:t>
            </a:r>
            <a:endParaRPr kumimoji="1" lang="zh-CN" altLang="en-US" dirty="0">
              <a:solidFill>
                <a:schemeClr val="tx1">
                  <a:lumMod val="85000"/>
                  <a:lumOff val="15000"/>
                </a:schemeClr>
              </a:solidFill>
              <a:latin typeface="Alibaba PuHuiTi" pitchFamily="18" charset="-122"/>
              <a:ea typeface="Alibaba PuHuiTi" pitchFamily="18" charset="-122"/>
              <a:cs typeface="Alibaba PuHuiTi" pitchFamily="18" charset="-122"/>
            </a:endParaRPr>
          </a:p>
        </p:txBody>
      </p:sp>
      <p:sp>
        <p:nvSpPr>
          <p:cNvPr id="7" name="TextBox 3"/>
          <p:cNvSpPr txBox="1"/>
          <p:nvPr/>
        </p:nvSpPr>
        <p:spPr>
          <a:xfrm>
            <a:off x="911045" y="1357169"/>
            <a:ext cx="8785848" cy="4832092"/>
          </a:xfrm>
          <a:prstGeom prst="rect">
            <a:avLst/>
          </a:prstGeom>
          <a:solidFill>
            <a:srgbClr val="FFFFE4"/>
          </a:solidFill>
          <a:ln w="3175">
            <a:solidFill>
              <a:srgbClr val="91919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GB" altLang="zh-CN" sz="1400" dirty="0">
                <a:solidFill>
                  <a:srgbClr val="0033B3"/>
                </a:solidFill>
                <a:effectLst/>
              </a:rPr>
              <a:t>def </a:t>
            </a:r>
            <a:r>
              <a:rPr lang="en-GB" altLang="zh-CN" sz="1400" dirty="0">
                <a:solidFill>
                  <a:srgbClr val="00627A"/>
                </a:solidFill>
                <a:effectLst/>
              </a:rPr>
              <a:t>dm02_</a:t>
            </a:r>
            <a:r>
              <a:rPr lang="zh-CN" altLang="en-US" sz="1400" dirty="0">
                <a:solidFill>
                  <a:srgbClr val="00627A"/>
                </a:solidFill>
                <a:effectLst/>
              </a:rPr>
              <a:t>聚类分析用户群</a:t>
            </a:r>
            <a:r>
              <a:rPr lang="en-US" altLang="zh-CN" sz="1400" dirty="0"/>
              <a:t>():</a:t>
            </a:r>
            <a:br>
              <a:rPr lang="en-US" altLang="zh-CN" sz="1400" dirty="0"/>
            </a:br>
            <a:r>
              <a:rPr lang="en-US" altLang="zh-CN" sz="1400" dirty="0"/>
              <a:t>    </a:t>
            </a:r>
            <a:r>
              <a:rPr lang="en-GB" altLang="zh-CN" sz="1400" dirty="0"/>
              <a:t>dataset = </a:t>
            </a:r>
            <a:r>
              <a:rPr lang="en-GB" altLang="zh-CN" sz="1400" dirty="0" err="1"/>
              <a:t>pd.read_csv</a:t>
            </a:r>
            <a:r>
              <a:rPr lang="en-GB" altLang="zh-CN" sz="1400" dirty="0"/>
              <a:t>(</a:t>
            </a:r>
            <a:r>
              <a:rPr lang="en-GB" altLang="zh-CN" sz="1400" dirty="0">
                <a:solidFill>
                  <a:srgbClr val="067D17"/>
                </a:solidFill>
                <a:effectLst/>
              </a:rPr>
              <a:t>'data/</a:t>
            </a:r>
            <a:r>
              <a:rPr lang="en-GB" altLang="zh-CN" sz="1400" dirty="0" err="1">
                <a:solidFill>
                  <a:srgbClr val="067D17"/>
                </a:solidFill>
                <a:effectLst/>
              </a:rPr>
              <a:t>customers.csv</a:t>
            </a:r>
            <a:r>
              <a:rPr lang="en-GB" altLang="zh-CN" sz="1400" dirty="0">
                <a:solidFill>
                  <a:srgbClr val="067D17"/>
                </a:solidFill>
                <a:effectLst/>
              </a:rPr>
              <a:t>'</a:t>
            </a:r>
            <a:r>
              <a:rPr lang="en-GB" altLang="zh-CN" sz="1400" dirty="0"/>
              <a:t>)</a:t>
            </a:r>
            <a:br>
              <a:rPr lang="en-GB" altLang="zh-CN" sz="1400" dirty="0"/>
            </a:br>
            <a:r>
              <a:rPr lang="en-GB" altLang="zh-CN" sz="1400" dirty="0"/>
              <a:t>    X = </a:t>
            </a:r>
            <a:r>
              <a:rPr lang="en-GB" altLang="zh-CN" sz="1400" dirty="0" err="1"/>
              <a:t>dataset.iloc</a:t>
            </a:r>
            <a:r>
              <a:rPr lang="en-GB" altLang="zh-CN" sz="1400" dirty="0"/>
              <a:t>[:, [</a:t>
            </a:r>
            <a:r>
              <a:rPr lang="en-GB" altLang="zh-CN" sz="1400" dirty="0">
                <a:solidFill>
                  <a:srgbClr val="1750EB"/>
                </a:solidFill>
                <a:effectLst/>
              </a:rPr>
              <a:t>3</a:t>
            </a:r>
            <a:r>
              <a:rPr lang="en-GB" altLang="zh-CN" sz="1400" dirty="0"/>
              <a:t>, </a:t>
            </a:r>
            <a:r>
              <a:rPr lang="en-GB" altLang="zh-CN" sz="1400" dirty="0">
                <a:solidFill>
                  <a:srgbClr val="1750EB"/>
                </a:solidFill>
                <a:effectLst/>
              </a:rPr>
              <a:t>4</a:t>
            </a:r>
            <a:r>
              <a:rPr lang="en-GB" altLang="zh-CN" sz="1400" dirty="0"/>
              <a:t>]]</a:t>
            </a:r>
            <a:br>
              <a:rPr lang="en-GB" altLang="zh-CN" sz="1400" dirty="0"/>
            </a:br>
            <a:r>
              <a:rPr lang="en-GB" altLang="zh-CN" sz="1400" dirty="0"/>
              <a:t>    </a:t>
            </a:r>
            <a:r>
              <a:rPr lang="en-GB" altLang="zh-CN" sz="1400" dirty="0" err="1"/>
              <a:t>mykeans</a:t>
            </a:r>
            <a:r>
              <a:rPr lang="en-GB" altLang="zh-CN" sz="1400" dirty="0"/>
              <a:t> = </a:t>
            </a:r>
            <a:r>
              <a:rPr lang="en-GB" altLang="zh-CN" sz="1400" dirty="0" err="1"/>
              <a:t>KMeans</a:t>
            </a:r>
            <a:r>
              <a:rPr lang="en-GB" altLang="zh-CN" sz="1400" dirty="0"/>
              <a:t>(</a:t>
            </a:r>
            <a:r>
              <a:rPr lang="en-GB" altLang="zh-CN" sz="1400" dirty="0" err="1">
                <a:solidFill>
                  <a:srgbClr val="660099"/>
                </a:solidFill>
                <a:effectLst/>
              </a:rPr>
              <a:t>n_clusters</a:t>
            </a:r>
            <a:r>
              <a:rPr lang="en-GB" altLang="zh-CN" sz="1400" dirty="0"/>
              <a:t>=</a:t>
            </a:r>
            <a:r>
              <a:rPr lang="en-GB" altLang="zh-CN" sz="1400" dirty="0">
                <a:solidFill>
                  <a:srgbClr val="1750EB"/>
                </a:solidFill>
                <a:effectLst/>
              </a:rPr>
              <a:t>5</a:t>
            </a:r>
            <a:r>
              <a:rPr lang="en-GB" altLang="zh-CN" sz="1400" dirty="0"/>
              <a:t>)</a:t>
            </a:r>
            <a:br>
              <a:rPr lang="en-GB" altLang="zh-CN" sz="1400" dirty="0"/>
            </a:br>
            <a:r>
              <a:rPr lang="en-GB" altLang="zh-CN" sz="1400" dirty="0"/>
              <a:t>    </a:t>
            </a:r>
            <a:r>
              <a:rPr lang="en-GB" altLang="zh-CN" sz="1400" dirty="0" err="1"/>
              <a:t>mykeans.fit</a:t>
            </a:r>
            <a:r>
              <a:rPr lang="en-GB" altLang="zh-CN" sz="1400" dirty="0"/>
              <a:t>(X)</a:t>
            </a:r>
            <a:br>
              <a:rPr lang="en-GB" altLang="zh-CN" sz="1400" dirty="0"/>
            </a:br>
            <a:r>
              <a:rPr lang="en-GB" altLang="zh-CN" sz="1400" dirty="0"/>
              <a:t>    </a:t>
            </a:r>
            <a:r>
              <a:rPr lang="en-GB" altLang="zh-CN" sz="1400" dirty="0" err="1"/>
              <a:t>y_kmeans</a:t>
            </a:r>
            <a:r>
              <a:rPr lang="en-GB" altLang="zh-CN" sz="1400" dirty="0"/>
              <a:t> = </a:t>
            </a:r>
            <a:r>
              <a:rPr lang="en-GB" altLang="zh-CN" sz="1400" dirty="0" err="1"/>
              <a:t>mykeans.predict</a:t>
            </a:r>
            <a:r>
              <a:rPr lang="en-GB" altLang="zh-CN" sz="1400" dirty="0"/>
              <a:t>(X)</a:t>
            </a:r>
            <a:br>
              <a:rPr lang="en-GB" altLang="zh-CN" sz="1400" dirty="0"/>
            </a:br>
            <a:br>
              <a:rPr lang="en-GB" altLang="zh-CN" sz="1400" dirty="0"/>
            </a:br>
            <a:r>
              <a:rPr lang="en-GB" altLang="zh-CN" sz="1400" dirty="0"/>
              <a:t>    </a:t>
            </a:r>
            <a:r>
              <a:rPr lang="en-GB" altLang="zh-CN" sz="1400" i="1" dirty="0">
                <a:solidFill>
                  <a:srgbClr val="8C8C8C"/>
                </a:solidFill>
                <a:effectLst/>
              </a:rPr>
              <a:t># </a:t>
            </a:r>
            <a:r>
              <a:rPr lang="zh-CN" altLang="en-US" sz="1400" i="1" dirty="0">
                <a:solidFill>
                  <a:srgbClr val="8C8C8C"/>
                </a:solidFill>
                <a:effectLst/>
              </a:rPr>
              <a:t>把类别是</a:t>
            </a:r>
            <a:r>
              <a:rPr lang="en-US" altLang="zh-CN" sz="1400" i="1" dirty="0">
                <a:solidFill>
                  <a:srgbClr val="8C8C8C"/>
                </a:solidFill>
                <a:effectLst/>
              </a:rPr>
              <a:t>0</a:t>
            </a:r>
            <a:r>
              <a:rPr lang="zh-CN" altLang="en-US" sz="1400" i="1" dirty="0">
                <a:solidFill>
                  <a:srgbClr val="8C8C8C"/>
                </a:solidFill>
                <a:effectLst/>
              </a:rPr>
              <a:t>的</a:t>
            </a:r>
            <a:r>
              <a:rPr lang="en-US" altLang="zh-CN" sz="1400" i="1" dirty="0">
                <a:solidFill>
                  <a:srgbClr val="8C8C8C"/>
                </a:solidFill>
                <a:effectLst/>
              </a:rPr>
              <a:t>, </a:t>
            </a:r>
            <a:r>
              <a:rPr lang="zh-CN" altLang="en-US" sz="1400" i="1" dirty="0">
                <a:solidFill>
                  <a:srgbClr val="8C8C8C"/>
                </a:solidFill>
                <a:effectLst/>
              </a:rPr>
              <a:t>第</a:t>
            </a:r>
            <a:r>
              <a:rPr lang="en-US" altLang="zh-CN" sz="1400" i="1" dirty="0">
                <a:solidFill>
                  <a:srgbClr val="8C8C8C"/>
                </a:solidFill>
                <a:effectLst/>
              </a:rPr>
              <a:t>0</a:t>
            </a:r>
            <a:r>
              <a:rPr lang="zh-CN" altLang="en-US" sz="1400" i="1" dirty="0">
                <a:solidFill>
                  <a:srgbClr val="8C8C8C"/>
                </a:solidFill>
                <a:effectLst/>
              </a:rPr>
              <a:t>类数据</a:t>
            </a:r>
            <a:r>
              <a:rPr lang="en-US" altLang="zh-CN" sz="1400" i="1" dirty="0">
                <a:solidFill>
                  <a:srgbClr val="8C8C8C"/>
                </a:solidFill>
                <a:effectLst/>
              </a:rPr>
              <a:t>,</a:t>
            </a:r>
            <a:r>
              <a:rPr lang="zh-CN" altLang="en-US" sz="1400" i="1" dirty="0">
                <a:solidFill>
                  <a:srgbClr val="8C8C8C"/>
                </a:solidFill>
                <a:effectLst/>
              </a:rPr>
              <a:t>第</a:t>
            </a:r>
            <a:r>
              <a:rPr lang="en-US" altLang="zh-CN" sz="1400" i="1" dirty="0">
                <a:solidFill>
                  <a:srgbClr val="8C8C8C"/>
                </a:solidFill>
                <a:effectLst/>
              </a:rPr>
              <a:t>1</a:t>
            </a:r>
            <a:r>
              <a:rPr lang="zh-CN" altLang="en-US" sz="1400" i="1" dirty="0">
                <a:solidFill>
                  <a:srgbClr val="8C8C8C"/>
                </a:solidFill>
                <a:effectLst/>
              </a:rPr>
              <a:t>列数据</a:t>
            </a:r>
            <a:r>
              <a:rPr lang="en-US" altLang="zh-CN" sz="1400" i="1" dirty="0">
                <a:solidFill>
                  <a:srgbClr val="8C8C8C"/>
                </a:solidFill>
                <a:effectLst/>
              </a:rPr>
              <a:t>, </a:t>
            </a:r>
            <a:r>
              <a:rPr lang="zh-CN" altLang="en-US" sz="1400" i="1" dirty="0">
                <a:solidFill>
                  <a:srgbClr val="8C8C8C"/>
                </a:solidFill>
                <a:effectLst/>
              </a:rPr>
              <a:t>作为</a:t>
            </a:r>
            <a:r>
              <a:rPr lang="en-GB" altLang="zh-CN" sz="1400" i="1" dirty="0">
                <a:solidFill>
                  <a:srgbClr val="8C8C8C"/>
                </a:solidFill>
                <a:effectLst/>
              </a:rPr>
              <a:t>x/y, </a:t>
            </a:r>
            <a:r>
              <a:rPr lang="zh-CN" altLang="en-US" sz="1400" i="1" dirty="0">
                <a:solidFill>
                  <a:srgbClr val="8C8C8C"/>
                </a:solidFill>
                <a:effectLst/>
              </a:rPr>
              <a:t>传给</a:t>
            </a:r>
            <a:r>
              <a:rPr lang="en-GB" altLang="zh-CN" sz="1400" i="1" dirty="0" err="1">
                <a:solidFill>
                  <a:srgbClr val="8C8C8C"/>
                </a:solidFill>
                <a:effectLst/>
              </a:rPr>
              <a:t>plt.scatter</a:t>
            </a:r>
            <a:r>
              <a:rPr lang="zh-CN" altLang="en-US" sz="1400" i="1" dirty="0">
                <a:solidFill>
                  <a:srgbClr val="8C8C8C"/>
                </a:solidFill>
                <a:effectLst/>
              </a:rPr>
              <a:t>函数</a:t>
            </a:r>
            <a:br>
              <a:rPr lang="zh-CN" altLang="en-US" sz="1400" i="1" dirty="0">
                <a:solidFill>
                  <a:srgbClr val="8C8C8C"/>
                </a:solidFill>
                <a:effectLst/>
              </a:rPr>
            </a:br>
            <a:r>
              <a:rPr lang="zh-CN" altLang="en-US" sz="1400" i="1" dirty="0">
                <a:solidFill>
                  <a:srgbClr val="8C8C8C"/>
                </a:solidFill>
                <a:effectLst/>
              </a:rPr>
              <a:t>    </a:t>
            </a:r>
            <a:r>
              <a:rPr lang="en-GB" altLang="zh-CN" sz="1400" dirty="0" err="1"/>
              <a:t>plt.scatter</a:t>
            </a:r>
            <a:r>
              <a:rPr lang="en-GB" altLang="zh-CN" sz="1400" dirty="0"/>
              <a:t>(</a:t>
            </a:r>
            <a:r>
              <a:rPr lang="en-GB" altLang="zh-CN" sz="1400" dirty="0" err="1"/>
              <a:t>X.values</a:t>
            </a:r>
            <a:r>
              <a:rPr lang="en-GB" altLang="zh-CN" sz="1400" dirty="0"/>
              <a:t>[</a:t>
            </a:r>
            <a:r>
              <a:rPr lang="en-GB" altLang="zh-CN" sz="1400" dirty="0" err="1"/>
              <a:t>y_kmeans</a:t>
            </a:r>
            <a:r>
              <a:rPr lang="en-GB" altLang="zh-CN" sz="1400" dirty="0"/>
              <a:t> == </a:t>
            </a:r>
            <a:r>
              <a:rPr lang="en-GB" altLang="zh-CN" sz="1400" dirty="0">
                <a:solidFill>
                  <a:srgbClr val="1750EB"/>
                </a:solidFill>
                <a:effectLst/>
              </a:rPr>
              <a:t>0</a:t>
            </a:r>
            <a:r>
              <a:rPr lang="en-GB" altLang="zh-CN" sz="1400" dirty="0"/>
              <a:t>, </a:t>
            </a:r>
            <a:r>
              <a:rPr lang="en-GB" altLang="zh-CN" sz="1400" dirty="0">
                <a:solidFill>
                  <a:srgbClr val="1750EB"/>
                </a:solidFill>
                <a:effectLst/>
              </a:rPr>
              <a:t>0</a:t>
            </a:r>
            <a:r>
              <a:rPr lang="en-GB" altLang="zh-CN" sz="1400" dirty="0"/>
              <a:t>], </a:t>
            </a:r>
            <a:r>
              <a:rPr lang="en-GB" altLang="zh-CN" sz="1400" dirty="0" err="1"/>
              <a:t>X.values</a:t>
            </a:r>
            <a:r>
              <a:rPr lang="en-GB" altLang="zh-CN" sz="1400" dirty="0"/>
              <a:t>[</a:t>
            </a:r>
            <a:r>
              <a:rPr lang="en-GB" altLang="zh-CN" sz="1400" dirty="0" err="1"/>
              <a:t>y_kmeans</a:t>
            </a:r>
            <a:r>
              <a:rPr lang="en-GB" altLang="zh-CN" sz="1400" dirty="0"/>
              <a:t> == </a:t>
            </a:r>
            <a:r>
              <a:rPr lang="en-GB" altLang="zh-CN" sz="1400" dirty="0">
                <a:solidFill>
                  <a:srgbClr val="1750EB"/>
                </a:solidFill>
                <a:effectLst/>
              </a:rPr>
              <a:t>0</a:t>
            </a:r>
            <a:r>
              <a:rPr lang="en-GB" altLang="zh-CN" sz="1400" dirty="0"/>
              <a:t>, </a:t>
            </a:r>
            <a:r>
              <a:rPr lang="en-GB" altLang="zh-CN" sz="1400" dirty="0">
                <a:solidFill>
                  <a:srgbClr val="1750EB"/>
                </a:solidFill>
                <a:effectLst/>
              </a:rPr>
              <a:t>1</a:t>
            </a:r>
            <a:r>
              <a:rPr lang="en-GB" altLang="zh-CN" sz="1400" dirty="0"/>
              <a:t>], </a:t>
            </a:r>
            <a:r>
              <a:rPr lang="en-GB" altLang="zh-CN" sz="1400" dirty="0">
                <a:solidFill>
                  <a:srgbClr val="660099"/>
                </a:solidFill>
                <a:effectLst/>
              </a:rPr>
              <a:t>s</a:t>
            </a:r>
            <a:r>
              <a:rPr lang="en-GB" altLang="zh-CN" sz="1400" dirty="0"/>
              <a:t>=</a:t>
            </a:r>
            <a:r>
              <a:rPr lang="en-GB" altLang="zh-CN" sz="1400" dirty="0">
                <a:solidFill>
                  <a:srgbClr val="1750EB"/>
                </a:solidFill>
                <a:effectLst/>
              </a:rPr>
              <a:t>100</a:t>
            </a:r>
            <a:r>
              <a:rPr lang="en-GB" altLang="zh-CN" sz="1400" dirty="0"/>
              <a:t>, </a:t>
            </a:r>
            <a:r>
              <a:rPr lang="en-GB" altLang="zh-CN" sz="1400" dirty="0">
                <a:solidFill>
                  <a:srgbClr val="660099"/>
                </a:solidFill>
                <a:effectLst/>
              </a:rPr>
              <a:t>c</a:t>
            </a:r>
            <a:r>
              <a:rPr lang="en-GB" altLang="zh-CN" sz="1400" dirty="0"/>
              <a:t>=</a:t>
            </a:r>
            <a:r>
              <a:rPr lang="en-GB" altLang="zh-CN" sz="1400" dirty="0">
                <a:solidFill>
                  <a:srgbClr val="067D17"/>
                </a:solidFill>
                <a:effectLst/>
              </a:rPr>
              <a:t>'red'</a:t>
            </a:r>
            <a:r>
              <a:rPr lang="en-GB" altLang="zh-CN" sz="1400" dirty="0"/>
              <a:t>, </a:t>
            </a:r>
            <a:r>
              <a:rPr lang="en-GB" altLang="zh-CN" sz="1400" dirty="0">
                <a:solidFill>
                  <a:srgbClr val="660099"/>
                </a:solidFill>
                <a:effectLst/>
              </a:rPr>
              <a:t>label</a:t>
            </a:r>
            <a:r>
              <a:rPr lang="en-GB" altLang="zh-CN" sz="1400" dirty="0"/>
              <a:t>=</a:t>
            </a:r>
            <a:r>
              <a:rPr lang="en-GB" altLang="zh-CN" sz="1400" dirty="0">
                <a:solidFill>
                  <a:srgbClr val="067D17"/>
                </a:solidFill>
                <a:effectLst/>
              </a:rPr>
              <a:t>'Standard'</a:t>
            </a:r>
            <a:r>
              <a:rPr lang="en-GB" altLang="zh-CN" sz="1400" dirty="0"/>
              <a:t>)</a:t>
            </a:r>
            <a:br>
              <a:rPr lang="en-GB" altLang="zh-CN" sz="1400" dirty="0"/>
            </a:br>
            <a:r>
              <a:rPr lang="en-GB" altLang="zh-CN" sz="1400" dirty="0"/>
              <a:t>    </a:t>
            </a:r>
            <a:r>
              <a:rPr lang="en-GB" altLang="zh-CN" sz="1400" i="1" dirty="0">
                <a:solidFill>
                  <a:srgbClr val="8C8C8C"/>
                </a:solidFill>
                <a:effectLst/>
              </a:rPr>
              <a:t># </a:t>
            </a:r>
            <a:r>
              <a:rPr lang="zh-CN" altLang="en-US" sz="1400" i="1" dirty="0">
                <a:solidFill>
                  <a:srgbClr val="8C8C8C"/>
                </a:solidFill>
                <a:effectLst/>
              </a:rPr>
              <a:t>把类别是</a:t>
            </a:r>
            <a:r>
              <a:rPr lang="en-US" altLang="zh-CN" sz="1400" i="1" dirty="0">
                <a:solidFill>
                  <a:srgbClr val="8C8C8C"/>
                </a:solidFill>
                <a:effectLst/>
              </a:rPr>
              <a:t>1</a:t>
            </a:r>
            <a:r>
              <a:rPr lang="zh-CN" altLang="en-US" sz="1400" i="1" dirty="0">
                <a:solidFill>
                  <a:srgbClr val="8C8C8C"/>
                </a:solidFill>
                <a:effectLst/>
              </a:rPr>
              <a:t>的</a:t>
            </a:r>
            <a:r>
              <a:rPr lang="en-US" altLang="zh-CN" sz="1400" i="1" dirty="0">
                <a:solidFill>
                  <a:srgbClr val="8C8C8C"/>
                </a:solidFill>
                <a:effectLst/>
              </a:rPr>
              <a:t>, </a:t>
            </a:r>
            <a:r>
              <a:rPr lang="zh-CN" altLang="en-US" sz="1400" i="1" dirty="0">
                <a:solidFill>
                  <a:srgbClr val="8C8C8C"/>
                </a:solidFill>
                <a:effectLst/>
              </a:rPr>
              <a:t>第</a:t>
            </a:r>
            <a:r>
              <a:rPr lang="en-US" altLang="zh-CN" sz="1400" i="1" dirty="0">
                <a:solidFill>
                  <a:srgbClr val="8C8C8C"/>
                </a:solidFill>
                <a:effectLst/>
              </a:rPr>
              <a:t>0</a:t>
            </a:r>
            <a:r>
              <a:rPr lang="zh-CN" altLang="en-US" sz="1400" i="1" dirty="0">
                <a:solidFill>
                  <a:srgbClr val="8C8C8C"/>
                </a:solidFill>
                <a:effectLst/>
              </a:rPr>
              <a:t>类数据</a:t>
            </a:r>
            <a:r>
              <a:rPr lang="en-US" altLang="zh-CN" sz="1400" i="1" dirty="0">
                <a:solidFill>
                  <a:srgbClr val="8C8C8C"/>
                </a:solidFill>
                <a:effectLst/>
              </a:rPr>
              <a:t>,</a:t>
            </a:r>
            <a:r>
              <a:rPr lang="zh-CN" altLang="en-US" sz="1400" i="1" dirty="0">
                <a:solidFill>
                  <a:srgbClr val="8C8C8C"/>
                </a:solidFill>
                <a:effectLst/>
              </a:rPr>
              <a:t>第</a:t>
            </a:r>
            <a:r>
              <a:rPr lang="en-US" altLang="zh-CN" sz="1400" i="1" dirty="0">
                <a:solidFill>
                  <a:srgbClr val="8C8C8C"/>
                </a:solidFill>
                <a:effectLst/>
              </a:rPr>
              <a:t>1</a:t>
            </a:r>
            <a:r>
              <a:rPr lang="zh-CN" altLang="en-US" sz="1400" i="1" dirty="0">
                <a:solidFill>
                  <a:srgbClr val="8C8C8C"/>
                </a:solidFill>
                <a:effectLst/>
              </a:rPr>
              <a:t>列数据</a:t>
            </a:r>
            <a:r>
              <a:rPr lang="en-US" altLang="zh-CN" sz="1400" i="1" dirty="0">
                <a:solidFill>
                  <a:srgbClr val="8C8C8C"/>
                </a:solidFill>
                <a:effectLst/>
              </a:rPr>
              <a:t>, </a:t>
            </a:r>
            <a:r>
              <a:rPr lang="zh-CN" altLang="en-US" sz="1400" i="1" dirty="0">
                <a:solidFill>
                  <a:srgbClr val="8C8C8C"/>
                </a:solidFill>
                <a:effectLst/>
              </a:rPr>
              <a:t>作为</a:t>
            </a:r>
            <a:r>
              <a:rPr lang="en-GB" altLang="zh-CN" sz="1400" i="1" dirty="0">
                <a:solidFill>
                  <a:srgbClr val="8C8C8C"/>
                </a:solidFill>
                <a:effectLst/>
              </a:rPr>
              <a:t>x/y, </a:t>
            </a:r>
            <a:r>
              <a:rPr lang="zh-CN" altLang="en-US" sz="1400" i="1" dirty="0">
                <a:solidFill>
                  <a:srgbClr val="8C8C8C"/>
                </a:solidFill>
                <a:effectLst/>
              </a:rPr>
              <a:t>传给</a:t>
            </a:r>
            <a:r>
              <a:rPr lang="en-GB" altLang="zh-CN" sz="1400" i="1" dirty="0" err="1">
                <a:solidFill>
                  <a:srgbClr val="8C8C8C"/>
                </a:solidFill>
                <a:effectLst/>
              </a:rPr>
              <a:t>plt.scatter</a:t>
            </a:r>
            <a:r>
              <a:rPr lang="zh-CN" altLang="en-US" sz="1400" i="1" dirty="0">
                <a:solidFill>
                  <a:srgbClr val="8C8C8C"/>
                </a:solidFill>
                <a:effectLst/>
              </a:rPr>
              <a:t>函数</a:t>
            </a:r>
            <a:br>
              <a:rPr lang="zh-CN" altLang="en-US" sz="1400" i="1" dirty="0">
                <a:solidFill>
                  <a:srgbClr val="8C8C8C"/>
                </a:solidFill>
                <a:effectLst/>
              </a:rPr>
            </a:br>
            <a:r>
              <a:rPr lang="zh-CN" altLang="en-US" sz="1400" i="1" dirty="0">
                <a:solidFill>
                  <a:srgbClr val="8C8C8C"/>
                </a:solidFill>
                <a:effectLst/>
              </a:rPr>
              <a:t>    </a:t>
            </a:r>
            <a:r>
              <a:rPr lang="en-GB" altLang="zh-CN" sz="1400" dirty="0" err="1"/>
              <a:t>plt.scatter</a:t>
            </a:r>
            <a:r>
              <a:rPr lang="en-GB" altLang="zh-CN" sz="1400" dirty="0"/>
              <a:t>(</a:t>
            </a:r>
            <a:r>
              <a:rPr lang="en-GB" altLang="zh-CN" sz="1400" dirty="0" err="1"/>
              <a:t>X.values</a:t>
            </a:r>
            <a:r>
              <a:rPr lang="en-GB" altLang="zh-CN" sz="1400" dirty="0"/>
              <a:t>[</a:t>
            </a:r>
            <a:r>
              <a:rPr lang="en-GB" altLang="zh-CN" sz="1400" dirty="0" err="1"/>
              <a:t>y_kmeans</a:t>
            </a:r>
            <a:r>
              <a:rPr lang="en-GB" altLang="zh-CN" sz="1400" dirty="0"/>
              <a:t> == </a:t>
            </a:r>
            <a:r>
              <a:rPr lang="en-GB" altLang="zh-CN" sz="1400" dirty="0">
                <a:solidFill>
                  <a:srgbClr val="1750EB"/>
                </a:solidFill>
                <a:effectLst/>
              </a:rPr>
              <a:t>1</a:t>
            </a:r>
            <a:r>
              <a:rPr lang="en-GB" altLang="zh-CN" sz="1400" dirty="0"/>
              <a:t>, </a:t>
            </a:r>
            <a:r>
              <a:rPr lang="en-GB" altLang="zh-CN" sz="1400" dirty="0">
                <a:solidFill>
                  <a:srgbClr val="1750EB"/>
                </a:solidFill>
                <a:effectLst/>
              </a:rPr>
              <a:t>0</a:t>
            </a:r>
            <a:r>
              <a:rPr lang="en-GB" altLang="zh-CN" sz="1400" dirty="0"/>
              <a:t>], </a:t>
            </a:r>
            <a:r>
              <a:rPr lang="en-GB" altLang="zh-CN" sz="1400" dirty="0" err="1"/>
              <a:t>X.values</a:t>
            </a:r>
            <a:r>
              <a:rPr lang="en-GB" altLang="zh-CN" sz="1400" dirty="0"/>
              <a:t>[</a:t>
            </a:r>
            <a:r>
              <a:rPr lang="en-GB" altLang="zh-CN" sz="1400" dirty="0" err="1"/>
              <a:t>y_kmeans</a:t>
            </a:r>
            <a:r>
              <a:rPr lang="en-GB" altLang="zh-CN" sz="1400" dirty="0"/>
              <a:t> == </a:t>
            </a:r>
            <a:r>
              <a:rPr lang="en-GB" altLang="zh-CN" sz="1400" dirty="0">
                <a:solidFill>
                  <a:srgbClr val="1750EB"/>
                </a:solidFill>
                <a:effectLst/>
              </a:rPr>
              <a:t>1</a:t>
            </a:r>
            <a:r>
              <a:rPr lang="en-GB" altLang="zh-CN" sz="1400" dirty="0"/>
              <a:t>, </a:t>
            </a:r>
            <a:r>
              <a:rPr lang="en-GB" altLang="zh-CN" sz="1400" dirty="0">
                <a:solidFill>
                  <a:srgbClr val="1750EB"/>
                </a:solidFill>
                <a:effectLst/>
              </a:rPr>
              <a:t>1</a:t>
            </a:r>
            <a:r>
              <a:rPr lang="en-GB" altLang="zh-CN" sz="1400" dirty="0"/>
              <a:t>], </a:t>
            </a:r>
            <a:r>
              <a:rPr lang="en-GB" altLang="zh-CN" sz="1400" dirty="0">
                <a:solidFill>
                  <a:srgbClr val="660099"/>
                </a:solidFill>
                <a:effectLst/>
              </a:rPr>
              <a:t>s</a:t>
            </a:r>
            <a:r>
              <a:rPr lang="en-GB" altLang="zh-CN" sz="1400" dirty="0"/>
              <a:t>=</a:t>
            </a:r>
            <a:r>
              <a:rPr lang="en-GB" altLang="zh-CN" sz="1400" dirty="0">
                <a:solidFill>
                  <a:srgbClr val="1750EB"/>
                </a:solidFill>
                <a:effectLst/>
              </a:rPr>
              <a:t>100</a:t>
            </a:r>
            <a:r>
              <a:rPr lang="en-GB" altLang="zh-CN" sz="1400" dirty="0"/>
              <a:t>, </a:t>
            </a:r>
            <a:r>
              <a:rPr lang="en-GB" altLang="zh-CN" sz="1400" dirty="0">
                <a:solidFill>
                  <a:srgbClr val="660099"/>
                </a:solidFill>
                <a:effectLst/>
              </a:rPr>
              <a:t>c</a:t>
            </a:r>
            <a:r>
              <a:rPr lang="en-GB" altLang="zh-CN" sz="1400" dirty="0"/>
              <a:t>=</a:t>
            </a:r>
            <a:r>
              <a:rPr lang="en-GB" altLang="zh-CN" sz="1400" dirty="0">
                <a:solidFill>
                  <a:srgbClr val="067D17"/>
                </a:solidFill>
                <a:effectLst/>
              </a:rPr>
              <a:t>'blue'</a:t>
            </a:r>
            <a:r>
              <a:rPr lang="en-GB" altLang="zh-CN" sz="1400" dirty="0"/>
              <a:t>, </a:t>
            </a:r>
            <a:r>
              <a:rPr lang="en-GB" altLang="zh-CN" sz="1400" dirty="0">
                <a:solidFill>
                  <a:srgbClr val="660099"/>
                </a:solidFill>
                <a:effectLst/>
              </a:rPr>
              <a:t>label</a:t>
            </a:r>
            <a:r>
              <a:rPr lang="en-GB" altLang="zh-CN" sz="1400" dirty="0"/>
              <a:t>=</a:t>
            </a:r>
            <a:r>
              <a:rPr lang="en-GB" altLang="zh-CN" sz="1400" dirty="0">
                <a:solidFill>
                  <a:srgbClr val="067D17"/>
                </a:solidFill>
                <a:effectLst/>
              </a:rPr>
              <a:t>'Traditional'</a:t>
            </a:r>
            <a:r>
              <a:rPr lang="en-GB" altLang="zh-CN" sz="1400" dirty="0"/>
              <a:t>)</a:t>
            </a:r>
            <a:br>
              <a:rPr lang="en-GB" altLang="zh-CN" sz="1400" dirty="0"/>
            </a:br>
            <a:r>
              <a:rPr lang="en-GB" altLang="zh-CN" sz="1400" dirty="0"/>
              <a:t>    </a:t>
            </a:r>
            <a:r>
              <a:rPr lang="en-GB" altLang="zh-CN" sz="1400" i="1" dirty="0">
                <a:solidFill>
                  <a:srgbClr val="8C8C8C"/>
                </a:solidFill>
                <a:effectLst/>
              </a:rPr>
              <a:t># </a:t>
            </a:r>
            <a:r>
              <a:rPr lang="zh-CN" altLang="en-US" sz="1400" i="1" dirty="0">
                <a:solidFill>
                  <a:srgbClr val="8C8C8C"/>
                </a:solidFill>
                <a:effectLst/>
              </a:rPr>
              <a:t>把类别是</a:t>
            </a:r>
            <a:r>
              <a:rPr lang="en-US" altLang="zh-CN" sz="1400" i="1" dirty="0">
                <a:solidFill>
                  <a:srgbClr val="8C8C8C"/>
                </a:solidFill>
                <a:effectLst/>
              </a:rPr>
              <a:t>2</a:t>
            </a:r>
            <a:r>
              <a:rPr lang="zh-CN" altLang="en-US" sz="1400" i="1" dirty="0">
                <a:solidFill>
                  <a:srgbClr val="8C8C8C"/>
                </a:solidFill>
                <a:effectLst/>
              </a:rPr>
              <a:t>的</a:t>
            </a:r>
            <a:r>
              <a:rPr lang="en-US" altLang="zh-CN" sz="1400" i="1" dirty="0">
                <a:solidFill>
                  <a:srgbClr val="8C8C8C"/>
                </a:solidFill>
                <a:effectLst/>
              </a:rPr>
              <a:t>, </a:t>
            </a:r>
            <a:r>
              <a:rPr lang="zh-CN" altLang="en-US" sz="1400" i="1" dirty="0">
                <a:solidFill>
                  <a:srgbClr val="8C8C8C"/>
                </a:solidFill>
                <a:effectLst/>
              </a:rPr>
              <a:t>第</a:t>
            </a:r>
            <a:r>
              <a:rPr lang="en-US" altLang="zh-CN" sz="1400" i="1" dirty="0">
                <a:solidFill>
                  <a:srgbClr val="8C8C8C"/>
                </a:solidFill>
                <a:effectLst/>
              </a:rPr>
              <a:t>0</a:t>
            </a:r>
            <a:r>
              <a:rPr lang="zh-CN" altLang="en-US" sz="1400" i="1" dirty="0">
                <a:solidFill>
                  <a:srgbClr val="8C8C8C"/>
                </a:solidFill>
                <a:effectLst/>
              </a:rPr>
              <a:t>类数据</a:t>
            </a:r>
            <a:r>
              <a:rPr lang="en-US" altLang="zh-CN" sz="1400" i="1" dirty="0">
                <a:solidFill>
                  <a:srgbClr val="8C8C8C"/>
                </a:solidFill>
                <a:effectLst/>
              </a:rPr>
              <a:t>,</a:t>
            </a:r>
            <a:r>
              <a:rPr lang="zh-CN" altLang="en-US" sz="1400" i="1" dirty="0">
                <a:solidFill>
                  <a:srgbClr val="8C8C8C"/>
                </a:solidFill>
                <a:effectLst/>
              </a:rPr>
              <a:t>第</a:t>
            </a:r>
            <a:r>
              <a:rPr lang="en-US" altLang="zh-CN" sz="1400" i="1" dirty="0">
                <a:solidFill>
                  <a:srgbClr val="8C8C8C"/>
                </a:solidFill>
                <a:effectLst/>
              </a:rPr>
              <a:t>1</a:t>
            </a:r>
            <a:r>
              <a:rPr lang="zh-CN" altLang="en-US" sz="1400" i="1" dirty="0">
                <a:solidFill>
                  <a:srgbClr val="8C8C8C"/>
                </a:solidFill>
                <a:effectLst/>
              </a:rPr>
              <a:t>列数据</a:t>
            </a:r>
            <a:r>
              <a:rPr lang="en-US" altLang="zh-CN" sz="1400" i="1" dirty="0">
                <a:solidFill>
                  <a:srgbClr val="8C8C8C"/>
                </a:solidFill>
                <a:effectLst/>
              </a:rPr>
              <a:t>, </a:t>
            </a:r>
            <a:r>
              <a:rPr lang="zh-CN" altLang="en-US" sz="1400" i="1" dirty="0">
                <a:solidFill>
                  <a:srgbClr val="8C8C8C"/>
                </a:solidFill>
                <a:effectLst/>
              </a:rPr>
              <a:t>作为</a:t>
            </a:r>
            <a:r>
              <a:rPr lang="en-GB" altLang="zh-CN" sz="1400" i="1" dirty="0">
                <a:solidFill>
                  <a:srgbClr val="8C8C8C"/>
                </a:solidFill>
                <a:effectLst/>
              </a:rPr>
              <a:t>x/y, </a:t>
            </a:r>
            <a:r>
              <a:rPr lang="zh-CN" altLang="en-US" sz="1400" i="1" dirty="0">
                <a:solidFill>
                  <a:srgbClr val="8C8C8C"/>
                </a:solidFill>
                <a:effectLst/>
              </a:rPr>
              <a:t>传给</a:t>
            </a:r>
            <a:r>
              <a:rPr lang="en-GB" altLang="zh-CN" sz="1400" i="1" dirty="0" err="1">
                <a:solidFill>
                  <a:srgbClr val="8C8C8C"/>
                </a:solidFill>
                <a:effectLst/>
              </a:rPr>
              <a:t>plt.scatter</a:t>
            </a:r>
            <a:r>
              <a:rPr lang="zh-CN" altLang="en-US" sz="1400" i="1" dirty="0">
                <a:solidFill>
                  <a:srgbClr val="8C8C8C"/>
                </a:solidFill>
                <a:effectLst/>
              </a:rPr>
              <a:t>函数</a:t>
            </a:r>
            <a:br>
              <a:rPr lang="zh-CN" altLang="en-US" sz="1400" i="1" dirty="0">
                <a:solidFill>
                  <a:srgbClr val="8C8C8C"/>
                </a:solidFill>
                <a:effectLst/>
              </a:rPr>
            </a:br>
            <a:r>
              <a:rPr lang="zh-CN" altLang="en-US" sz="1400" i="1" dirty="0">
                <a:solidFill>
                  <a:srgbClr val="8C8C8C"/>
                </a:solidFill>
                <a:effectLst/>
              </a:rPr>
              <a:t>    </a:t>
            </a:r>
            <a:r>
              <a:rPr lang="en-GB" altLang="zh-CN" sz="1400" dirty="0" err="1"/>
              <a:t>plt.scatter</a:t>
            </a:r>
            <a:r>
              <a:rPr lang="en-GB" altLang="zh-CN" sz="1400" dirty="0"/>
              <a:t>(</a:t>
            </a:r>
            <a:r>
              <a:rPr lang="en-GB" altLang="zh-CN" sz="1400" dirty="0" err="1"/>
              <a:t>X.values</a:t>
            </a:r>
            <a:r>
              <a:rPr lang="en-GB" altLang="zh-CN" sz="1400" dirty="0"/>
              <a:t>[</a:t>
            </a:r>
            <a:r>
              <a:rPr lang="en-GB" altLang="zh-CN" sz="1400" dirty="0" err="1"/>
              <a:t>y_kmeans</a:t>
            </a:r>
            <a:r>
              <a:rPr lang="en-GB" altLang="zh-CN" sz="1400" dirty="0"/>
              <a:t> == </a:t>
            </a:r>
            <a:r>
              <a:rPr lang="en-GB" altLang="zh-CN" sz="1400" dirty="0">
                <a:solidFill>
                  <a:srgbClr val="1750EB"/>
                </a:solidFill>
                <a:effectLst/>
              </a:rPr>
              <a:t>2</a:t>
            </a:r>
            <a:r>
              <a:rPr lang="en-GB" altLang="zh-CN" sz="1400" dirty="0"/>
              <a:t>, </a:t>
            </a:r>
            <a:r>
              <a:rPr lang="en-GB" altLang="zh-CN" sz="1400" dirty="0">
                <a:solidFill>
                  <a:srgbClr val="1750EB"/>
                </a:solidFill>
                <a:effectLst/>
              </a:rPr>
              <a:t>0</a:t>
            </a:r>
            <a:r>
              <a:rPr lang="en-GB" altLang="zh-CN" sz="1400" dirty="0"/>
              <a:t>], </a:t>
            </a:r>
            <a:r>
              <a:rPr lang="en-GB" altLang="zh-CN" sz="1400" dirty="0" err="1"/>
              <a:t>X.values</a:t>
            </a:r>
            <a:r>
              <a:rPr lang="en-GB" altLang="zh-CN" sz="1400" dirty="0"/>
              <a:t>[</a:t>
            </a:r>
            <a:r>
              <a:rPr lang="en-GB" altLang="zh-CN" sz="1400" dirty="0" err="1"/>
              <a:t>y_kmeans</a:t>
            </a:r>
            <a:r>
              <a:rPr lang="en-GB" altLang="zh-CN" sz="1400" dirty="0"/>
              <a:t> == </a:t>
            </a:r>
            <a:r>
              <a:rPr lang="en-GB" altLang="zh-CN" sz="1400" dirty="0">
                <a:solidFill>
                  <a:srgbClr val="1750EB"/>
                </a:solidFill>
                <a:effectLst/>
              </a:rPr>
              <a:t>2</a:t>
            </a:r>
            <a:r>
              <a:rPr lang="en-GB" altLang="zh-CN" sz="1400" dirty="0"/>
              <a:t>, </a:t>
            </a:r>
            <a:r>
              <a:rPr lang="en-GB" altLang="zh-CN" sz="1400" dirty="0">
                <a:solidFill>
                  <a:srgbClr val="1750EB"/>
                </a:solidFill>
                <a:effectLst/>
              </a:rPr>
              <a:t>1</a:t>
            </a:r>
            <a:r>
              <a:rPr lang="en-GB" altLang="zh-CN" sz="1400" dirty="0"/>
              <a:t>], </a:t>
            </a:r>
            <a:r>
              <a:rPr lang="en-GB" altLang="zh-CN" sz="1400" dirty="0">
                <a:solidFill>
                  <a:srgbClr val="660099"/>
                </a:solidFill>
                <a:effectLst/>
              </a:rPr>
              <a:t>s</a:t>
            </a:r>
            <a:r>
              <a:rPr lang="en-GB" altLang="zh-CN" sz="1400" dirty="0"/>
              <a:t>=</a:t>
            </a:r>
            <a:r>
              <a:rPr lang="en-GB" altLang="zh-CN" sz="1400" dirty="0">
                <a:solidFill>
                  <a:srgbClr val="1750EB"/>
                </a:solidFill>
                <a:effectLst/>
              </a:rPr>
              <a:t>100</a:t>
            </a:r>
            <a:r>
              <a:rPr lang="en-GB" altLang="zh-CN" sz="1400" dirty="0"/>
              <a:t>, </a:t>
            </a:r>
            <a:r>
              <a:rPr lang="en-GB" altLang="zh-CN" sz="1400" dirty="0">
                <a:solidFill>
                  <a:srgbClr val="660099"/>
                </a:solidFill>
                <a:effectLst/>
              </a:rPr>
              <a:t>c</a:t>
            </a:r>
            <a:r>
              <a:rPr lang="en-GB" altLang="zh-CN" sz="1400" dirty="0"/>
              <a:t>=</a:t>
            </a:r>
            <a:r>
              <a:rPr lang="en-GB" altLang="zh-CN" sz="1400" dirty="0">
                <a:solidFill>
                  <a:srgbClr val="067D17"/>
                </a:solidFill>
                <a:effectLst/>
              </a:rPr>
              <a:t>'green'</a:t>
            </a:r>
            <a:r>
              <a:rPr lang="en-GB" altLang="zh-CN" sz="1400" dirty="0"/>
              <a:t>, </a:t>
            </a:r>
            <a:r>
              <a:rPr lang="en-GB" altLang="zh-CN" sz="1400" dirty="0">
                <a:solidFill>
                  <a:srgbClr val="660099"/>
                </a:solidFill>
                <a:effectLst/>
              </a:rPr>
              <a:t>label</a:t>
            </a:r>
            <a:r>
              <a:rPr lang="en-GB" altLang="zh-CN" sz="1400" dirty="0"/>
              <a:t>=</a:t>
            </a:r>
            <a:r>
              <a:rPr lang="en-GB" altLang="zh-CN" sz="1400" dirty="0">
                <a:solidFill>
                  <a:srgbClr val="067D17"/>
                </a:solidFill>
                <a:effectLst/>
              </a:rPr>
              <a:t>'Normal'</a:t>
            </a:r>
            <a:r>
              <a:rPr lang="en-GB" altLang="zh-CN" sz="1400" dirty="0"/>
              <a:t>)</a:t>
            </a:r>
            <a:br>
              <a:rPr lang="en-GB" altLang="zh-CN" sz="1400" dirty="0"/>
            </a:br>
            <a:r>
              <a:rPr lang="en-GB" altLang="zh-CN" sz="1400" dirty="0"/>
              <a:t>    </a:t>
            </a:r>
            <a:r>
              <a:rPr lang="en-GB" altLang="zh-CN" sz="1400" dirty="0" err="1"/>
              <a:t>plt.scatter</a:t>
            </a:r>
            <a:r>
              <a:rPr lang="en-GB" altLang="zh-CN" sz="1400" dirty="0"/>
              <a:t>(</a:t>
            </a:r>
            <a:r>
              <a:rPr lang="en-GB" altLang="zh-CN" sz="1400" dirty="0" err="1"/>
              <a:t>X.values</a:t>
            </a:r>
            <a:r>
              <a:rPr lang="en-GB" altLang="zh-CN" sz="1400" dirty="0"/>
              <a:t>[</a:t>
            </a:r>
            <a:r>
              <a:rPr lang="en-GB" altLang="zh-CN" sz="1400" dirty="0" err="1"/>
              <a:t>y_kmeans</a:t>
            </a:r>
            <a:r>
              <a:rPr lang="en-GB" altLang="zh-CN" sz="1400" dirty="0"/>
              <a:t> == </a:t>
            </a:r>
            <a:r>
              <a:rPr lang="en-GB" altLang="zh-CN" sz="1400" dirty="0">
                <a:solidFill>
                  <a:srgbClr val="1750EB"/>
                </a:solidFill>
                <a:effectLst/>
              </a:rPr>
              <a:t>3</a:t>
            </a:r>
            <a:r>
              <a:rPr lang="en-GB" altLang="zh-CN" sz="1400" dirty="0"/>
              <a:t>, </a:t>
            </a:r>
            <a:r>
              <a:rPr lang="en-GB" altLang="zh-CN" sz="1400" dirty="0">
                <a:solidFill>
                  <a:srgbClr val="1750EB"/>
                </a:solidFill>
                <a:effectLst/>
              </a:rPr>
              <a:t>0</a:t>
            </a:r>
            <a:r>
              <a:rPr lang="en-GB" altLang="zh-CN" sz="1400" dirty="0"/>
              <a:t>], </a:t>
            </a:r>
            <a:r>
              <a:rPr lang="en-GB" altLang="zh-CN" sz="1400" dirty="0" err="1"/>
              <a:t>X.values</a:t>
            </a:r>
            <a:r>
              <a:rPr lang="en-GB" altLang="zh-CN" sz="1400" dirty="0"/>
              <a:t>[</a:t>
            </a:r>
            <a:r>
              <a:rPr lang="en-GB" altLang="zh-CN" sz="1400" dirty="0" err="1"/>
              <a:t>y_kmeans</a:t>
            </a:r>
            <a:r>
              <a:rPr lang="en-GB" altLang="zh-CN" sz="1400" dirty="0"/>
              <a:t> == </a:t>
            </a:r>
            <a:r>
              <a:rPr lang="en-GB" altLang="zh-CN" sz="1400" dirty="0">
                <a:solidFill>
                  <a:srgbClr val="1750EB"/>
                </a:solidFill>
                <a:effectLst/>
              </a:rPr>
              <a:t>3</a:t>
            </a:r>
            <a:r>
              <a:rPr lang="en-GB" altLang="zh-CN" sz="1400" dirty="0"/>
              <a:t>, </a:t>
            </a:r>
            <a:r>
              <a:rPr lang="en-GB" altLang="zh-CN" sz="1400" dirty="0">
                <a:solidFill>
                  <a:srgbClr val="1750EB"/>
                </a:solidFill>
                <a:effectLst/>
              </a:rPr>
              <a:t>1</a:t>
            </a:r>
            <a:r>
              <a:rPr lang="en-GB" altLang="zh-CN" sz="1400" dirty="0"/>
              <a:t>], </a:t>
            </a:r>
            <a:r>
              <a:rPr lang="en-GB" altLang="zh-CN" sz="1400" dirty="0">
                <a:solidFill>
                  <a:srgbClr val="660099"/>
                </a:solidFill>
                <a:effectLst/>
              </a:rPr>
              <a:t>s</a:t>
            </a:r>
            <a:r>
              <a:rPr lang="en-GB" altLang="zh-CN" sz="1400" dirty="0"/>
              <a:t>=</a:t>
            </a:r>
            <a:r>
              <a:rPr lang="en-GB" altLang="zh-CN" sz="1400" dirty="0">
                <a:solidFill>
                  <a:srgbClr val="1750EB"/>
                </a:solidFill>
                <a:effectLst/>
              </a:rPr>
              <a:t>100</a:t>
            </a:r>
            <a:r>
              <a:rPr lang="en-GB" altLang="zh-CN" sz="1400" dirty="0"/>
              <a:t>, </a:t>
            </a:r>
            <a:r>
              <a:rPr lang="en-GB" altLang="zh-CN" sz="1400" dirty="0">
                <a:solidFill>
                  <a:srgbClr val="660099"/>
                </a:solidFill>
                <a:effectLst/>
              </a:rPr>
              <a:t>c</a:t>
            </a:r>
            <a:r>
              <a:rPr lang="en-GB" altLang="zh-CN" sz="1400" dirty="0"/>
              <a:t>=</a:t>
            </a:r>
            <a:r>
              <a:rPr lang="en-GB" altLang="zh-CN" sz="1400" dirty="0">
                <a:solidFill>
                  <a:srgbClr val="067D17"/>
                </a:solidFill>
                <a:effectLst/>
              </a:rPr>
              <a:t>'cyan'</a:t>
            </a:r>
            <a:r>
              <a:rPr lang="en-GB" altLang="zh-CN" sz="1400" dirty="0"/>
              <a:t>, </a:t>
            </a:r>
            <a:r>
              <a:rPr lang="en-GB" altLang="zh-CN" sz="1400" dirty="0">
                <a:solidFill>
                  <a:srgbClr val="660099"/>
                </a:solidFill>
                <a:effectLst/>
              </a:rPr>
              <a:t>label</a:t>
            </a:r>
            <a:r>
              <a:rPr lang="en-GB" altLang="zh-CN" sz="1400" dirty="0"/>
              <a:t>=</a:t>
            </a:r>
            <a:r>
              <a:rPr lang="en-GB" altLang="zh-CN" sz="1400" dirty="0">
                <a:solidFill>
                  <a:srgbClr val="067D17"/>
                </a:solidFill>
                <a:effectLst/>
              </a:rPr>
              <a:t>'Youth'</a:t>
            </a:r>
            <a:r>
              <a:rPr lang="en-GB" altLang="zh-CN" sz="1400" dirty="0"/>
              <a:t>)</a:t>
            </a:r>
            <a:br>
              <a:rPr lang="en-GB" altLang="zh-CN" sz="1400" dirty="0"/>
            </a:br>
            <a:r>
              <a:rPr lang="en-GB" altLang="zh-CN" sz="1400" dirty="0"/>
              <a:t>    </a:t>
            </a:r>
            <a:r>
              <a:rPr lang="en-GB" altLang="zh-CN" sz="1400" dirty="0" err="1"/>
              <a:t>plt.scatter</a:t>
            </a:r>
            <a:r>
              <a:rPr lang="en-GB" altLang="zh-CN" sz="1400" dirty="0"/>
              <a:t>(</a:t>
            </a:r>
            <a:r>
              <a:rPr lang="en-GB" altLang="zh-CN" sz="1400" dirty="0" err="1"/>
              <a:t>X.values</a:t>
            </a:r>
            <a:r>
              <a:rPr lang="en-GB" altLang="zh-CN" sz="1400" dirty="0"/>
              <a:t>[</a:t>
            </a:r>
            <a:r>
              <a:rPr lang="en-GB" altLang="zh-CN" sz="1400" dirty="0" err="1"/>
              <a:t>y_kmeans</a:t>
            </a:r>
            <a:r>
              <a:rPr lang="en-GB" altLang="zh-CN" sz="1400" dirty="0"/>
              <a:t> == </a:t>
            </a:r>
            <a:r>
              <a:rPr lang="en-GB" altLang="zh-CN" sz="1400" dirty="0">
                <a:solidFill>
                  <a:srgbClr val="1750EB"/>
                </a:solidFill>
                <a:effectLst/>
              </a:rPr>
              <a:t>4</a:t>
            </a:r>
            <a:r>
              <a:rPr lang="en-GB" altLang="zh-CN" sz="1400" dirty="0"/>
              <a:t>, </a:t>
            </a:r>
            <a:r>
              <a:rPr lang="en-GB" altLang="zh-CN" sz="1400" dirty="0">
                <a:solidFill>
                  <a:srgbClr val="1750EB"/>
                </a:solidFill>
                <a:effectLst/>
              </a:rPr>
              <a:t>0</a:t>
            </a:r>
            <a:r>
              <a:rPr lang="en-GB" altLang="zh-CN" sz="1400" dirty="0"/>
              <a:t>], </a:t>
            </a:r>
            <a:r>
              <a:rPr lang="en-GB" altLang="zh-CN" sz="1400" dirty="0" err="1"/>
              <a:t>X.values</a:t>
            </a:r>
            <a:r>
              <a:rPr lang="en-GB" altLang="zh-CN" sz="1400" dirty="0"/>
              <a:t>[</a:t>
            </a:r>
            <a:r>
              <a:rPr lang="en-GB" altLang="zh-CN" sz="1400" dirty="0" err="1"/>
              <a:t>y_kmeans</a:t>
            </a:r>
            <a:r>
              <a:rPr lang="en-GB" altLang="zh-CN" sz="1400" dirty="0"/>
              <a:t> == </a:t>
            </a:r>
            <a:r>
              <a:rPr lang="en-GB" altLang="zh-CN" sz="1400" dirty="0">
                <a:solidFill>
                  <a:srgbClr val="1750EB"/>
                </a:solidFill>
                <a:effectLst/>
              </a:rPr>
              <a:t>4</a:t>
            </a:r>
            <a:r>
              <a:rPr lang="en-GB" altLang="zh-CN" sz="1400" dirty="0"/>
              <a:t>, </a:t>
            </a:r>
            <a:r>
              <a:rPr lang="en-GB" altLang="zh-CN" sz="1400" dirty="0">
                <a:solidFill>
                  <a:srgbClr val="1750EB"/>
                </a:solidFill>
                <a:effectLst/>
              </a:rPr>
              <a:t>1</a:t>
            </a:r>
            <a:r>
              <a:rPr lang="en-GB" altLang="zh-CN" sz="1400" dirty="0"/>
              <a:t>], </a:t>
            </a:r>
            <a:r>
              <a:rPr lang="en-GB" altLang="zh-CN" sz="1400" dirty="0">
                <a:solidFill>
                  <a:srgbClr val="660099"/>
                </a:solidFill>
                <a:effectLst/>
              </a:rPr>
              <a:t>s</a:t>
            </a:r>
            <a:r>
              <a:rPr lang="en-GB" altLang="zh-CN" sz="1400" dirty="0"/>
              <a:t>=</a:t>
            </a:r>
            <a:r>
              <a:rPr lang="en-GB" altLang="zh-CN" sz="1400" dirty="0">
                <a:solidFill>
                  <a:srgbClr val="1750EB"/>
                </a:solidFill>
                <a:effectLst/>
              </a:rPr>
              <a:t>100</a:t>
            </a:r>
            <a:r>
              <a:rPr lang="en-GB" altLang="zh-CN" sz="1400" dirty="0"/>
              <a:t>, </a:t>
            </a:r>
            <a:r>
              <a:rPr lang="en-GB" altLang="zh-CN" sz="1400" dirty="0">
                <a:solidFill>
                  <a:srgbClr val="660099"/>
                </a:solidFill>
                <a:effectLst/>
              </a:rPr>
              <a:t>c</a:t>
            </a:r>
            <a:r>
              <a:rPr lang="en-GB" altLang="zh-CN" sz="1400" dirty="0"/>
              <a:t>=</a:t>
            </a:r>
            <a:r>
              <a:rPr lang="en-GB" altLang="zh-CN" sz="1400" dirty="0">
                <a:solidFill>
                  <a:srgbClr val="067D17"/>
                </a:solidFill>
                <a:effectLst/>
              </a:rPr>
              <a:t>'magenta'</a:t>
            </a:r>
            <a:r>
              <a:rPr lang="en-GB" altLang="zh-CN" sz="1400" dirty="0"/>
              <a:t>, </a:t>
            </a:r>
            <a:r>
              <a:rPr lang="en-GB" altLang="zh-CN" sz="1400" dirty="0">
                <a:solidFill>
                  <a:srgbClr val="660099"/>
                </a:solidFill>
                <a:effectLst/>
              </a:rPr>
              <a:t>label</a:t>
            </a:r>
            <a:r>
              <a:rPr lang="en-GB" altLang="zh-CN" sz="1400" dirty="0"/>
              <a:t>=</a:t>
            </a:r>
            <a:r>
              <a:rPr lang="en-GB" altLang="zh-CN" sz="1400" dirty="0">
                <a:solidFill>
                  <a:srgbClr val="067D17"/>
                </a:solidFill>
                <a:effectLst/>
              </a:rPr>
              <a:t>'TA'</a:t>
            </a:r>
            <a:r>
              <a:rPr lang="en-GB" altLang="zh-CN" sz="1400" dirty="0"/>
              <a:t>)</a:t>
            </a:r>
            <a:br>
              <a:rPr lang="en-GB" altLang="zh-CN" sz="1400" dirty="0"/>
            </a:br>
            <a:r>
              <a:rPr lang="en-GB" altLang="zh-CN" sz="1400" dirty="0"/>
              <a:t>    </a:t>
            </a:r>
            <a:r>
              <a:rPr lang="en-GB" altLang="zh-CN" sz="1400" dirty="0" err="1"/>
              <a:t>plt.scatter</a:t>
            </a:r>
            <a:r>
              <a:rPr lang="en-GB" altLang="zh-CN" sz="1400" dirty="0"/>
              <a:t>(</a:t>
            </a:r>
            <a:r>
              <a:rPr lang="en-GB" altLang="zh-CN" sz="1400" dirty="0" err="1"/>
              <a:t>mykeans.cluster_centers</a:t>
            </a:r>
            <a:r>
              <a:rPr lang="en-GB" altLang="zh-CN" sz="1400" dirty="0"/>
              <a:t>_[:, </a:t>
            </a:r>
            <a:r>
              <a:rPr lang="en-GB" altLang="zh-CN" sz="1400" dirty="0">
                <a:solidFill>
                  <a:srgbClr val="1750EB"/>
                </a:solidFill>
                <a:effectLst/>
              </a:rPr>
              <a:t>0</a:t>
            </a:r>
            <a:r>
              <a:rPr lang="en-GB" altLang="zh-CN" sz="1400" dirty="0"/>
              <a:t>], </a:t>
            </a:r>
            <a:r>
              <a:rPr lang="en-GB" altLang="zh-CN" sz="1400" dirty="0" err="1"/>
              <a:t>mykeans.cluster_centers</a:t>
            </a:r>
            <a:r>
              <a:rPr lang="en-GB" altLang="zh-CN" sz="1400" dirty="0"/>
              <a:t>_[:, </a:t>
            </a:r>
            <a:r>
              <a:rPr lang="en-GB" altLang="zh-CN" sz="1400" dirty="0">
                <a:solidFill>
                  <a:srgbClr val="1750EB"/>
                </a:solidFill>
                <a:effectLst/>
              </a:rPr>
              <a:t>1</a:t>
            </a:r>
            <a:r>
              <a:rPr lang="en-GB" altLang="zh-CN" sz="1400" dirty="0"/>
              <a:t>], </a:t>
            </a:r>
            <a:r>
              <a:rPr lang="en-GB" altLang="zh-CN" sz="1400" dirty="0">
                <a:solidFill>
                  <a:srgbClr val="660099"/>
                </a:solidFill>
                <a:effectLst/>
              </a:rPr>
              <a:t>s</a:t>
            </a:r>
            <a:r>
              <a:rPr lang="en-GB" altLang="zh-CN" sz="1400" dirty="0"/>
              <a:t>=</a:t>
            </a:r>
            <a:r>
              <a:rPr lang="en-GB" altLang="zh-CN" sz="1400" dirty="0">
                <a:solidFill>
                  <a:srgbClr val="1750EB"/>
                </a:solidFill>
                <a:effectLst/>
              </a:rPr>
              <a:t>300</a:t>
            </a:r>
            <a:r>
              <a:rPr lang="en-GB" altLang="zh-CN" sz="1400" dirty="0"/>
              <a:t>, </a:t>
            </a:r>
            <a:r>
              <a:rPr lang="en-GB" altLang="zh-CN" sz="1400" dirty="0">
                <a:solidFill>
                  <a:srgbClr val="660099"/>
                </a:solidFill>
                <a:effectLst/>
              </a:rPr>
              <a:t>c</a:t>
            </a:r>
            <a:r>
              <a:rPr lang="en-GB" altLang="zh-CN" sz="1400" dirty="0"/>
              <a:t>=</a:t>
            </a:r>
            <a:r>
              <a:rPr lang="en-GB" altLang="zh-CN" sz="1400" dirty="0">
                <a:solidFill>
                  <a:srgbClr val="067D17"/>
                </a:solidFill>
                <a:effectLst/>
              </a:rPr>
              <a:t>'black'</a:t>
            </a:r>
            <a:r>
              <a:rPr lang="en-GB" altLang="zh-CN" sz="1400" dirty="0"/>
              <a:t>, </a:t>
            </a:r>
            <a:r>
              <a:rPr lang="en-GB" altLang="zh-CN" sz="1400" dirty="0">
                <a:solidFill>
                  <a:srgbClr val="660099"/>
                </a:solidFill>
                <a:effectLst/>
              </a:rPr>
              <a:t>label</a:t>
            </a:r>
            <a:r>
              <a:rPr lang="en-GB" altLang="zh-CN" sz="1400" dirty="0"/>
              <a:t>=</a:t>
            </a:r>
            <a:r>
              <a:rPr lang="en-GB" altLang="zh-CN" sz="1400" dirty="0">
                <a:solidFill>
                  <a:srgbClr val="067D17"/>
                </a:solidFill>
                <a:effectLst/>
              </a:rPr>
              <a:t>'Centroids’</a:t>
            </a:r>
            <a:r>
              <a:rPr lang="en-GB" altLang="zh-CN" sz="1400" dirty="0"/>
              <a:t>)</a:t>
            </a:r>
            <a:endParaRPr lang="en-GB" altLang="zh-CN" sz="1400" dirty="0"/>
          </a:p>
          <a:p>
            <a:pPr marL="0" marR="0" lvl="0" indent="0" algn="l" defTabSz="914400" rtl="0" eaLnBrk="1" fontAlgn="auto" latinLnBrk="0" hangingPunct="1">
              <a:lnSpc>
                <a:spcPct val="100000"/>
              </a:lnSpc>
              <a:spcBef>
                <a:spcPts val="0"/>
              </a:spcBef>
              <a:spcAft>
                <a:spcPts val="0"/>
              </a:spcAft>
              <a:buClrTx/>
              <a:buSzTx/>
              <a:buFontTx/>
              <a:buNone/>
              <a:defRPr/>
            </a:pPr>
            <a:r>
              <a:rPr lang="zh-CN" altLang="en-US" sz="1400" dirty="0"/>
              <a:t>    </a:t>
            </a:r>
            <a:endParaRPr lang="en-US" altLang="zh-CN" sz="1400" dirty="0"/>
          </a:p>
          <a:p>
            <a:pPr marL="0" marR="0" lvl="0" indent="0" algn="l" defTabSz="914400" rtl="0" eaLnBrk="1" fontAlgn="auto" latinLnBrk="0" hangingPunct="1">
              <a:lnSpc>
                <a:spcPct val="100000"/>
              </a:lnSpc>
              <a:spcBef>
                <a:spcPts val="0"/>
              </a:spcBef>
              <a:spcAft>
                <a:spcPts val="0"/>
              </a:spcAft>
              <a:buClrTx/>
              <a:buSzTx/>
              <a:buFontTx/>
              <a:buNone/>
              <a:defRPr/>
            </a:pPr>
            <a:r>
              <a:rPr lang="zh-CN" altLang="en-US" sz="1400" dirty="0"/>
              <a:t>    </a:t>
            </a:r>
            <a:r>
              <a:rPr lang="en-GB" altLang="zh-CN" sz="1400" dirty="0" err="1"/>
              <a:t>plt.title</a:t>
            </a:r>
            <a:r>
              <a:rPr lang="en-GB" altLang="zh-CN" sz="1400" dirty="0"/>
              <a:t>(</a:t>
            </a:r>
            <a:r>
              <a:rPr lang="en-GB" altLang="zh-CN" sz="1400" dirty="0">
                <a:solidFill>
                  <a:srgbClr val="067D17"/>
                </a:solidFill>
                <a:effectLst/>
              </a:rPr>
              <a:t>'Clusters of customers'</a:t>
            </a:r>
            <a:r>
              <a:rPr lang="en-GB" altLang="zh-CN" sz="1400" dirty="0"/>
              <a:t>)</a:t>
            </a:r>
            <a:br>
              <a:rPr lang="en-GB" altLang="zh-CN" sz="1400" dirty="0"/>
            </a:br>
            <a:r>
              <a:rPr lang="en-GB" altLang="zh-CN" sz="1400" dirty="0"/>
              <a:t>    </a:t>
            </a:r>
            <a:r>
              <a:rPr lang="en-GB" altLang="zh-CN" sz="1400" dirty="0" err="1"/>
              <a:t>plt.xlabel</a:t>
            </a:r>
            <a:r>
              <a:rPr lang="en-GB" altLang="zh-CN" sz="1400" dirty="0"/>
              <a:t>(</a:t>
            </a:r>
            <a:r>
              <a:rPr lang="en-GB" altLang="zh-CN" sz="1400" dirty="0">
                <a:solidFill>
                  <a:srgbClr val="067D17"/>
                </a:solidFill>
                <a:effectLst/>
              </a:rPr>
              <a:t>'Annual Income (k$)'</a:t>
            </a:r>
            <a:r>
              <a:rPr lang="en-GB" altLang="zh-CN" sz="1400" dirty="0"/>
              <a:t>)</a:t>
            </a:r>
            <a:br>
              <a:rPr lang="en-GB" altLang="zh-CN" sz="1400" dirty="0"/>
            </a:br>
            <a:r>
              <a:rPr lang="en-GB" altLang="zh-CN" sz="1400" dirty="0"/>
              <a:t>    </a:t>
            </a:r>
            <a:r>
              <a:rPr lang="en-GB" altLang="zh-CN" sz="1400" dirty="0" err="1"/>
              <a:t>plt.ylabel</a:t>
            </a:r>
            <a:r>
              <a:rPr lang="en-GB" altLang="zh-CN" sz="1400" dirty="0"/>
              <a:t>(</a:t>
            </a:r>
            <a:r>
              <a:rPr lang="en-GB" altLang="zh-CN" sz="1400" dirty="0">
                <a:solidFill>
                  <a:srgbClr val="067D17"/>
                </a:solidFill>
                <a:effectLst/>
              </a:rPr>
              <a:t>'Spending Score (1-100)'</a:t>
            </a:r>
            <a:r>
              <a:rPr lang="en-GB" altLang="zh-CN" sz="1400" dirty="0"/>
              <a:t>)</a:t>
            </a:r>
            <a:br>
              <a:rPr lang="en-GB" altLang="zh-CN" sz="1400" dirty="0"/>
            </a:br>
            <a:r>
              <a:rPr lang="en-GB" altLang="zh-CN" sz="1400" dirty="0"/>
              <a:t>    </a:t>
            </a:r>
            <a:r>
              <a:rPr lang="en-GB" altLang="zh-CN" sz="1400" dirty="0" err="1"/>
              <a:t>plt.legend</a:t>
            </a:r>
            <a:r>
              <a:rPr lang="en-GB" altLang="zh-CN" sz="1400" dirty="0"/>
              <a:t>()</a:t>
            </a:r>
            <a:br>
              <a:rPr lang="en-GB" altLang="zh-CN" sz="1400" dirty="0"/>
            </a:br>
            <a:r>
              <a:rPr lang="en-GB" altLang="zh-CN" sz="1400" dirty="0"/>
              <a:t>    </a:t>
            </a:r>
            <a:r>
              <a:rPr lang="en-GB" altLang="zh-CN" sz="1400" dirty="0" err="1"/>
              <a:t>plt.show</a:t>
            </a:r>
            <a:r>
              <a:rPr lang="en-GB" altLang="zh-CN" sz="1400" dirty="0"/>
              <a:t>()</a:t>
            </a:r>
            <a:endParaRPr kumimoji="0" lang="en-GB" altLang="zh-CN" sz="1400" b="0" i="0" u="none" strike="noStrike" kern="1200" cap="none" spc="0" normalizeH="0" baseline="0" noProof="0" dirty="0">
              <a:ln>
                <a:noFill/>
              </a:ln>
              <a:solidFill>
                <a:srgbClr val="0033B3"/>
              </a:solidFill>
              <a:effectLst/>
              <a:uLnTx/>
              <a:uFillTx/>
              <a:latin typeface="Calibri" panose="020F0502020204030204"/>
              <a:ea typeface="黑体" panose="02010609060101010101" pitchFamily="49" charset="-122"/>
              <a:cs typeface="+mn-cs"/>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481527" y="835417"/>
            <a:ext cx="6459803" cy="517190"/>
          </a:xfrm>
        </p:spPr>
        <p:txBody>
          <a:bodyPr/>
          <a:lstStyle/>
          <a:p>
            <a:r>
              <a:rPr kumimoji="1" lang="zh-CN" altLang="en-US" dirty="0">
                <a:solidFill>
                  <a:schemeClr val="tx1">
                    <a:lumMod val="85000"/>
                    <a:lumOff val="15000"/>
                  </a:schemeClr>
                </a:solidFill>
                <a:latin typeface="Alibaba PuHuiTi" pitchFamily="18" charset="-122"/>
                <a:ea typeface="Alibaba PuHuiTi" pitchFamily="18" charset="-122"/>
                <a:cs typeface="Alibaba PuHuiTi" pitchFamily="18" charset="-122"/>
              </a:rPr>
              <a:t> 聚类算法分类</a:t>
            </a:r>
            <a:endParaRPr kumimoji="1" lang="zh-CN" altLang="en-US" dirty="0">
              <a:solidFill>
                <a:schemeClr val="tx1">
                  <a:lumMod val="85000"/>
                  <a:lumOff val="15000"/>
                </a:schemeClr>
              </a:solidFill>
              <a:latin typeface="Alibaba PuHuiTi" pitchFamily="18" charset="-122"/>
              <a:ea typeface="Alibaba PuHuiTi" pitchFamily="18" charset="-122"/>
              <a:cs typeface="Alibaba PuHuiTi" pitchFamily="18" charset="-122"/>
            </a:endParaRPr>
          </a:p>
        </p:txBody>
      </p:sp>
      <p:pic>
        <p:nvPicPr>
          <p:cNvPr id="28" name="图片 27"/>
          <p:cNvPicPr>
            <a:picLocks noChangeAspect="1"/>
          </p:cNvPicPr>
          <p:nvPr/>
        </p:nvPicPr>
        <p:blipFill>
          <a:blip r:embed="rId1"/>
          <a:stretch>
            <a:fillRect/>
          </a:stretch>
        </p:blipFill>
        <p:spPr>
          <a:xfrm>
            <a:off x="1391362" y="1960181"/>
            <a:ext cx="3681171" cy="2131205"/>
          </a:xfrm>
          <a:prstGeom prst="rect">
            <a:avLst/>
          </a:prstGeom>
        </p:spPr>
      </p:pic>
      <p:pic>
        <p:nvPicPr>
          <p:cNvPr id="29" name="图片 28"/>
          <p:cNvPicPr>
            <a:picLocks noChangeAspect="1"/>
          </p:cNvPicPr>
          <p:nvPr/>
        </p:nvPicPr>
        <p:blipFill>
          <a:blip r:embed="rId2"/>
          <a:stretch>
            <a:fillRect/>
          </a:stretch>
        </p:blipFill>
        <p:spPr>
          <a:xfrm>
            <a:off x="5595342" y="1960181"/>
            <a:ext cx="3681172" cy="2101456"/>
          </a:xfrm>
          <a:prstGeom prst="rect">
            <a:avLst/>
          </a:prstGeom>
        </p:spPr>
      </p:pic>
      <p:sp>
        <p:nvSpPr>
          <p:cNvPr id="19" name="标题 2"/>
          <p:cNvSpPr txBox="1"/>
          <p:nvPr/>
        </p:nvSpPr>
        <p:spPr>
          <a:xfrm>
            <a:off x="710879" y="1484759"/>
            <a:ext cx="6001101" cy="34327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5pPr>
            <a:lvl6pPr marL="6096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12192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18288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24384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9pPr>
          </a:lstStyle>
          <a:p>
            <a:r>
              <a:rPr kumimoji="1" lang="zh-CN" altLang="en-US" dirty="0">
                <a:solidFill>
                  <a:schemeClr val="tx1">
                    <a:lumMod val="85000"/>
                    <a:lumOff val="15000"/>
                  </a:schemeClr>
                </a:solidFill>
                <a:latin typeface="Alibaba PuHuiTi" pitchFamily="18" charset="-122"/>
                <a:ea typeface="Alibaba PuHuiTi" pitchFamily="18" charset="-122"/>
                <a:cs typeface="Alibaba PuHuiTi" pitchFamily="18" charset="-122"/>
              </a:rPr>
              <a:t> </a:t>
            </a:r>
            <a:r>
              <a:rPr kumimoji="1" lang="en-US" altLang="zh-CN" dirty="0">
                <a:solidFill>
                  <a:schemeClr val="tx1">
                    <a:lumMod val="85000"/>
                    <a:lumOff val="15000"/>
                  </a:schemeClr>
                </a:solidFill>
                <a:latin typeface="Alibaba PuHuiTi" pitchFamily="18" charset="-122"/>
                <a:ea typeface="Alibaba PuHuiTi" pitchFamily="18" charset="-122"/>
                <a:cs typeface="Alibaba PuHuiTi" pitchFamily="18" charset="-122"/>
              </a:rPr>
              <a:t>1.</a:t>
            </a:r>
            <a:r>
              <a:rPr kumimoji="1" lang="zh-CN" altLang="en-US" dirty="0">
                <a:solidFill>
                  <a:schemeClr val="tx1">
                    <a:lumMod val="85000"/>
                    <a:lumOff val="15000"/>
                  </a:schemeClr>
                </a:solidFill>
                <a:latin typeface="Alibaba PuHuiTi" pitchFamily="18" charset="-122"/>
                <a:ea typeface="Alibaba PuHuiTi" pitchFamily="18" charset="-122"/>
                <a:cs typeface="Alibaba PuHuiTi" pitchFamily="18" charset="-122"/>
              </a:rPr>
              <a:t>根据聚类颗粒度分类</a:t>
            </a:r>
            <a:endParaRPr kumimoji="1" lang="zh-CN" altLang="en-US" dirty="0">
              <a:solidFill>
                <a:schemeClr val="tx1">
                  <a:lumMod val="85000"/>
                  <a:lumOff val="15000"/>
                </a:schemeClr>
              </a:solidFill>
              <a:latin typeface="Alibaba PuHuiTi" pitchFamily="18" charset="-122"/>
              <a:ea typeface="Alibaba PuHuiTi" pitchFamily="18" charset="-122"/>
              <a:cs typeface="Alibaba PuHuiTi" pitchFamily="18" charset="-122"/>
            </a:endParaRPr>
          </a:p>
        </p:txBody>
      </p:sp>
      <p:sp>
        <p:nvSpPr>
          <p:cNvPr id="30" name="标题 2"/>
          <p:cNvSpPr txBox="1"/>
          <p:nvPr/>
        </p:nvSpPr>
        <p:spPr>
          <a:xfrm>
            <a:off x="710877" y="4399735"/>
            <a:ext cx="6001101" cy="34327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5pPr>
            <a:lvl6pPr marL="6096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12192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18288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24384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9pPr>
          </a:lstStyle>
          <a:p>
            <a:r>
              <a:rPr kumimoji="1" lang="zh-CN" altLang="en-US" dirty="0">
                <a:solidFill>
                  <a:schemeClr val="tx1">
                    <a:lumMod val="85000"/>
                    <a:lumOff val="15000"/>
                  </a:schemeClr>
                </a:solidFill>
                <a:latin typeface="Alibaba PuHuiTi" pitchFamily="18" charset="-122"/>
                <a:ea typeface="Alibaba PuHuiTi" pitchFamily="18" charset="-122"/>
                <a:cs typeface="Alibaba PuHuiTi" pitchFamily="18" charset="-122"/>
              </a:rPr>
              <a:t> </a:t>
            </a:r>
            <a:r>
              <a:rPr kumimoji="1" lang="en-US" altLang="zh-CN" dirty="0">
                <a:solidFill>
                  <a:schemeClr val="tx1">
                    <a:lumMod val="85000"/>
                    <a:lumOff val="15000"/>
                  </a:schemeClr>
                </a:solidFill>
                <a:latin typeface="Alibaba PuHuiTi" pitchFamily="18" charset="-122"/>
                <a:ea typeface="Alibaba PuHuiTi" pitchFamily="18" charset="-122"/>
                <a:cs typeface="Alibaba PuHuiTi" pitchFamily="18" charset="-122"/>
              </a:rPr>
              <a:t>2.</a:t>
            </a:r>
            <a:r>
              <a:rPr kumimoji="1" lang="zh-CN" altLang="en-US" dirty="0">
                <a:solidFill>
                  <a:schemeClr val="tx1">
                    <a:lumMod val="85000"/>
                    <a:lumOff val="15000"/>
                  </a:schemeClr>
                </a:solidFill>
                <a:latin typeface="Alibaba PuHuiTi" pitchFamily="18" charset="-122"/>
                <a:ea typeface="Alibaba PuHuiTi" pitchFamily="18" charset="-122"/>
                <a:cs typeface="Alibaba PuHuiTi" pitchFamily="18" charset="-122"/>
              </a:rPr>
              <a:t>根据</a:t>
            </a:r>
            <a:r>
              <a:rPr kumimoji="0" lang="zh-CN" altLang="en-US" sz="2000" b="0" i="0" u="none" strike="noStrike" kern="1200" cap="none" spc="0" normalizeH="0" baseline="0" noProof="0" dirty="0">
                <a:ln>
                  <a:noFill/>
                </a:ln>
                <a:solidFill>
                  <a:prstClr val="black">
                    <a:lumMod val="85000"/>
                    <a:lumOff val="15000"/>
                  </a:prstClr>
                </a:solidFill>
                <a:effectLst/>
                <a:uLnTx/>
                <a:uFillTx/>
                <a:latin typeface="Alibaba PuHuiTi" pitchFamily="18" charset="-122"/>
                <a:ea typeface="Alibaba PuHuiTi" pitchFamily="18" charset="-122"/>
                <a:cs typeface="Alibaba PuHuiTi" pitchFamily="18" charset="-122"/>
              </a:rPr>
              <a:t>实现方法分类</a:t>
            </a:r>
            <a:endParaRPr kumimoji="1" lang="zh-CN" altLang="en-US" dirty="0">
              <a:solidFill>
                <a:schemeClr val="tx1">
                  <a:lumMod val="85000"/>
                  <a:lumOff val="15000"/>
                </a:schemeClr>
              </a:solidFill>
              <a:latin typeface="Alibaba PuHuiTi" pitchFamily="18" charset="-122"/>
              <a:ea typeface="Alibaba PuHuiTi" pitchFamily="18" charset="-122"/>
              <a:cs typeface="Alibaba PuHuiTi" pitchFamily="18" charset="-122"/>
            </a:endParaRPr>
          </a:p>
        </p:txBody>
      </p:sp>
      <p:sp>
        <p:nvSpPr>
          <p:cNvPr id="31" name="文本框 30"/>
          <p:cNvSpPr txBox="1"/>
          <p:nvPr/>
        </p:nvSpPr>
        <p:spPr>
          <a:xfrm>
            <a:off x="1216334" y="4917873"/>
            <a:ext cx="8060180" cy="1535100"/>
          </a:xfrm>
          <a:prstGeom prst="rect">
            <a:avLst/>
          </a:prstGeom>
          <a:noFill/>
        </p:spPr>
        <p:txBody>
          <a:bodyPr wrap="square">
            <a:spAutoFit/>
          </a:bodyPr>
          <a:lstStyle/>
          <a:p>
            <a:pPr marL="285750" lvl="0" indent="-285750" defTabSz="913765" fontAlgn="base">
              <a:lnSpc>
                <a:spcPct val="150000"/>
              </a:lnSpc>
              <a:buFont typeface="Arial" panose="020B0604020202020204" pitchFamily="34" charset="0"/>
              <a:buChar char="•"/>
              <a:defRPr/>
            </a:pPr>
            <a:r>
              <a:rPr lang="en-GB" altLang="zh-CN" sz="1600" dirty="0">
                <a:solidFill>
                  <a:schemeClr val="tx1">
                    <a:lumMod val="85000"/>
                    <a:lumOff val="15000"/>
                  </a:schemeClr>
                </a:solidFill>
                <a:latin typeface="Alibaba PuHuiTi" pitchFamily="18" charset="-122"/>
                <a:ea typeface="Alibaba PuHuiTi" pitchFamily="18" charset="-122"/>
                <a:cs typeface="Alibaba PuHuiTi" pitchFamily="18" charset="-122"/>
              </a:rPr>
              <a:t>K-means</a:t>
            </a:r>
            <a:r>
              <a:rPr lang="zh-CN" altLang="en-US" sz="1600" dirty="0">
                <a:solidFill>
                  <a:schemeClr val="tx1">
                    <a:lumMod val="85000"/>
                    <a:lumOff val="15000"/>
                  </a:schemeClr>
                </a:solidFill>
                <a:latin typeface="Alibaba PuHuiTi" pitchFamily="18" charset="-122"/>
                <a:ea typeface="Alibaba PuHuiTi" pitchFamily="18" charset="-122"/>
                <a:cs typeface="Alibaba PuHuiTi" pitchFamily="18" charset="-122"/>
              </a:rPr>
              <a:t>：按照质心分类，</a:t>
            </a:r>
            <a:r>
              <a:rPr lang="zh-CN" altLang="en-US" sz="1600" dirty="0">
                <a:solidFill>
                  <a:schemeClr val="accent2">
                    <a:lumMod val="75000"/>
                  </a:schemeClr>
                </a:solidFill>
                <a:latin typeface="Alibaba PuHuiTi" pitchFamily="18" charset="-122"/>
                <a:ea typeface="Alibaba PuHuiTi" pitchFamily="18" charset="-122"/>
                <a:cs typeface="Alibaba PuHuiTi" pitchFamily="18" charset="-122"/>
              </a:rPr>
              <a:t>主要介绍</a:t>
            </a:r>
            <a:r>
              <a:rPr lang="en-US" altLang="zh-CN" sz="1600" dirty="0">
                <a:solidFill>
                  <a:schemeClr val="accent2">
                    <a:lumMod val="75000"/>
                  </a:schemeClr>
                </a:solidFill>
                <a:latin typeface="Alibaba PuHuiTi" pitchFamily="18" charset="-122"/>
                <a:ea typeface="Alibaba PuHuiTi" pitchFamily="18" charset="-122"/>
                <a:cs typeface="Alibaba PuHuiTi" pitchFamily="18" charset="-122"/>
              </a:rPr>
              <a:t>K-means</a:t>
            </a:r>
            <a:r>
              <a:rPr lang="zh-CN" altLang="en-US" sz="1600" dirty="0">
                <a:solidFill>
                  <a:schemeClr val="accent2">
                    <a:lumMod val="75000"/>
                  </a:schemeClr>
                </a:solidFill>
                <a:latin typeface="Alibaba PuHuiTi" pitchFamily="18" charset="-122"/>
                <a:ea typeface="Alibaba PuHuiTi" pitchFamily="18" charset="-122"/>
                <a:cs typeface="Alibaba PuHuiTi" pitchFamily="18" charset="-122"/>
              </a:rPr>
              <a:t>，通用、普遍</a:t>
            </a:r>
            <a:endParaRPr lang="en-US" altLang="zh-CN" sz="1600" dirty="0">
              <a:solidFill>
                <a:schemeClr val="accent2">
                  <a:lumMod val="75000"/>
                </a:schemeClr>
              </a:solidFill>
              <a:latin typeface="Alibaba PuHuiTi" pitchFamily="18" charset="-122"/>
              <a:ea typeface="Alibaba PuHuiTi" pitchFamily="18" charset="-122"/>
              <a:cs typeface="Alibaba PuHuiTi" pitchFamily="18" charset="-122"/>
            </a:endParaRPr>
          </a:p>
          <a:p>
            <a:pPr marL="285750" lvl="0" indent="-285750" defTabSz="913765" fontAlgn="base">
              <a:lnSpc>
                <a:spcPct val="150000"/>
              </a:lnSpc>
              <a:buFont typeface="Arial" panose="020B0604020202020204" pitchFamily="34" charset="0"/>
              <a:buChar char="•"/>
              <a:defRPr/>
            </a:pPr>
            <a:r>
              <a:rPr lang="zh-CN" altLang="en-US" sz="1600" dirty="0">
                <a:solidFill>
                  <a:schemeClr val="tx1">
                    <a:lumMod val="85000"/>
                    <a:lumOff val="15000"/>
                  </a:schemeClr>
                </a:solidFill>
                <a:latin typeface="Alibaba PuHuiTi" pitchFamily="18" charset="-122"/>
                <a:ea typeface="Alibaba PuHuiTi" pitchFamily="18" charset="-122"/>
                <a:cs typeface="Alibaba PuHuiTi" pitchFamily="18" charset="-122"/>
              </a:rPr>
              <a:t>层次聚类：对数据进行逐层划分，直到达到聚类的类别个数</a:t>
            </a:r>
            <a:endParaRPr lang="en-US" altLang="zh-CN" sz="1600" dirty="0">
              <a:solidFill>
                <a:schemeClr val="tx1">
                  <a:lumMod val="85000"/>
                  <a:lumOff val="15000"/>
                </a:schemeClr>
              </a:solidFill>
              <a:latin typeface="Alibaba PuHuiTi" pitchFamily="18" charset="-122"/>
              <a:ea typeface="Alibaba PuHuiTi" pitchFamily="18" charset="-122"/>
              <a:cs typeface="Alibaba PuHuiTi" pitchFamily="18" charset="-122"/>
            </a:endParaRPr>
          </a:p>
          <a:p>
            <a:pPr marL="285750" lvl="0" indent="-285750" defTabSz="913765" fontAlgn="base">
              <a:lnSpc>
                <a:spcPct val="150000"/>
              </a:lnSpc>
              <a:buFont typeface="Arial" panose="020B0604020202020204" pitchFamily="34" charset="0"/>
              <a:buChar char="•"/>
              <a:defRPr/>
            </a:pPr>
            <a:r>
              <a:rPr lang="en-GB" altLang="zh-CN" sz="1600" dirty="0">
                <a:solidFill>
                  <a:schemeClr val="tx1">
                    <a:lumMod val="85000"/>
                    <a:lumOff val="15000"/>
                  </a:schemeClr>
                </a:solidFill>
                <a:latin typeface="Alibaba PuHuiTi" pitchFamily="18" charset="-122"/>
                <a:ea typeface="Alibaba PuHuiTi" pitchFamily="18" charset="-122"/>
                <a:cs typeface="Alibaba PuHuiTi" pitchFamily="18" charset="-122"/>
              </a:rPr>
              <a:t>DBSCAN</a:t>
            </a:r>
            <a:r>
              <a:rPr lang="zh-CN" altLang="en-US" sz="1600" dirty="0">
                <a:solidFill>
                  <a:schemeClr val="tx1">
                    <a:lumMod val="85000"/>
                    <a:lumOff val="15000"/>
                  </a:schemeClr>
                </a:solidFill>
                <a:latin typeface="Alibaba PuHuiTi" pitchFamily="18" charset="-122"/>
                <a:ea typeface="Alibaba PuHuiTi" pitchFamily="18" charset="-122"/>
                <a:cs typeface="Alibaba PuHuiTi" pitchFamily="18" charset="-122"/>
              </a:rPr>
              <a:t>聚类是一种基于密度的聚类算法</a:t>
            </a:r>
            <a:endParaRPr lang="en-US" altLang="zh-CN" sz="1600" dirty="0">
              <a:solidFill>
                <a:schemeClr val="tx1">
                  <a:lumMod val="85000"/>
                  <a:lumOff val="15000"/>
                </a:schemeClr>
              </a:solidFill>
              <a:latin typeface="Alibaba PuHuiTi" pitchFamily="18" charset="-122"/>
              <a:ea typeface="Alibaba PuHuiTi" pitchFamily="18" charset="-122"/>
              <a:cs typeface="Alibaba PuHuiTi" pitchFamily="18" charset="-122"/>
            </a:endParaRPr>
          </a:p>
          <a:p>
            <a:pPr marL="285750" lvl="0" indent="-285750" defTabSz="913765" fontAlgn="base">
              <a:lnSpc>
                <a:spcPct val="150000"/>
              </a:lnSpc>
              <a:buFont typeface="Arial" panose="020B0604020202020204" pitchFamily="34" charset="0"/>
              <a:buChar char="•"/>
              <a:defRPr/>
            </a:pPr>
            <a:r>
              <a:rPr lang="zh-CN" altLang="en-US" sz="1600" dirty="0">
                <a:solidFill>
                  <a:schemeClr val="tx1">
                    <a:lumMod val="85000"/>
                    <a:lumOff val="15000"/>
                  </a:schemeClr>
                </a:solidFill>
                <a:latin typeface="Alibaba PuHuiTi" pitchFamily="18" charset="-122"/>
                <a:ea typeface="Alibaba PuHuiTi" pitchFamily="18" charset="-122"/>
                <a:cs typeface="Alibaba PuHuiTi" pitchFamily="18" charset="-122"/>
              </a:rPr>
              <a:t>谱聚类是一种基于图论的聚类算法</a:t>
            </a:r>
            <a:endParaRPr kumimoji="0" lang="zh-CN" altLang="en-US" sz="1600" i="0" u="none" strike="noStrike" kern="1200" cap="none" spc="0" normalizeH="0" baseline="0" noProof="1">
              <a:ln>
                <a:noFill/>
              </a:ln>
              <a:solidFill>
                <a:schemeClr val="tx1">
                  <a:lumMod val="85000"/>
                  <a:lumOff val="15000"/>
                </a:schemeClr>
              </a:solidFill>
              <a:effectLst/>
              <a:uLnTx/>
              <a:uFillTx/>
              <a:latin typeface="Alibaba PuHuiTi" pitchFamily="18" charset="-122"/>
              <a:ea typeface="Alibaba PuHuiTi" pitchFamily="18" charset="-122"/>
              <a:cs typeface="Alibaba PuHuiTi" pitchFamily="18"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additive="base">
                                        <p:cTn id="7" dur="500" fill="hold"/>
                                        <p:tgtEl>
                                          <p:spTgt spid="28"/>
                                        </p:tgtEl>
                                        <p:attrNameLst>
                                          <p:attrName>ppt_x</p:attrName>
                                        </p:attrNameLst>
                                      </p:cBhvr>
                                      <p:tavLst>
                                        <p:tav tm="0">
                                          <p:val>
                                            <p:strVal val="#ppt_x"/>
                                          </p:val>
                                        </p:tav>
                                        <p:tav tm="100000">
                                          <p:val>
                                            <p:strVal val="#ppt_x"/>
                                          </p:val>
                                        </p:tav>
                                      </p:tavLst>
                                    </p:anim>
                                    <p:anim calcmode="lin" valueType="num">
                                      <p:cBhvr additive="base">
                                        <p:cTn id="8" dur="500" fill="hold"/>
                                        <p:tgtEl>
                                          <p:spTgt spid="28"/>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9"/>
                                        </p:tgtEl>
                                        <p:attrNameLst>
                                          <p:attrName>style.visibility</p:attrName>
                                        </p:attrNameLst>
                                      </p:cBhvr>
                                      <p:to>
                                        <p:strVal val="visible"/>
                                      </p:to>
                                    </p:set>
                                    <p:anim calcmode="lin" valueType="num">
                                      <p:cBhvr additive="base">
                                        <p:cTn id="11" dur="500" fill="hold"/>
                                        <p:tgtEl>
                                          <p:spTgt spid="29"/>
                                        </p:tgtEl>
                                        <p:attrNameLst>
                                          <p:attrName>ppt_x</p:attrName>
                                        </p:attrNameLst>
                                      </p:cBhvr>
                                      <p:tavLst>
                                        <p:tav tm="0">
                                          <p:val>
                                            <p:strVal val="#ppt_x"/>
                                          </p:val>
                                        </p:tav>
                                        <p:tav tm="100000">
                                          <p:val>
                                            <p:strVal val="#ppt_x"/>
                                          </p:val>
                                        </p:tav>
                                      </p:tavLst>
                                    </p:anim>
                                    <p:anim calcmode="lin" valueType="num">
                                      <p:cBhvr additive="base">
                                        <p:cTn id="12"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4442176" y="2253962"/>
            <a:ext cx="559237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en-US" altLang="zh-CN" sz="1800" b="1" i="0" u="none" strike="noStrike" kern="1200" cap="none" spc="0" normalizeH="0" baseline="0" noProof="0" dirty="0">
                <a:ln>
                  <a:noFill/>
                </a:ln>
                <a:solidFill>
                  <a:prstClr val="black">
                    <a:lumMod val="65000"/>
                    <a:lumOff val="35000"/>
                  </a:prstClr>
                </a:solidFill>
                <a:effectLst/>
                <a:uLnTx/>
                <a:uFillTx/>
                <a:latin typeface="Alibaba PuHuiTi" pitchFamily="18" charset="-122"/>
                <a:ea typeface="Alibaba PuHuiTi" pitchFamily="18" charset="-122"/>
                <a:cs typeface="Alibaba PuHuiTi" pitchFamily="18" charset="-122"/>
              </a:rPr>
              <a:t>1</a:t>
            </a:r>
            <a:r>
              <a:rPr kumimoji="1" lang="zh-CN" altLang="en-US" sz="1800" b="1" i="0" u="none" strike="noStrike" kern="1200" cap="none" spc="0" normalizeH="0" baseline="0" noProof="0" dirty="0">
                <a:ln>
                  <a:noFill/>
                </a:ln>
                <a:solidFill>
                  <a:prstClr val="black">
                    <a:lumMod val="65000"/>
                    <a:lumOff val="35000"/>
                  </a:prstClr>
                </a:solidFill>
                <a:effectLst/>
                <a:uLnTx/>
                <a:uFillTx/>
                <a:latin typeface="Alibaba PuHuiTi" pitchFamily="18" charset="-122"/>
                <a:ea typeface="Alibaba PuHuiTi" pitchFamily="18" charset="-122"/>
                <a:cs typeface="Alibaba PuHuiTi" pitchFamily="18" charset="-122"/>
              </a:rPr>
              <a:t> 聚类概念</a:t>
            </a:r>
            <a:endParaRPr kumimoji="1" lang="en-US" altLang="zh-CN" sz="1800" b="1" i="0" u="none" strike="noStrike" kern="1200" cap="none" spc="0" normalizeH="0" baseline="0" noProof="0" dirty="0">
              <a:ln>
                <a:noFill/>
              </a:ln>
              <a:solidFill>
                <a:prstClr val="black">
                  <a:lumMod val="65000"/>
                  <a:lumOff val="35000"/>
                </a:prstClr>
              </a:solidFill>
              <a:effectLst/>
              <a:uLnTx/>
              <a:uFillTx/>
              <a:latin typeface="Alibaba PuHuiTi" pitchFamily="18" charset="-122"/>
              <a:ea typeface="Alibaba PuHuiTi" pitchFamily="18" charset="-122"/>
              <a:cs typeface="Alibaba PuHuiTi" pitchFamily="18" charset="-122"/>
            </a:endParaRPr>
          </a:p>
        </p:txBody>
      </p:sp>
      <p:sp>
        <p:nvSpPr>
          <p:cNvPr id="12" name="文本占位符 1"/>
          <p:cNvSpPr txBox="1"/>
          <p:nvPr/>
        </p:nvSpPr>
        <p:spPr>
          <a:xfrm>
            <a:off x="86125" y="181128"/>
            <a:ext cx="7036395" cy="761341"/>
          </a:xfrm>
          <a:prstGeom prst="rect">
            <a:avLst/>
          </a:prstGeom>
        </p:spPr>
        <p:txBody>
          <a:bodyPr/>
          <a:lstStyle>
            <a:lvl1pPr marL="360045" indent="-360045" algn="l" rtl="0" eaLnBrk="0" fontAlgn="base" hangingPunct="0">
              <a:lnSpc>
                <a:spcPct val="150000"/>
              </a:lnSpc>
              <a:spcBef>
                <a:spcPct val="20000"/>
              </a:spcBef>
              <a:spcAft>
                <a:spcPct val="0"/>
              </a:spcAft>
              <a:buClr>
                <a:srgbClr val="404040"/>
              </a:buClr>
              <a:buSzPct val="85000"/>
              <a:buFont typeface="Wingdings" panose="05000000000000000000" pitchFamily="2" charset="2"/>
              <a:buChar char="l"/>
              <a:defRPr lang="en-US" altLang="zh-CN" sz="16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1pPr>
            <a:lvl2pPr marL="719455" indent="-358775" algn="l" rtl="0" eaLnBrk="0" fontAlgn="base" hangingPunct="0">
              <a:lnSpc>
                <a:spcPct val="150000"/>
              </a:lnSpc>
              <a:spcBef>
                <a:spcPct val="20000"/>
              </a:spcBef>
              <a:spcAft>
                <a:spcPct val="0"/>
              </a:spcAft>
              <a:buFont typeface="Wingdings" panose="05000000000000000000" pitchFamily="2" charset="2"/>
              <a:buChar char="l"/>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Arial" panose="020B0604020202020204" pitchFamily="34" charset="0"/>
              <a:buChar char="•"/>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marL="359410" marR="0" lvl="1" indent="0" algn="l" defTabSz="914400" rtl="0" eaLnBrk="0" fontAlgn="base" latinLnBrk="0" hangingPunct="0">
              <a:lnSpc>
                <a:spcPct val="150000"/>
              </a:lnSpc>
              <a:spcBef>
                <a:spcPct val="20000"/>
              </a:spcBef>
              <a:spcAft>
                <a:spcPct val="0"/>
              </a:spcAft>
              <a:buClrTx/>
              <a:buSzTx/>
              <a:buFont typeface="Wingdings" panose="05000000000000000000" pitchFamily="2" charset="2"/>
              <a:buNone/>
              <a:defRPr/>
            </a:pPr>
            <a:endParaRPr kumimoji="1" lang="zh-CN" altLang="en-US" sz="1400" b="0" i="0" u="none" strike="noStrike" kern="1200" cap="none" spc="0" normalizeH="0" baseline="0" noProof="0" dirty="0">
              <a:ln>
                <a:noFill/>
              </a:ln>
              <a:solidFill>
                <a:prstClr val="black"/>
              </a:solidFill>
              <a:effectLst/>
              <a:uLnTx/>
              <a:uFillTx/>
              <a:latin typeface="Alibaba PuHuiTi R" pitchFamily="18" charset="-122"/>
              <a:ea typeface="Alibaba PuHuiTi R" pitchFamily="18" charset="-122"/>
              <a:cs typeface="Alibaba PuHuiTi R" pitchFamily="18" charset="-122"/>
            </a:endParaRPr>
          </a:p>
        </p:txBody>
      </p:sp>
      <p:sp>
        <p:nvSpPr>
          <p:cNvPr id="2" name="TextBox 6"/>
          <p:cNvSpPr txBox="1"/>
          <p:nvPr/>
        </p:nvSpPr>
        <p:spPr>
          <a:xfrm>
            <a:off x="4845177" y="2554091"/>
            <a:ext cx="6660057" cy="708399"/>
          </a:xfrm>
          <a:prstGeom prst="rect">
            <a:avLst/>
          </a:prstGeom>
          <a:noFill/>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50000"/>
              </a:lnSpc>
              <a:defRPr/>
            </a:pPr>
            <a:r>
              <a:rPr lang="zh-CN" altLang="en-US" sz="1400" dirty="0">
                <a:solidFill>
                  <a:schemeClr val="accent2">
                    <a:lumMod val="75000"/>
                  </a:schemeClr>
                </a:solidFill>
                <a:latin typeface="Alibaba PuHuiTi" pitchFamily="18" charset="-122"/>
                <a:ea typeface="Alibaba PuHuiTi" pitchFamily="18" charset="-122"/>
                <a:cs typeface="Alibaba PuHuiTi" pitchFamily="18" charset="-122"/>
              </a:rPr>
              <a:t>无监督学习</a:t>
            </a:r>
            <a:r>
              <a:rPr lang="zh-CN" altLang="en-US" sz="1400" dirty="0">
                <a:solidFill>
                  <a:prstClr val="black">
                    <a:lumMod val="85000"/>
                    <a:lumOff val="15000"/>
                  </a:prstClr>
                </a:solidFill>
                <a:latin typeface="Alibaba PuHuiTi" pitchFamily="18" charset="-122"/>
                <a:ea typeface="Alibaba PuHuiTi" pitchFamily="18" charset="-122"/>
                <a:cs typeface="Alibaba PuHuiTi" pitchFamily="18" charset="-122"/>
              </a:rPr>
              <a:t>算法，主要用于</a:t>
            </a:r>
            <a:r>
              <a:rPr lang="zh-CN" altLang="en-US" sz="1400" dirty="0">
                <a:solidFill>
                  <a:schemeClr val="accent2">
                    <a:lumMod val="75000"/>
                  </a:schemeClr>
                </a:solidFill>
                <a:latin typeface="Alibaba PuHuiTi" pitchFamily="18" charset="-122"/>
                <a:ea typeface="Alibaba PuHuiTi" pitchFamily="18" charset="-122"/>
                <a:cs typeface="Alibaba PuHuiTi" pitchFamily="18" charset="-122"/>
              </a:rPr>
              <a:t>将相似的样本</a:t>
            </a:r>
            <a:r>
              <a:rPr lang="zh-CN" altLang="en-US" sz="1400" dirty="0">
                <a:solidFill>
                  <a:prstClr val="black">
                    <a:lumMod val="85000"/>
                    <a:lumOff val="15000"/>
                  </a:prstClr>
                </a:solidFill>
                <a:latin typeface="Alibaba PuHuiTi" pitchFamily="18" charset="-122"/>
                <a:ea typeface="Alibaba PuHuiTi" pitchFamily="18" charset="-122"/>
                <a:cs typeface="Alibaba PuHuiTi" pitchFamily="18" charset="-122"/>
              </a:rPr>
              <a:t>自动归到一个类别中；</a:t>
            </a:r>
            <a:endParaRPr lang="en-US" altLang="zh-CN" sz="1400" dirty="0">
              <a:solidFill>
                <a:prstClr val="black">
                  <a:lumMod val="85000"/>
                  <a:lumOff val="15000"/>
                </a:prstClr>
              </a:solidFill>
              <a:latin typeface="Alibaba PuHuiTi" pitchFamily="18" charset="-122"/>
              <a:ea typeface="Alibaba PuHuiTi" pitchFamily="18" charset="-122"/>
              <a:cs typeface="Alibaba PuHuiTi" pitchFamily="18" charset="-122"/>
            </a:endParaRPr>
          </a:p>
          <a:p>
            <a:pPr>
              <a:lnSpc>
                <a:spcPct val="150000"/>
              </a:lnSpc>
              <a:defRPr/>
            </a:pPr>
            <a:r>
              <a:rPr lang="zh-CN" altLang="en-US" sz="1400" dirty="0">
                <a:solidFill>
                  <a:prstClr val="black">
                    <a:lumMod val="85000"/>
                    <a:lumOff val="15000"/>
                  </a:prstClr>
                </a:solidFill>
                <a:latin typeface="Alibaba PuHuiTi" pitchFamily="18" charset="-122"/>
                <a:ea typeface="Alibaba PuHuiTi" pitchFamily="18" charset="-122"/>
                <a:cs typeface="Alibaba PuHuiTi" pitchFamily="18" charset="-122"/>
              </a:rPr>
              <a:t> 计算样本和样本之间的相似性，一般使用</a:t>
            </a:r>
            <a:r>
              <a:rPr lang="zh-CN" altLang="en-US" sz="1400" dirty="0">
                <a:solidFill>
                  <a:schemeClr val="accent2">
                    <a:lumMod val="75000"/>
                  </a:schemeClr>
                </a:solidFill>
                <a:latin typeface="Alibaba PuHuiTi" pitchFamily="18" charset="-122"/>
                <a:ea typeface="Alibaba PuHuiTi" pitchFamily="18" charset="-122"/>
                <a:cs typeface="Alibaba PuHuiTi" pitchFamily="18" charset="-122"/>
              </a:rPr>
              <a:t>欧式距离</a:t>
            </a:r>
            <a:endParaRPr kumimoji="0" lang="en-US" altLang="zh-CN" sz="1400" b="0" i="0" u="none" strike="noStrike" kern="1200" cap="none" spc="0" normalizeH="0" baseline="0" noProof="0" dirty="0">
              <a:ln>
                <a:noFill/>
              </a:ln>
              <a:solidFill>
                <a:prstClr val="black">
                  <a:lumMod val="85000"/>
                  <a:lumOff val="15000"/>
                </a:prstClr>
              </a:solidFill>
              <a:effectLst/>
              <a:uLnTx/>
              <a:uFillTx/>
              <a:latin typeface="Alibaba PuHuiTi" pitchFamily="18" charset="-122"/>
              <a:ea typeface="Alibaba PuHuiTi" pitchFamily="18" charset="-122"/>
              <a:cs typeface="Alibaba PuHuiTi" pitchFamily="18" charset="-122"/>
            </a:endParaRPr>
          </a:p>
        </p:txBody>
      </p:sp>
      <p:sp>
        <p:nvSpPr>
          <p:cNvPr id="10" name="文本框 9"/>
          <p:cNvSpPr txBox="1"/>
          <p:nvPr/>
        </p:nvSpPr>
        <p:spPr>
          <a:xfrm>
            <a:off x="4442176" y="3509745"/>
            <a:ext cx="349350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en-US" altLang="zh-CN" sz="1800" b="1" i="0" u="none" strike="noStrike" kern="1200" cap="none" spc="0" normalizeH="0" baseline="0" noProof="0" dirty="0">
                <a:ln>
                  <a:noFill/>
                </a:ln>
                <a:solidFill>
                  <a:prstClr val="black">
                    <a:lumMod val="65000"/>
                    <a:lumOff val="35000"/>
                  </a:prstClr>
                </a:solidFill>
                <a:effectLst/>
                <a:uLnTx/>
                <a:uFillTx/>
                <a:latin typeface="Alibaba PuHuiTi" pitchFamily="18" charset="-122"/>
                <a:ea typeface="Alibaba PuHuiTi" pitchFamily="18" charset="-122"/>
                <a:cs typeface="Alibaba PuHuiTi" pitchFamily="18" charset="-122"/>
              </a:rPr>
              <a:t>2</a:t>
            </a:r>
            <a:r>
              <a:rPr kumimoji="1" lang="zh-CN" altLang="en-US" sz="1800" b="1" i="0" u="none" strike="noStrike" kern="1200" cap="none" spc="0" normalizeH="0" baseline="0" noProof="0" dirty="0">
                <a:ln>
                  <a:noFill/>
                </a:ln>
                <a:solidFill>
                  <a:prstClr val="black">
                    <a:lumMod val="65000"/>
                    <a:lumOff val="35000"/>
                  </a:prstClr>
                </a:solidFill>
                <a:effectLst/>
                <a:uLnTx/>
                <a:uFillTx/>
                <a:latin typeface="Alibaba PuHuiTi" pitchFamily="18" charset="-122"/>
                <a:ea typeface="Alibaba PuHuiTi" pitchFamily="18" charset="-122"/>
                <a:cs typeface="Alibaba PuHuiTi" pitchFamily="18" charset="-122"/>
              </a:rPr>
              <a:t> </a:t>
            </a:r>
            <a:r>
              <a:rPr kumimoji="1" lang="zh-CN" altLang="en-US" b="1" dirty="0">
                <a:solidFill>
                  <a:prstClr val="black">
                    <a:lumMod val="65000"/>
                    <a:lumOff val="35000"/>
                  </a:prstClr>
                </a:solidFill>
                <a:latin typeface="Alibaba PuHuiTi" pitchFamily="18" charset="-122"/>
                <a:ea typeface="Alibaba PuHuiTi" pitchFamily="18" charset="-122"/>
                <a:cs typeface="Alibaba PuHuiTi" pitchFamily="18" charset="-122"/>
              </a:rPr>
              <a:t>聚类分类</a:t>
            </a:r>
            <a:r>
              <a:rPr kumimoji="1" lang="zh-CN" altLang="en-US" sz="1800" b="1" i="0" u="none" strike="noStrike" kern="1200" cap="none" spc="0" normalizeH="0" baseline="0" noProof="0" dirty="0">
                <a:ln>
                  <a:noFill/>
                </a:ln>
                <a:solidFill>
                  <a:prstClr val="black">
                    <a:lumMod val="65000"/>
                    <a:lumOff val="35000"/>
                  </a:prstClr>
                </a:solidFill>
                <a:effectLst/>
                <a:uLnTx/>
                <a:uFillTx/>
                <a:latin typeface="Alibaba PuHuiTi" pitchFamily="18" charset="-122"/>
                <a:ea typeface="Alibaba PuHuiTi" pitchFamily="18" charset="-122"/>
                <a:cs typeface="Alibaba PuHuiTi" pitchFamily="18" charset="-122"/>
              </a:rPr>
              <a:t>   </a:t>
            </a:r>
            <a:endParaRPr kumimoji="1" lang="zh-CN" altLang="en-US" sz="1800" b="0" i="0" u="none" strike="noStrike" kern="1200" cap="none" spc="0" normalizeH="0" baseline="0" noProof="0" dirty="0">
              <a:ln>
                <a:noFill/>
              </a:ln>
              <a:solidFill>
                <a:prstClr val="black">
                  <a:lumMod val="65000"/>
                  <a:lumOff val="35000"/>
                </a:prstClr>
              </a:solidFill>
              <a:effectLst/>
              <a:uLnTx/>
              <a:uFillTx/>
              <a:latin typeface="Calibri" panose="020F0502020204030204"/>
              <a:ea typeface="黑体" panose="02010609060101010101" pitchFamily="49" charset="-122"/>
              <a:cs typeface="+mn-cs"/>
            </a:endParaRPr>
          </a:p>
        </p:txBody>
      </p:sp>
      <p:sp>
        <p:nvSpPr>
          <p:cNvPr id="4" name="TextBox 6"/>
          <p:cNvSpPr txBox="1"/>
          <p:nvPr/>
        </p:nvSpPr>
        <p:spPr>
          <a:xfrm>
            <a:off x="4845177" y="3951265"/>
            <a:ext cx="6903894" cy="708399"/>
          </a:xfrm>
          <a:prstGeom prst="rect">
            <a:avLst/>
          </a:prstGeom>
          <a:noFill/>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defRPr/>
            </a:pPr>
            <a:r>
              <a:rPr lang="zh-CN" altLang="en-US" sz="1400" dirty="0">
                <a:solidFill>
                  <a:prstClr val="black">
                    <a:lumMod val="85000"/>
                    <a:lumOff val="15000"/>
                  </a:prstClr>
                </a:solidFill>
                <a:latin typeface="Alibaba PuHuiTi" pitchFamily="18" charset="-122"/>
                <a:ea typeface="Alibaba PuHuiTi" pitchFamily="18" charset="-122"/>
                <a:cs typeface="Alibaba PuHuiTi" pitchFamily="18" charset="-122"/>
              </a:rPr>
              <a:t>颗粒度</a:t>
            </a:r>
            <a:r>
              <a:rPr kumimoji="0" lang="zh-CN" altLang="en-US" sz="1400" b="0" i="0" u="none" strike="noStrike" kern="1200" cap="none" spc="0" normalizeH="0" baseline="0" noProof="0" dirty="0">
                <a:ln>
                  <a:noFill/>
                </a:ln>
                <a:solidFill>
                  <a:prstClr val="black">
                    <a:lumMod val="85000"/>
                    <a:lumOff val="15000"/>
                  </a:prstClr>
                </a:solidFill>
                <a:effectLst/>
                <a:uLnTx/>
                <a:uFillTx/>
                <a:latin typeface="Alibaba PuHuiTi" pitchFamily="18" charset="-122"/>
                <a:ea typeface="Alibaba PuHuiTi" pitchFamily="18" charset="-122"/>
                <a:cs typeface="Alibaba PuHuiTi" pitchFamily="18" charset="-122"/>
              </a:rPr>
              <a:t>：粗聚类、细聚类。</a:t>
            </a:r>
            <a:endParaRPr kumimoji="0" lang="en-US" altLang="zh-CN" sz="1400" b="0" i="0" u="none" strike="noStrike" kern="1200" cap="none" spc="0" normalizeH="0" baseline="0" noProof="0" dirty="0">
              <a:ln>
                <a:noFill/>
              </a:ln>
              <a:solidFill>
                <a:prstClr val="black">
                  <a:lumMod val="85000"/>
                  <a:lumOff val="15000"/>
                </a:prstClr>
              </a:solidFill>
              <a:effectLst/>
              <a:uLnTx/>
              <a:uFillTx/>
              <a:latin typeface="Alibaba PuHuiTi" pitchFamily="18" charset="-122"/>
              <a:ea typeface="Alibaba PuHuiTi" pitchFamily="18" charset="-122"/>
              <a:cs typeface="Alibaba PuHuiTi" pitchFamily="18" charset="-122"/>
            </a:endParaRPr>
          </a:p>
          <a:p>
            <a:pPr marL="285750" lvl="0" indent="-285750">
              <a:lnSpc>
                <a:spcPct val="150000"/>
              </a:lnSpc>
              <a:buFont typeface="Arial" panose="020B0604020202020204" pitchFamily="34" charset="0"/>
              <a:buChar char="•"/>
              <a:defRPr/>
            </a:pPr>
            <a:r>
              <a:rPr lang="zh-CN" altLang="en-US" sz="1400" dirty="0">
                <a:solidFill>
                  <a:prstClr val="black">
                    <a:lumMod val="85000"/>
                    <a:lumOff val="15000"/>
                  </a:prstClr>
                </a:solidFill>
                <a:latin typeface="Alibaba PuHuiTi" pitchFamily="18" charset="-122"/>
                <a:ea typeface="Alibaba PuHuiTi" pitchFamily="18" charset="-122"/>
                <a:cs typeface="Alibaba PuHuiTi" pitchFamily="18" charset="-122"/>
              </a:rPr>
              <a:t>实现方法</a:t>
            </a:r>
            <a:r>
              <a:rPr kumimoji="0" lang="zh-CN" altLang="en-US" sz="1400" b="0" i="0" u="none" strike="noStrike" kern="1200" cap="none" spc="0" normalizeH="0" baseline="0" noProof="0" dirty="0">
                <a:ln>
                  <a:noFill/>
                </a:ln>
                <a:solidFill>
                  <a:prstClr val="black">
                    <a:lumMod val="85000"/>
                    <a:lumOff val="15000"/>
                  </a:prstClr>
                </a:solidFill>
                <a:effectLst/>
                <a:uLnTx/>
                <a:uFillTx/>
                <a:latin typeface="Alibaba PuHuiTi" pitchFamily="18" charset="-122"/>
                <a:ea typeface="Alibaba PuHuiTi" pitchFamily="18" charset="-122"/>
                <a:cs typeface="Alibaba PuHuiTi" pitchFamily="18" charset="-122"/>
              </a:rPr>
              <a:t>：</a:t>
            </a:r>
            <a:r>
              <a:rPr lang="en-GB" altLang="zh-CN" sz="1400" dirty="0">
                <a:solidFill>
                  <a:schemeClr val="tx1">
                    <a:lumMod val="85000"/>
                    <a:lumOff val="15000"/>
                  </a:schemeClr>
                </a:solidFill>
                <a:latin typeface="Alibaba PuHuiTi" pitchFamily="18" charset="-122"/>
                <a:ea typeface="Alibaba PuHuiTi" pitchFamily="18" charset="-122"/>
                <a:cs typeface="Alibaba PuHuiTi" pitchFamily="18" charset="-122"/>
              </a:rPr>
              <a:t> K-means</a:t>
            </a:r>
            <a:r>
              <a:rPr lang="zh-CN" altLang="en-US" sz="1400" dirty="0">
                <a:solidFill>
                  <a:schemeClr val="tx1">
                    <a:lumMod val="85000"/>
                    <a:lumOff val="15000"/>
                  </a:schemeClr>
                </a:solidFill>
                <a:latin typeface="Alibaba PuHuiTi" pitchFamily="18" charset="-122"/>
                <a:ea typeface="Alibaba PuHuiTi" pitchFamily="18" charset="-122"/>
                <a:cs typeface="Alibaba PuHuiTi" pitchFamily="18" charset="-122"/>
              </a:rPr>
              <a:t>聚类、层次聚类、</a:t>
            </a:r>
            <a:r>
              <a:rPr lang="en-GB" altLang="zh-CN" sz="1400" dirty="0">
                <a:solidFill>
                  <a:schemeClr val="tx1">
                    <a:lumMod val="85000"/>
                    <a:lumOff val="15000"/>
                  </a:schemeClr>
                </a:solidFill>
                <a:latin typeface="Alibaba PuHuiTi" pitchFamily="18" charset="-122"/>
                <a:ea typeface="Alibaba PuHuiTi" pitchFamily="18" charset="-122"/>
                <a:cs typeface="Alibaba PuHuiTi" pitchFamily="18" charset="-122"/>
              </a:rPr>
              <a:t> DBSCAN</a:t>
            </a:r>
            <a:r>
              <a:rPr lang="zh-CN" altLang="en-US" sz="1400" dirty="0">
                <a:solidFill>
                  <a:schemeClr val="tx1">
                    <a:lumMod val="85000"/>
                    <a:lumOff val="15000"/>
                  </a:schemeClr>
                </a:solidFill>
                <a:latin typeface="Alibaba PuHuiTi" pitchFamily="18" charset="-122"/>
                <a:ea typeface="Alibaba PuHuiTi" pitchFamily="18" charset="-122"/>
                <a:cs typeface="Alibaba PuHuiTi" pitchFamily="18" charset="-122"/>
              </a:rPr>
              <a:t>聚类、谱聚类</a:t>
            </a:r>
            <a:endParaRPr kumimoji="0" lang="en-GB" altLang="zh-CN" sz="1400" b="0" i="0" u="none" strike="noStrike" kern="1200" cap="none" spc="0" normalizeH="0" baseline="0" noProof="0" dirty="0">
              <a:ln>
                <a:noFill/>
              </a:ln>
              <a:solidFill>
                <a:srgbClr val="C0504D">
                  <a:lumMod val="75000"/>
                </a:srgbClr>
              </a:solidFill>
              <a:effectLst/>
              <a:uLnTx/>
              <a:uFillTx/>
              <a:latin typeface="Alibaba PuHuiTi" pitchFamily="18" charset="-122"/>
              <a:ea typeface="Alibaba PuHuiTi" pitchFamily="18" charset="-122"/>
              <a:cs typeface="Alibaba PuHuiTi" pitchFamily="18"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512604" y="1848064"/>
            <a:ext cx="4176464" cy="352917"/>
          </a:xfrm>
          <a:prstGeom prst="rect">
            <a:avLst/>
          </a:prstGeom>
        </p:spPr>
        <p:txBody>
          <a:bodyPr wrap="square">
            <a:spAutoFit/>
          </a:bodyPr>
          <a:lstStyle/>
          <a:p>
            <a:pPr>
              <a:lnSpc>
                <a:spcPct val="130000"/>
              </a:lnSpc>
            </a:pPr>
            <a:r>
              <a:rPr lang="en-US" altLang="zh-CN" sz="1400" dirty="0">
                <a:solidFill>
                  <a:schemeClr val="tx1">
                    <a:lumMod val="85000"/>
                    <a:lumOff val="15000"/>
                  </a:schemeClr>
                </a:solidFill>
                <a:latin typeface="Alibaba PuHuiTi" pitchFamily="18" charset="-122"/>
                <a:ea typeface="Alibaba PuHuiTi" pitchFamily="18" charset="-122"/>
                <a:cs typeface="Alibaba PuHuiTi" pitchFamily="18" charset="-122"/>
              </a:rPr>
              <a:t>1</a:t>
            </a:r>
            <a:r>
              <a:rPr lang="zh-CN" altLang="en-US" sz="1400" dirty="0">
                <a:solidFill>
                  <a:schemeClr val="tx1">
                    <a:lumMod val="85000"/>
                    <a:lumOff val="15000"/>
                  </a:schemeClr>
                </a:solidFill>
                <a:latin typeface="Alibaba PuHuiTi" pitchFamily="18" charset="-122"/>
                <a:ea typeface="Alibaba PuHuiTi" pitchFamily="18" charset="-122"/>
                <a:cs typeface="Alibaba PuHuiTi" pitchFamily="18" charset="-122"/>
              </a:rPr>
              <a:t>、下列关于聚类算法的描述错误的是？</a:t>
            </a:r>
            <a:endParaRPr lang="en-US" altLang="zh-CN" sz="1400" dirty="0">
              <a:solidFill>
                <a:schemeClr val="tx1">
                  <a:lumMod val="85000"/>
                  <a:lumOff val="15000"/>
                </a:schemeClr>
              </a:solidFill>
              <a:latin typeface="Alibaba PuHuiTi" pitchFamily="18" charset="-122"/>
              <a:ea typeface="Alibaba PuHuiTi" pitchFamily="18" charset="-122"/>
              <a:cs typeface="Alibaba PuHuiTi" pitchFamily="18" charset="-122"/>
            </a:endParaRPr>
          </a:p>
        </p:txBody>
      </p:sp>
      <p:sp>
        <p:nvSpPr>
          <p:cNvPr id="7" name="文本框 6"/>
          <p:cNvSpPr txBox="1"/>
          <p:nvPr/>
        </p:nvSpPr>
        <p:spPr>
          <a:xfrm>
            <a:off x="3007233" y="2209897"/>
            <a:ext cx="5761514" cy="1354730"/>
          </a:xfrm>
          <a:prstGeom prst="rect">
            <a:avLst/>
          </a:prstGeom>
          <a:noFill/>
        </p:spPr>
        <p:txBody>
          <a:bodyPr wrap="none" rtlCol="0">
            <a:spAutoFit/>
          </a:bodyPr>
          <a:lstStyle/>
          <a:p>
            <a:pPr fontAlgn="auto">
              <a:lnSpc>
                <a:spcPct val="150000"/>
              </a:lnSpc>
              <a:spcBef>
                <a:spcPts val="0"/>
              </a:spcBef>
              <a:spcAft>
                <a:spcPts val="0"/>
              </a:spcAft>
            </a:pPr>
            <a:r>
              <a:rPr lang="en-US" altLang="zh-CN" sz="1400" dirty="0">
                <a:solidFill>
                  <a:schemeClr val="tx1">
                    <a:lumMod val="85000"/>
                    <a:lumOff val="15000"/>
                  </a:schemeClr>
                </a:solidFill>
                <a:latin typeface="Alibaba PuHuiTi" pitchFamily="18" charset="-122"/>
                <a:ea typeface="Alibaba PuHuiTi" pitchFamily="18" charset="-122"/>
                <a:cs typeface="Alibaba PuHuiTi" pitchFamily="18" charset="-122"/>
              </a:rPr>
              <a:t>A</a:t>
            </a:r>
            <a:r>
              <a:rPr lang="zh-CN" altLang="en-US" sz="1400" dirty="0">
                <a:solidFill>
                  <a:schemeClr val="tx1">
                    <a:lumMod val="85000"/>
                    <a:lumOff val="15000"/>
                  </a:schemeClr>
                </a:solidFill>
                <a:latin typeface="Alibaba PuHuiTi" pitchFamily="18" charset="-122"/>
                <a:ea typeface="Alibaba PuHuiTi" pitchFamily="18" charset="-122"/>
                <a:cs typeface="Alibaba PuHuiTi" pitchFamily="18" charset="-122"/>
              </a:rPr>
              <a:t>）聚类算法是一种无监督的机器学习算法</a:t>
            </a:r>
            <a:endParaRPr lang="en-US" altLang="zh-CN" sz="1400" dirty="0">
              <a:solidFill>
                <a:schemeClr val="tx1">
                  <a:lumMod val="85000"/>
                  <a:lumOff val="15000"/>
                </a:schemeClr>
              </a:solidFill>
              <a:latin typeface="Alibaba PuHuiTi" pitchFamily="18" charset="-122"/>
              <a:ea typeface="Alibaba PuHuiTi" pitchFamily="18" charset="-122"/>
              <a:cs typeface="Alibaba PuHuiTi" pitchFamily="18" charset="-122"/>
            </a:endParaRPr>
          </a:p>
          <a:p>
            <a:pPr fontAlgn="auto">
              <a:lnSpc>
                <a:spcPct val="150000"/>
              </a:lnSpc>
              <a:spcBef>
                <a:spcPts val="0"/>
              </a:spcBef>
              <a:spcAft>
                <a:spcPts val="0"/>
              </a:spcAft>
            </a:pPr>
            <a:r>
              <a:rPr lang="en-US" altLang="zh-CN" sz="1400" dirty="0">
                <a:solidFill>
                  <a:schemeClr val="tx1">
                    <a:lumMod val="85000"/>
                    <a:lumOff val="15000"/>
                  </a:schemeClr>
                </a:solidFill>
                <a:latin typeface="Alibaba PuHuiTi" pitchFamily="18" charset="-122"/>
                <a:ea typeface="Alibaba PuHuiTi" pitchFamily="18" charset="-122"/>
                <a:cs typeface="Alibaba PuHuiTi" pitchFamily="18" charset="-122"/>
              </a:rPr>
              <a:t>B</a:t>
            </a:r>
            <a:r>
              <a:rPr lang="zh-CN" altLang="en-US" sz="1400" dirty="0">
                <a:solidFill>
                  <a:schemeClr val="tx1">
                    <a:lumMod val="85000"/>
                    <a:lumOff val="15000"/>
                  </a:schemeClr>
                </a:solidFill>
                <a:latin typeface="Alibaba PuHuiTi" pitchFamily="18" charset="-122"/>
                <a:ea typeface="Alibaba PuHuiTi" pitchFamily="18" charset="-122"/>
                <a:cs typeface="Alibaba PuHuiTi" pitchFamily="18" charset="-122"/>
              </a:rPr>
              <a:t>）聚类算法通过计算样本之间的相似度来确定它是属于哪一个聚集类别</a:t>
            </a:r>
            <a:endParaRPr lang="en-US" altLang="zh-CN" sz="1400" dirty="0">
              <a:solidFill>
                <a:schemeClr val="tx1">
                  <a:lumMod val="85000"/>
                  <a:lumOff val="15000"/>
                </a:schemeClr>
              </a:solidFill>
              <a:latin typeface="Alibaba PuHuiTi" pitchFamily="18" charset="-122"/>
              <a:ea typeface="Alibaba PuHuiTi" pitchFamily="18" charset="-122"/>
              <a:cs typeface="Alibaba PuHuiTi" pitchFamily="18" charset="-122"/>
            </a:endParaRPr>
          </a:p>
          <a:p>
            <a:pPr fontAlgn="auto">
              <a:lnSpc>
                <a:spcPct val="150000"/>
              </a:lnSpc>
              <a:spcBef>
                <a:spcPts val="0"/>
              </a:spcBef>
              <a:spcAft>
                <a:spcPts val="0"/>
              </a:spcAft>
            </a:pPr>
            <a:r>
              <a:rPr lang="en-US" altLang="zh-CN" sz="1400" dirty="0">
                <a:solidFill>
                  <a:schemeClr val="tx1">
                    <a:lumMod val="85000"/>
                    <a:lumOff val="15000"/>
                  </a:schemeClr>
                </a:solidFill>
                <a:latin typeface="Alibaba PuHuiTi" pitchFamily="18" charset="-122"/>
                <a:ea typeface="Alibaba PuHuiTi" pitchFamily="18" charset="-122"/>
                <a:cs typeface="Alibaba PuHuiTi" pitchFamily="18" charset="-122"/>
              </a:rPr>
              <a:t>C</a:t>
            </a:r>
            <a:r>
              <a:rPr lang="zh-CN" altLang="en-US" sz="1400" dirty="0">
                <a:solidFill>
                  <a:schemeClr val="tx1">
                    <a:lumMod val="85000"/>
                    <a:lumOff val="15000"/>
                  </a:schemeClr>
                </a:solidFill>
                <a:latin typeface="Alibaba PuHuiTi" pitchFamily="18" charset="-122"/>
                <a:ea typeface="Alibaba PuHuiTi" pitchFamily="18" charset="-122"/>
                <a:cs typeface="Alibaba PuHuiTi" pitchFamily="18" charset="-122"/>
              </a:rPr>
              <a:t>）在聚类算法中样本之间的相似度只能通过欧式距离来衡量</a:t>
            </a:r>
            <a:endParaRPr lang="en-US" altLang="zh-CN" sz="1400" dirty="0">
              <a:solidFill>
                <a:schemeClr val="tx1">
                  <a:lumMod val="85000"/>
                  <a:lumOff val="15000"/>
                </a:schemeClr>
              </a:solidFill>
              <a:latin typeface="Alibaba PuHuiTi" pitchFamily="18" charset="-122"/>
              <a:ea typeface="Alibaba PuHuiTi" pitchFamily="18" charset="-122"/>
              <a:cs typeface="Alibaba PuHuiTi" pitchFamily="18" charset="-122"/>
            </a:endParaRPr>
          </a:p>
          <a:p>
            <a:pPr fontAlgn="auto">
              <a:lnSpc>
                <a:spcPct val="150000"/>
              </a:lnSpc>
              <a:spcBef>
                <a:spcPts val="0"/>
              </a:spcBef>
              <a:spcAft>
                <a:spcPts val="0"/>
              </a:spcAft>
            </a:pPr>
            <a:r>
              <a:rPr lang="en-US" altLang="zh-CN" sz="1400" dirty="0">
                <a:solidFill>
                  <a:schemeClr val="tx1">
                    <a:lumMod val="85000"/>
                    <a:lumOff val="15000"/>
                  </a:schemeClr>
                </a:solidFill>
                <a:latin typeface="Alibaba PuHuiTi" pitchFamily="18" charset="-122"/>
                <a:ea typeface="Alibaba PuHuiTi" pitchFamily="18" charset="-122"/>
                <a:cs typeface="Alibaba PuHuiTi" pitchFamily="18" charset="-122"/>
              </a:rPr>
              <a:t>D</a:t>
            </a:r>
            <a:r>
              <a:rPr lang="zh-CN" altLang="en-US" sz="1400" dirty="0">
                <a:solidFill>
                  <a:schemeClr val="tx1">
                    <a:lumMod val="85000"/>
                    <a:lumOff val="15000"/>
                  </a:schemeClr>
                </a:solidFill>
                <a:latin typeface="Alibaba PuHuiTi" pitchFamily="18" charset="-122"/>
                <a:ea typeface="Alibaba PuHuiTi" pitchFamily="18" charset="-122"/>
                <a:cs typeface="Alibaba PuHuiTi" pitchFamily="18" charset="-122"/>
              </a:rPr>
              <a:t>）不同的聚类准则产生的聚类效果也不同</a:t>
            </a:r>
            <a:endParaRPr lang="zh-CN" altLang="en-US" sz="1400" dirty="0">
              <a:solidFill>
                <a:schemeClr val="tx1">
                  <a:lumMod val="85000"/>
                  <a:lumOff val="15000"/>
                </a:schemeClr>
              </a:solidFill>
              <a:latin typeface="Alibaba PuHuiTi" pitchFamily="18" charset="-122"/>
              <a:ea typeface="Alibaba PuHuiTi" pitchFamily="18" charset="-122"/>
              <a:cs typeface="Alibaba PuHuiTi" pitchFamily="18" charset="-122"/>
            </a:endParaRPr>
          </a:p>
        </p:txBody>
      </p:sp>
      <p:sp>
        <p:nvSpPr>
          <p:cNvPr id="8" name="文本框 7"/>
          <p:cNvSpPr txBox="1"/>
          <p:nvPr/>
        </p:nvSpPr>
        <p:spPr>
          <a:xfrm>
            <a:off x="3110557" y="3775876"/>
            <a:ext cx="6647974" cy="307777"/>
          </a:xfrm>
          <a:prstGeom prst="rect">
            <a:avLst/>
          </a:prstGeom>
          <a:noFill/>
        </p:spPr>
        <p:txBody>
          <a:bodyPr wrap="none" rtlCol="0">
            <a:spAutoFit/>
          </a:bodyPr>
          <a:lstStyle/>
          <a:p>
            <a:pPr fontAlgn="auto">
              <a:spcBef>
                <a:spcPts val="0"/>
              </a:spcBef>
              <a:spcAft>
                <a:spcPts val="0"/>
              </a:spcAft>
            </a:pPr>
            <a:r>
              <a:rPr lang="zh-CN" altLang="en-US" sz="1400" dirty="0">
                <a:solidFill>
                  <a:schemeClr val="accent2">
                    <a:lumMod val="75000"/>
                  </a:schemeClr>
                </a:solidFill>
                <a:latin typeface="Alibaba PuHuiTi" pitchFamily="18" charset="-122"/>
                <a:ea typeface="Alibaba PuHuiTi" pitchFamily="18" charset="-122"/>
                <a:cs typeface="Alibaba PuHuiTi" pitchFamily="18" charset="-122"/>
              </a:rPr>
              <a:t>答案解析：衡量样本间相似度的方法不止欧式距离一种，它只不过是常用的一种。</a:t>
            </a:r>
            <a:endParaRPr lang="zh-CN" altLang="en-US" sz="1400" dirty="0">
              <a:solidFill>
                <a:schemeClr val="accent2">
                  <a:lumMod val="75000"/>
                </a:schemeClr>
              </a:solidFill>
              <a:latin typeface="Alibaba PuHuiTi" pitchFamily="18" charset="-122"/>
              <a:ea typeface="Alibaba PuHuiTi" pitchFamily="18" charset="-122"/>
              <a:cs typeface="Alibaba PuHuiTi" pitchFamily="18" charset="-122"/>
            </a:endParaRPr>
          </a:p>
        </p:txBody>
      </p:sp>
      <p:sp>
        <p:nvSpPr>
          <p:cNvPr id="9" name="文本框 8"/>
          <p:cNvSpPr txBox="1"/>
          <p:nvPr/>
        </p:nvSpPr>
        <p:spPr>
          <a:xfrm>
            <a:off x="3110557" y="4092569"/>
            <a:ext cx="843501" cy="307777"/>
          </a:xfrm>
          <a:prstGeom prst="rect">
            <a:avLst/>
          </a:prstGeom>
          <a:noFill/>
        </p:spPr>
        <p:txBody>
          <a:bodyPr wrap="none" rtlCol="0">
            <a:spAutoFit/>
          </a:bodyPr>
          <a:lstStyle/>
          <a:p>
            <a:pPr fontAlgn="auto">
              <a:spcBef>
                <a:spcPts val="0"/>
              </a:spcBef>
              <a:spcAft>
                <a:spcPts val="0"/>
              </a:spcAft>
            </a:pPr>
            <a:r>
              <a:rPr lang="zh-CN" altLang="en-US" sz="1400" dirty="0">
                <a:solidFill>
                  <a:schemeClr val="accent2">
                    <a:lumMod val="75000"/>
                  </a:schemeClr>
                </a:solidFill>
                <a:latin typeface="Alibaba PuHuiTi" pitchFamily="18" charset="-122"/>
                <a:ea typeface="Alibaba PuHuiTi" pitchFamily="18" charset="-122"/>
                <a:cs typeface="Alibaba PuHuiTi" pitchFamily="18" charset="-122"/>
              </a:rPr>
              <a:t>答案：</a:t>
            </a:r>
            <a:r>
              <a:rPr lang="en-US" altLang="zh-CN" sz="1400" dirty="0">
                <a:solidFill>
                  <a:schemeClr val="accent2">
                    <a:lumMod val="75000"/>
                  </a:schemeClr>
                </a:solidFill>
                <a:latin typeface="Alibaba PuHuiTi" pitchFamily="18" charset="-122"/>
                <a:ea typeface="Alibaba PuHuiTi" pitchFamily="18" charset="-122"/>
                <a:cs typeface="Alibaba PuHuiTi" pitchFamily="18" charset="-122"/>
              </a:rPr>
              <a:t>C</a:t>
            </a:r>
            <a:endParaRPr lang="zh-CN" altLang="en-US" sz="1400" dirty="0">
              <a:solidFill>
                <a:schemeClr val="accent2">
                  <a:lumMod val="75000"/>
                </a:schemeClr>
              </a:solidFill>
              <a:latin typeface="Alibaba PuHuiTi" pitchFamily="18" charset="-122"/>
              <a:ea typeface="Alibaba PuHuiTi" pitchFamily="18" charset="-122"/>
              <a:cs typeface="Alibaba PuHuiTi" pitchFamily="18"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randombar(horizont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randombar(horizontal)">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550115" y="1345948"/>
            <a:ext cx="6420620" cy="4497463"/>
          </a:xfrm>
        </p:spPr>
        <p:txBody>
          <a:bodyPr anchor="t"/>
          <a:lstStyle/>
          <a:p>
            <a:r>
              <a:rPr kumimoji="1" lang="zh-CN" altLang="en-US" dirty="0">
                <a:solidFill>
                  <a:schemeClr val="tx1"/>
                </a:solidFill>
                <a:latin typeface="Alibaba PuHuiTi" pitchFamily="18" charset="-122"/>
                <a:ea typeface="Alibaba PuHuiTi" pitchFamily="18" charset="-122"/>
                <a:cs typeface="Alibaba PuHuiTi" pitchFamily="18" charset="-122"/>
              </a:rPr>
              <a:t>聚类算法简介</a:t>
            </a:r>
            <a:endParaRPr kumimoji="1" lang="en-US" altLang="zh-CN" dirty="0">
              <a:solidFill>
                <a:schemeClr val="tx1"/>
              </a:solidFill>
              <a:latin typeface="Alibaba PuHuiTi" pitchFamily="18" charset="-122"/>
              <a:ea typeface="Alibaba PuHuiTi" pitchFamily="18" charset="-122"/>
              <a:cs typeface="Alibaba PuHuiTi" pitchFamily="18" charset="-122"/>
            </a:endParaRPr>
          </a:p>
          <a:p>
            <a:r>
              <a:rPr lang="zh-CN" altLang="en-US" dirty="0">
                <a:solidFill>
                  <a:srgbClr val="C00000"/>
                </a:solidFill>
                <a:latin typeface="Alibaba PuHuiTi" pitchFamily="18" charset="-122"/>
                <a:ea typeface="Alibaba PuHuiTi" pitchFamily="18" charset="-122"/>
                <a:cs typeface="Alibaba PuHuiTi" pitchFamily="18" charset="-122"/>
              </a:rPr>
              <a:t>聚类算法</a:t>
            </a:r>
            <a:r>
              <a:rPr lang="en-US" altLang="zh-CN" dirty="0">
                <a:solidFill>
                  <a:srgbClr val="C00000"/>
                </a:solidFill>
                <a:latin typeface="Alibaba PuHuiTi" pitchFamily="18" charset="-122"/>
                <a:ea typeface="Alibaba PuHuiTi" pitchFamily="18" charset="-122"/>
                <a:cs typeface="Alibaba PuHuiTi" pitchFamily="18" charset="-122"/>
              </a:rPr>
              <a:t>API</a:t>
            </a:r>
            <a:r>
              <a:rPr lang="zh-CN" altLang="en-US" dirty="0">
                <a:solidFill>
                  <a:srgbClr val="C00000"/>
                </a:solidFill>
                <a:latin typeface="Alibaba PuHuiTi" pitchFamily="18" charset="-122"/>
                <a:ea typeface="Alibaba PuHuiTi" pitchFamily="18" charset="-122"/>
                <a:cs typeface="Alibaba PuHuiTi" pitchFamily="18" charset="-122"/>
              </a:rPr>
              <a:t>的使用</a:t>
            </a:r>
            <a:endParaRPr kumimoji="1" lang="en-US" altLang="zh-CN" sz="1600" b="0" dirty="0">
              <a:solidFill>
                <a:srgbClr val="C00000"/>
              </a:solidFill>
              <a:latin typeface="Alibaba PuHuiTi" pitchFamily="18" charset="-122"/>
              <a:ea typeface="Alibaba PuHuiTi" pitchFamily="18" charset="-122"/>
              <a:cs typeface="Alibaba PuHuiTi" pitchFamily="18" charset="-122"/>
            </a:endParaRPr>
          </a:p>
          <a:p>
            <a:r>
              <a:rPr kumimoji="1" lang="en-US" altLang="zh-CN" dirty="0" err="1">
                <a:solidFill>
                  <a:schemeClr val="tx1">
                    <a:lumMod val="85000"/>
                    <a:lumOff val="15000"/>
                  </a:schemeClr>
                </a:solidFill>
                <a:latin typeface="Alibaba PuHuiTi" pitchFamily="18" charset="-122"/>
                <a:ea typeface="Alibaba PuHuiTi" pitchFamily="18" charset="-122"/>
                <a:cs typeface="Alibaba PuHuiTi" pitchFamily="18" charset="-122"/>
              </a:rPr>
              <a:t>Kmeans</a:t>
            </a:r>
            <a:r>
              <a:rPr kumimoji="1" lang="zh-CN" altLang="en-US" dirty="0">
                <a:solidFill>
                  <a:schemeClr val="tx1">
                    <a:lumMod val="85000"/>
                    <a:lumOff val="15000"/>
                  </a:schemeClr>
                </a:solidFill>
                <a:latin typeface="Alibaba PuHuiTi" pitchFamily="18" charset="-122"/>
                <a:ea typeface="Alibaba PuHuiTi" pitchFamily="18" charset="-122"/>
                <a:cs typeface="Alibaba PuHuiTi" pitchFamily="18" charset="-122"/>
              </a:rPr>
              <a:t>实现流程</a:t>
            </a:r>
            <a:endParaRPr kumimoji="1" lang="zh-CN" altLang="en-US" sz="1600" b="0" dirty="0">
              <a:solidFill>
                <a:schemeClr val="tx1">
                  <a:lumMod val="85000"/>
                  <a:lumOff val="15000"/>
                </a:schemeClr>
              </a:solidFill>
              <a:latin typeface="Alibaba PuHuiTi" pitchFamily="18" charset="-122"/>
              <a:ea typeface="Alibaba PuHuiTi" pitchFamily="18" charset="-122"/>
              <a:cs typeface="Alibaba PuHuiTi" pitchFamily="18" charset="-122"/>
            </a:endParaRPr>
          </a:p>
          <a:p>
            <a:r>
              <a:rPr kumimoji="1" lang="zh-CN" altLang="en-US" dirty="0">
                <a:solidFill>
                  <a:schemeClr val="tx1">
                    <a:lumMod val="85000"/>
                    <a:lumOff val="15000"/>
                  </a:schemeClr>
                </a:solidFill>
                <a:latin typeface="Alibaba PuHuiTi" pitchFamily="18" charset="-122"/>
                <a:ea typeface="Alibaba PuHuiTi" pitchFamily="18" charset="-122"/>
                <a:cs typeface="Alibaba PuHuiTi" pitchFamily="18" charset="-122"/>
              </a:rPr>
              <a:t>模型评估方法</a:t>
            </a:r>
            <a:endParaRPr kumimoji="1" lang="en-US" altLang="zh-CN" dirty="0">
              <a:solidFill>
                <a:schemeClr val="tx1">
                  <a:lumMod val="85000"/>
                  <a:lumOff val="15000"/>
                </a:schemeClr>
              </a:solidFill>
              <a:latin typeface="Alibaba PuHuiTi" pitchFamily="18" charset="-122"/>
              <a:ea typeface="Alibaba PuHuiTi" pitchFamily="18" charset="-122"/>
              <a:cs typeface="Alibaba PuHuiTi" pitchFamily="18" charset="-122"/>
            </a:endParaRPr>
          </a:p>
          <a:p>
            <a:r>
              <a:rPr kumimoji="1" lang="zh-CN" altLang="en-US" dirty="0">
                <a:solidFill>
                  <a:schemeClr val="tx1">
                    <a:lumMod val="85000"/>
                    <a:lumOff val="15000"/>
                  </a:schemeClr>
                </a:solidFill>
                <a:latin typeface="Alibaba PuHuiTi" pitchFamily="18" charset="-122"/>
                <a:ea typeface="Alibaba PuHuiTi" pitchFamily="18" charset="-122"/>
                <a:cs typeface="Alibaba PuHuiTi" pitchFamily="18" charset="-122"/>
              </a:rPr>
              <a:t>案例顾客数据聚类分析法</a:t>
            </a:r>
            <a:endParaRPr kumimoji="1" lang="en-US" altLang="zh-CN" sz="1600" b="0" dirty="0">
              <a:solidFill>
                <a:schemeClr val="accent2">
                  <a:lumMod val="75000"/>
                </a:schemeClr>
              </a:solidFill>
              <a:latin typeface="Alibaba PuHuiTi" pitchFamily="18" charset="-122"/>
              <a:ea typeface="Alibaba PuHuiTi" pitchFamily="18" charset="-122"/>
              <a:cs typeface="Alibaba PuHuiTi" pitchFamily="18" charset="-122"/>
            </a:endParaRPr>
          </a:p>
          <a:p>
            <a:pPr lvl="1"/>
            <a:endParaRPr lang="en-US" altLang="zh-CN" sz="1600" b="0" dirty="0">
              <a:solidFill>
                <a:schemeClr val="tx1">
                  <a:lumMod val="85000"/>
                  <a:lumOff val="15000"/>
                </a:schemeClr>
              </a:solidFill>
              <a:latin typeface="Alibaba PuHuiTi" pitchFamily="18" charset="-122"/>
              <a:ea typeface="Alibaba PuHuiTi" pitchFamily="18" charset="-122"/>
              <a:cs typeface="Alibaba PuHuiTi" pitchFamily="18" charset="-122"/>
            </a:endParaRPr>
          </a:p>
        </p:txBody>
      </p:sp>
    </p:spTree>
  </p:cSld>
  <p:clrMapOvr>
    <a:masterClrMapping/>
  </p:clrMapOvr>
</p:sld>
</file>

<file path=ppt/tags/tag1.xml><?xml version="1.0" encoding="utf-8"?>
<p:tagLst xmlns:p="http://schemas.openxmlformats.org/presentationml/2006/main">
  <p:tag name="KSO_WM_TEMPLATE_CATEGORY" val="diagram"/>
  <p:tag name="KSO_WM_TEMPLATE_INDEX" val="20185962"/>
  <p:tag name="KSO_WM_TAG_VERSION" val="1.0"/>
  <p:tag name="KSO_WM_UNIT_TYPE" val="q_h_a"/>
  <p:tag name="KSO_WM_UNIT_INDEX" val="1_1_1"/>
  <p:tag name="KSO_WM_UNIT_ID" val="diagram20185962_1*q_h_a*1_1_1"/>
  <p:tag name="KSO_WM_UNIT_LAYERLEVEL" val="1_1_1"/>
  <p:tag name="KSO_WM_UNIT_VALUE" val="10"/>
  <p:tag name="KSO_WM_UNIT_HIGHLIGHT" val="0"/>
  <p:tag name="KSO_WM_UNIT_COMPATIBLE" val="0"/>
  <p:tag name="KSO_WM_UNIT_CLEAR" val="0"/>
  <p:tag name="KSO_WM_BEAUTIFY_FLAG" val="#wm#"/>
  <p:tag name="KSO_WM_DIAGRAM_GROUP_CODE" val="q1-1"/>
  <p:tag name="KSO_WM_UNIT_PRESET_TEXT" val="标题文本预设"/>
  <p:tag name="KSO_WM_UNIT_TEXT_FILL_FORE_SCHEMECOLOR_INDEX" val="5"/>
  <p:tag name="KSO_WM_UNIT_TEXT_FILL_TYPE" val="1"/>
</p:tagLst>
</file>

<file path=ppt/tags/tag10.xml><?xml version="1.0" encoding="utf-8"?>
<p:tagLst xmlns:p="http://schemas.openxmlformats.org/presentationml/2006/main">
  <p:tag name="KSO_WM_TEMPLATE_CATEGORY" val="diagram"/>
  <p:tag name="KSO_WM_TEMPLATE_INDEX" val="20185962"/>
  <p:tag name="KSO_WM_TAG_VERSION" val="1.0"/>
  <p:tag name="KSO_WM_UNIT_TYPE" val="q_h_a"/>
  <p:tag name="KSO_WM_UNIT_INDEX" val="1_3_1"/>
  <p:tag name="KSO_WM_UNIT_ID" val="diagram20185962_1*q_h_a*1_3_1"/>
  <p:tag name="KSO_WM_UNIT_LAYERLEVEL" val="1_1_1"/>
  <p:tag name="KSO_WM_UNIT_VALUE" val="10"/>
  <p:tag name="KSO_WM_UNIT_HIGHLIGHT" val="0"/>
  <p:tag name="KSO_WM_UNIT_COMPATIBLE" val="0"/>
  <p:tag name="KSO_WM_UNIT_CLEAR" val="0"/>
  <p:tag name="KSO_WM_BEAUTIFY_FLAG" val="#wm#"/>
  <p:tag name="KSO_WM_DIAGRAM_GROUP_CODE" val="q1-1"/>
  <p:tag name="KSO_WM_UNIT_PRESET_TEXT" val="标题文本预设"/>
  <p:tag name="KSO_WM_UNIT_TEXT_FILL_FORE_SCHEMECOLOR_INDEX" val="8"/>
  <p:tag name="KSO_WM_UNIT_TEXT_FILL_TYPE" val="1"/>
</p:tagLst>
</file>

<file path=ppt/tags/tag11.xml><?xml version="1.0" encoding="utf-8"?>
<p:tagLst xmlns:p="http://schemas.openxmlformats.org/presentationml/2006/main">
  <p:tag name="KSO_WM_TEMPLATE_CATEGORY" val="diagram"/>
  <p:tag name="KSO_WM_TEMPLATE_INDEX" val="20185962"/>
  <p:tag name="KSO_WM_TAG_VERSION" val="1.0"/>
  <p:tag name="KSO_WM_UNIT_TYPE" val="q_h_i"/>
  <p:tag name="KSO_WM_UNIT_INDEX" val="1_1_4"/>
  <p:tag name="KSO_WM_UNIT_ID" val="diagram20185962_1*q_h_i*1_1_4"/>
  <p:tag name="KSO_WM_UNIT_LAYERLEVEL" val="1_1_1"/>
  <p:tag name="KSO_WM_BEAUTIFY_FLAG" val="#wm#"/>
  <p:tag name="KSO_WM_DIAGRAM_GROUP_CODE" val="q1-1"/>
  <p:tag name="KSO_WM_UNIT_FILL_FORE_SCHEMECOLOR_INDEX" val="6"/>
  <p:tag name="KSO_WM_UNIT_FILL_TYPE" val="1"/>
  <p:tag name="KSO_WM_UNIT_LINE_FORE_SCHEMECOLOR_INDEX" val="5"/>
  <p:tag name="KSO_WM_UNIT_LINE_FILL_TYPE" val="2"/>
</p:tagLst>
</file>

<file path=ppt/tags/tag12.xml><?xml version="1.0" encoding="utf-8"?>
<p:tagLst xmlns:p="http://schemas.openxmlformats.org/presentationml/2006/main">
  <p:tag name="KSO_WM_TEMPLATE_CATEGORY" val="diagram"/>
  <p:tag name="KSO_WM_TEMPLATE_INDEX" val="20185962"/>
  <p:tag name="KSO_WM_TAG_VERSION" val="1.0"/>
  <p:tag name="KSO_WM_UNIT_TYPE" val="q_h_i"/>
  <p:tag name="KSO_WM_UNIT_INDEX" val="1_2_4"/>
  <p:tag name="KSO_WM_UNIT_ID" val="diagram20185962_1*q_h_i*1_2_4"/>
  <p:tag name="KSO_WM_UNIT_LAYERLEVEL" val="1_1_1"/>
  <p:tag name="KSO_WM_BEAUTIFY_FLAG" val="#wm#"/>
  <p:tag name="KSO_WM_DIAGRAM_GROUP_CODE" val="q1-1"/>
  <p:tag name="KSO_WM_UNIT_FILL_FORE_SCHEMECOLOR_INDEX" val="6"/>
  <p:tag name="KSO_WM_UNIT_FILL_TYPE" val="1"/>
  <p:tag name="KSO_WM_UNIT_LINE_FORE_SCHEMECOLOR_INDEX" val="6"/>
  <p:tag name="KSO_WM_UNIT_LINE_FILL_TYPE" val="2"/>
</p:tagLst>
</file>

<file path=ppt/tags/tag13.xml><?xml version="1.0" encoding="utf-8"?>
<p:tagLst xmlns:p="http://schemas.openxmlformats.org/presentationml/2006/main">
  <p:tag name="KSO_WM_TEMPLATE_CATEGORY" val="diagram"/>
  <p:tag name="KSO_WM_TEMPLATE_INDEX" val="20185962"/>
  <p:tag name="KSO_WM_TAG_VERSION" val="1.0"/>
  <p:tag name="KSO_WM_UNIT_TYPE" val="q_h_a"/>
  <p:tag name="KSO_WM_UNIT_INDEX" val="1_3_1"/>
  <p:tag name="KSO_WM_UNIT_ID" val="diagram20185962_1*q_h_a*1_3_1"/>
  <p:tag name="KSO_WM_UNIT_LAYERLEVEL" val="1_1_1"/>
  <p:tag name="KSO_WM_UNIT_VALUE" val="10"/>
  <p:tag name="KSO_WM_UNIT_HIGHLIGHT" val="0"/>
  <p:tag name="KSO_WM_UNIT_COMPATIBLE" val="0"/>
  <p:tag name="KSO_WM_UNIT_CLEAR" val="0"/>
  <p:tag name="KSO_WM_BEAUTIFY_FLAG" val="#wm#"/>
  <p:tag name="KSO_WM_DIAGRAM_GROUP_CODE" val="q1-1"/>
  <p:tag name="KSO_WM_UNIT_PRESET_TEXT" val="标题文本预设"/>
  <p:tag name="KSO_WM_UNIT_TEXT_FILL_FORE_SCHEMECOLOR_INDEX" val="8"/>
  <p:tag name="KSO_WM_UNIT_TEXT_FILL_TYPE" val="1"/>
</p:tagLst>
</file>

<file path=ppt/tags/tag2.xml><?xml version="1.0" encoding="utf-8"?>
<p:tagLst xmlns:p="http://schemas.openxmlformats.org/presentationml/2006/main">
  <p:tag name="KSO_WM_TEMPLATE_CATEGORY" val="diagram"/>
  <p:tag name="KSO_WM_TEMPLATE_INDEX" val="20185962"/>
  <p:tag name="KSO_WM_TAG_VERSION" val="1.0"/>
  <p:tag name="KSO_WM_UNIT_TYPE" val="q_h_i"/>
  <p:tag name="KSO_WM_UNIT_INDEX" val="1_1_1"/>
  <p:tag name="KSO_WM_UNIT_ID" val="diagram20185962_1*q_h_i*1_1_1"/>
  <p:tag name="KSO_WM_UNIT_LAYERLEVEL" val="1_1_1"/>
  <p:tag name="KSO_WM_BEAUTIFY_FLAG" val="#wm#"/>
  <p:tag name="KSO_WM_DIAGRAM_GROUP_CODE" val="q1-1"/>
  <p:tag name="KSO_WM_UNIT_FILL_FORE_SCHEMECOLOR_INDEX" val="5"/>
  <p:tag name="KSO_WM_UNIT_FILL_TYPE" val="1"/>
  <p:tag name="KSO_WM_UNIT_TEXT_FILL_FORE_SCHEMECOLOR_INDEX" val="2"/>
  <p:tag name="KSO_WM_UNIT_TEXT_FILL_TYPE" val="1"/>
</p:tagLst>
</file>

<file path=ppt/tags/tag3.xml><?xml version="1.0" encoding="utf-8"?>
<p:tagLst xmlns:p="http://schemas.openxmlformats.org/presentationml/2006/main">
  <p:tag name="KSO_WM_TEMPLATE_CATEGORY" val="diagram"/>
  <p:tag name="KSO_WM_TEMPLATE_INDEX" val="20185962"/>
  <p:tag name="KSO_WM_TAG_VERSION" val="1.0"/>
  <p:tag name="KSO_WM_UNIT_TYPE" val="q_h_i"/>
  <p:tag name="KSO_WM_UNIT_INDEX" val="1_1_2"/>
  <p:tag name="KSO_WM_UNIT_ID" val="diagram20185962_1*q_h_i*1_1_2"/>
  <p:tag name="KSO_WM_UNIT_LAYERLEVEL" val="1_1_1"/>
  <p:tag name="KSO_WM_BEAUTIFY_FLAG" val="#wm#"/>
  <p:tag name="KSO_WM_DIAGRAM_GROUP_CODE" val="q1-1"/>
  <p:tag name="KSO_WM_UNIT_FILL_FORE_SCHEMECOLOR_INDEX" val="5"/>
  <p:tag name="KSO_WM_UNIT_FILL_TYPE" val="1"/>
  <p:tag name="KSO_WM_UNIT_TEXT_FILL_FORE_SCHEMECOLOR_INDEX" val="2"/>
  <p:tag name="KSO_WM_UNIT_TEXT_FILL_TYPE" val="1"/>
</p:tagLst>
</file>

<file path=ppt/tags/tag4.xml><?xml version="1.0" encoding="utf-8"?>
<p:tagLst xmlns:p="http://schemas.openxmlformats.org/presentationml/2006/main">
  <p:tag name="KSO_WM_TEMPLATE_CATEGORY" val="diagram"/>
  <p:tag name="KSO_WM_TEMPLATE_INDEX" val="20185962"/>
  <p:tag name="KSO_WM_TAG_VERSION" val="1.0"/>
  <p:tag name="KSO_WM_UNIT_TYPE" val="q_h_i"/>
  <p:tag name="KSO_WM_UNIT_INDEX" val="1_2_1"/>
  <p:tag name="KSO_WM_UNIT_ID" val="diagram20185962_1*q_h_i*1_2_1"/>
  <p:tag name="KSO_WM_UNIT_LAYERLEVEL" val="1_1_1"/>
  <p:tag name="KSO_WM_BEAUTIFY_FLAG" val="#wm#"/>
  <p:tag name="KSO_WM_DIAGRAM_GROUP_CODE" val="q1-1"/>
  <p:tag name="KSO_WM_UNIT_FILL_FORE_SCHEMECOLOR_INDEX" val="6"/>
  <p:tag name="KSO_WM_UNIT_FILL_TYPE" val="1"/>
  <p:tag name="KSO_WM_UNIT_TEXT_FILL_FORE_SCHEMECOLOR_INDEX" val="2"/>
  <p:tag name="KSO_WM_UNIT_TEXT_FILL_TYPE" val="1"/>
</p:tagLst>
</file>

<file path=ppt/tags/tag5.xml><?xml version="1.0" encoding="utf-8"?>
<p:tagLst xmlns:p="http://schemas.openxmlformats.org/presentationml/2006/main">
  <p:tag name="KSO_WM_TEMPLATE_CATEGORY" val="diagram"/>
  <p:tag name="KSO_WM_TEMPLATE_INDEX" val="20185962"/>
  <p:tag name="KSO_WM_TAG_VERSION" val="1.0"/>
  <p:tag name="KSO_WM_UNIT_TYPE" val="q_h_i"/>
  <p:tag name="KSO_WM_UNIT_INDEX" val="1_2_2"/>
  <p:tag name="KSO_WM_UNIT_ID" val="diagram20185962_1*q_h_i*1_2_2"/>
  <p:tag name="KSO_WM_UNIT_LAYERLEVEL" val="1_1_1"/>
  <p:tag name="KSO_WM_BEAUTIFY_FLAG" val="#wm#"/>
  <p:tag name="KSO_WM_DIAGRAM_GROUP_CODE" val="q1-1"/>
  <p:tag name="KSO_WM_UNIT_FILL_FORE_SCHEMECOLOR_INDEX" val="6"/>
  <p:tag name="KSO_WM_UNIT_FILL_TYPE" val="1"/>
  <p:tag name="KSO_WM_UNIT_TEXT_FILL_FORE_SCHEMECOLOR_INDEX" val="2"/>
  <p:tag name="KSO_WM_UNIT_TEXT_FILL_TYPE" val="1"/>
</p:tagLst>
</file>

<file path=ppt/tags/tag6.xml><?xml version="1.0" encoding="utf-8"?>
<p:tagLst xmlns:p="http://schemas.openxmlformats.org/presentationml/2006/main">
  <p:tag name="KSO_WM_TEMPLATE_CATEGORY" val="diagram"/>
  <p:tag name="KSO_WM_TEMPLATE_INDEX" val="20185962"/>
  <p:tag name="KSO_WM_TAG_VERSION" val="1.0"/>
  <p:tag name="KSO_WM_UNIT_TYPE" val="q_h_i"/>
  <p:tag name="KSO_WM_UNIT_INDEX" val="1_3_1"/>
  <p:tag name="KSO_WM_UNIT_ID" val="diagram20185962_1*q_h_i*1_3_1"/>
  <p:tag name="KSO_WM_UNIT_LAYERLEVEL" val="1_1_1"/>
  <p:tag name="KSO_WM_BEAUTIFY_FLAG" val="#wm#"/>
  <p:tag name="KSO_WM_DIAGRAM_GROUP_CODE" val="q1-1"/>
  <p:tag name="KSO_WM_UNIT_FILL_FORE_SCHEMECOLOR_INDEX" val="8"/>
  <p:tag name="KSO_WM_UNIT_FILL_TYPE" val="1"/>
  <p:tag name="KSO_WM_UNIT_TEXT_FILL_FORE_SCHEMECOLOR_INDEX" val="2"/>
  <p:tag name="KSO_WM_UNIT_TEXT_FILL_TYPE" val="1"/>
</p:tagLst>
</file>

<file path=ppt/tags/tag7.xml><?xml version="1.0" encoding="utf-8"?>
<p:tagLst xmlns:p="http://schemas.openxmlformats.org/presentationml/2006/main">
  <p:tag name="KSO_WM_TEMPLATE_CATEGORY" val="diagram"/>
  <p:tag name="KSO_WM_TEMPLATE_INDEX" val="20185962"/>
  <p:tag name="KSO_WM_TAG_VERSION" val="1.0"/>
  <p:tag name="KSO_WM_UNIT_TYPE" val="q_h_i"/>
  <p:tag name="KSO_WM_UNIT_INDEX" val="1_3_2"/>
  <p:tag name="KSO_WM_UNIT_ID" val="diagram20185962_1*q_h_i*1_3_2"/>
  <p:tag name="KSO_WM_UNIT_LAYERLEVEL" val="1_1_1"/>
  <p:tag name="KSO_WM_BEAUTIFY_FLAG" val="#wm#"/>
  <p:tag name="KSO_WM_DIAGRAM_GROUP_CODE" val="q1-1"/>
  <p:tag name="KSO_WM_UNIT_FILL_FORE_SCHEMECOLOR_INDEX" val="8"/>
  <p:tag name="KSO_WM_UNIT_FILL_TYPE" val="1"/>
  <p:tag name="KSO_WM_UNIT_TEXT_FILL_FORE_SCHEMECOLOR_INDEX" val="2"/>
  <p:tag name="KSO_WM_UNIT_TEXT_FILL_TYPE" val="1"/>
</p:tagLst>
</file>

<file path=ppt/tags/tag8.xml><?xml version="1.0" encoding="utf-8"?>
<p:tagLst xmlns:p="http://schemas.openxmlformats.org/presentationml/2006/main">
  <p:tag name="KSO_WM_TEMPLATE_CATEGORY" val="diagram"/>
  <p:tag name="KSO_WM_TEMPLATE_INDEX" val="20185962"/>
  <p:tag name="KSO_WM_TAG_VERSION" val="1.0"/>
  <p:tag name="KSO_WM_UNIT_TYPE" val="q_h_a"/>
  <p:tag name="KSO_WM_UNIT_INDEX" val="1_2_1"/>
  <p:tag name="KSO_WM_UNIT_ID" val="diagram20185962_1*q_h_a*1_2_1"/>
  <p:tag name="KSO_WM_UNIT_LAYERLEVEL" val="1_1_1"/>
  <p:tag name="KSO_WM_UNIT_VALUE" val="10"/>
  <p:tag name="KSO_WM_UNIT_HIGHLIGHT" val="0"/>
  <p:tag name="KSO_WM_UNIT_COMPATIBLE" val="0"/>
  <p:tag name="KSO_WM_UNIT_CLEAR" val="0"/>
  <p:tag name="KSO_WM_BEAUTIFY_FLAG" val="#wm#"/>
  <p:tag name="KSO_WM_DIAGRAM_GROUP_CODE" val="q1-1"/>
  <p:tag name="KSO_WM_UNIT_PRESET_TEXT" val="标题文本预设"/>
  <p:tag name="KSO_WM_UNIT_TEXT_FILL_FORE_SCHEMECOLOR_INDEX" val="6"/>
  <p:tag name="KSO_WM_UNIT_TEXT_FILL_TYPE" val="1"/>
</p:tagLst>
</file>

<file path=ppt/tags/tag9.xml><?xml version="1.0" encoding="utf-8"?>
<p:tagLst xmlns:p="http://schemas.openxmlformats.org/presentationml/2006/main">
  <p:tag name="KSO_WM_TEMPLATE_CATEGORY" val="diagram"/>
  <p:tag name="KSO_WM_TEMPLATE_INDEX" val="20185962"/>
  <p:tag name="KSO_WM_TAG_VERSION" val="1.0"/>
  <p:tag name="KSO_WM_UNIT_TYPE" val="q_h_i"/>
  <p:tag name="KSO_WM_UNIT_INDEX" val="1_3_3"/>
  <p:tag name="KSO_WM_UNIT_ID" val="diagram20185962_1*q_h_i*1_3_3"/>
  <p:tag name="KSO_WM_UNIT_LAYERLEVEL" val="1_1_1"/>
  <p:tag name="KSO_WM_BEAUTIFY_FLAG" val="#wm#"/>
  <p:tag name="KSO_WM_DIAGRAM_GROUP_CODE" val="q1-1"/>
  <p:tag name="KSO_WM_UNIT_FILL_FORE_SCHEMECOLOR_INDEX" val="6"/>
  <p:tag name="KSO_WM_UNIT_FILL_TYPE" val="1"/>
  <p:tag name="KSO_WM_UNIT_LINE_FORE_SCHEMECOLOR_INDEX" val="8"/>
  <p:tag name="KSO_WM_UNIT_LINE_FILL_TYPE" val="2"/>
</p:tagLst>
</file>

<file path=ppt/theme/theme1.xml><?xml version="1.0" encoding="utf-8"?>
<a:theme xmlns:a="http://schemas.openxmlformats.org/drawingml/2006/main" name="封面2">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Calibri"/>
        <a:ea typeface="黑体"/>
        <a:cs typeface=""/>
      </a:majorFont>
      <a:minorFont>
        <a:latin typeface="Calibri"/>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目录">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Calibri"/>
        <a:ea typeface="黑体"/>
        <a:cs typeface=""/>
      </a:majorFont>
      <a:minorFont>
        <a:latin typeface="Calibri"/>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0000"/>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a:spAutoFit/>
      </a:bodyPr>
      <a:lstStyle>
        <a:defPPr fontAlgn="auto">
          <a:spcBef>
            <a:spcPts val="0"/>
          </a:spcBef>
          <a:spcAft>
            <a:spcPts val="0"/>
          </a:spcAft>
          <a:defRPr sz="1050" dirty="0">
            <a:solidFill>
              <a:schemeClr val="tx1">
                <a:lumMod val="65000"/>
                <a:lumOff val="35000"/>
              </a:schemeClr>
            </a:solidFill>
            <a:latin typeface="+mn-lt"/>
            <a:ea typeface="+mn-ea"/>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学习目标">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Calibri"/>
        <a:ea typeface="黑体"/>
        <a:cs typeface=""/>
      </a:majorFont>
      <a:minorFont>
        <a:latin typeface="Calibri"/>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0000"/>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a:spAutoFit/>
      </a:bodyPr>
      <a:lstStyle>
        <a:defPPr fontAlgn="auto">
          <a:spcBef>
            <a:spcPts val="0"/>
          </a:spcBef>
          <a:spcAft>
            <a:spcPts val="0"/>
          </a:spcAft>
          <a:defRPr sz="1050" dirty="0">
            <a:solidFill>
              <a:schemeClr val="tx1">
                <a:lumMod val="65000"/>
                <a:lumOff val="35000"/>
              </a:schemeClr>
            </a:solidFill>
            <a:latin typeface="+mn-lt"/>
            <a:ea typeface="+mn-ea"/>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章节页版式（一级+二级标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章节页版式（一级标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正文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Calibri"/>
        <a:ea typeface="黑体"/>
        <a:cs typeface=""/>
      </a:majorFont>
      <a:minorFont>
        <a:latin typeface="Calibri"/>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0000"/>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a:spAutoFit/>
      </a:bodyPr>
      <a:lstStyle>
        <a:defPPr fontAlgn="auto">
          <a:spcBef>
            <a:spcPts val="0"/>
          </a:spcBef>
          <a:spcAft>
            <a:spcPts val="0"/>
          </a:spcAft>
          <a:defRPr sz="1050" dirty="0">
            <a:solidFill>
              <a:schemeClr val="tx1">
                <a:lumMod val="65000"/>
                <a:lumOff val="35000"/>
              </a:schemeClr>
            </a:solidFill>
            <a:latin typeface="+mn-lt"/>
            <a:ea typeface="+mn-ea"/>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5_结束页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Calibri"/>
        <a:ea typeface="黑体"/>
        <a:cs typeface=""/>
      </a:majorFont>
      <a:minorFont>
        <a:latin typeface="Calibri"/>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1_正文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Calibri"/>
        <a:ea typeface="黑体"/>
        <a:cs typeface=""/>
      </a:majorFont>
      <a:minorFont>
        <a:latin typeface="Calibri"/>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0000"/>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a:spAutoFit/>
      </a:bodyPr>
      <a:lstStyle>
        <a:defPPr fontAlgn="auto">
          <a:spcBef>
            <a:spcPts val="0"/>
          </a:spcBef>
          <a:spcAft>
            <a:spcPts val="0"/>
          </a:spcAft>
          <a:defRPr sz="1050" dirty="0">
            <a:solidFill>
              <a:schemeClr val="tx1">
                <a:lumMod val="65000"/>
                <a:lumOff val="35000"/>
              </a:schemeClr>
            </a:solidFill>
            <a:latin typeface="+mn-lt"/>
            <a:ea typeface="+mn-ea"/>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9600</Words>
  <Application>WPS 演示</Application>
  <PresentationFormat>宽屏</PresentationFormat>
  <Paragraphs>369</Paragraphs>
  <Slides>51</Slides>
  <Notes>34</Notes>
  <HiddenSlides>0</HiddenSlides>
  <MMClips>0</MMClips>
  <ScaleCrop>false</ScaleCrop>
  <HeadingPairs>
    <vt:vector size="6" baseType="variant">
      <vt:variant>
        <vt:lpstr>已用的字体</vt:lpstr>
      </vt:variant>
      <vt:variant>
        <vt:i4>24</vt:i4>
      </vt:variant>
      <vt:variant>
        <vt:lpstr>主题</vt:lpstr>
      </vt:variant>
      <vt:variant>
        <vt:i4>8</vt:i4>
      </vt:variant>
      <vt:variant>
        <vt:lpstr>幻灯片标题</vt:lpstr>
      </vt:variant>
      <vt:variant>
        <vt:i4>51</vt:i4>
      </vt:variant>
    </vt:vector>
  </HeadingPairs>
  <TitlesOfParts>
    <vt:vector size="83" baseType="lpstr">
      <vt:lpstr>Arial</vt:lpstr>
      <vt:lpstr>宋体</vt:lpstr>
      <vt:lpstr>Wingdings</vt:lpstr>
      <vt:lpstr>Calibri</vt:lpstr>
      <vt:lpstr>黑体</vt:lpstr>
      <vt:lpstr>Alibaba PuHuiTi B</vt:lpstr>
      <vt:lpstr>Alibaba PuHuiTi R</vt:lpstr>
      <vt:lpstr>Segoe UI</vt:lpstr>
      <vt:lpstr>微软雅黑</vt:lpstr>
      <vt:lpstr>Verdana</vt:lpstr>
      <vt:lpstr>阿里巴巴普惠体</vt:lpstr>
      <vt:lpstr>华文楷体</vt:lpstr>
      <vt:lpstr>Alibaba PuHuiTi</vt:lpstr>
      <vt:lpstr>Alibaba PuHuiTi Medium</vt:lpstr>
      <vt:lpstr>Alibaba PuHuiTi M</vt:lpstr>
      <vt:lpstr>Segoe UI Light</vt:lpstr>
      <vt:lpstr>微软雅黑 Light</vt:lpstr>
      <vt:lpstr>Open Sans</vt:lpstr>
      <vt:lpstr>Segoe Print</vt:lpstr>
      <vt:lpstr>Helvetica Neue</vt:lpstr>
      <vt:lpstr>等线</vt:lpstr>
      <vt:lpstr>Calibri</vt:lpstr>
      <vt:lpstr>Arial Unicode MS</vt:lpstr>
      <vt:lpstr>Cambria Math</vt:lpstr>
      <vt:lpstr>封面2</vt:lpstr>
      <vt:lpstr>目录</vt:lpstr>
      <vt:lpstr>学习目标</vt:lpstr>
      <vt:lpstr>章节页版式（一级+二级标题）</vt:lpstr>
      <vt:lpstr>章节页版式（一级标题）</vt:lpstr>
      <vt:lpstr>正文设计方案</vt:lpstr>
      <vt:lpstr>5_结束页设计方案</vt:lpstr>
      <vt:lpstr>1_正文设计方案</vt:lpstr>
      <vt:lpstr>聚类算法</vt:lpstr>
      <vt:lpstr>PowerPoint 演示文稿</vt:lpstr>
      <vt:lpstr>PowerPoint 演示文稿</vt:lpstr>
      <vt:lpstr> 聚类算法 – 概念</vt:lpstr>
      <vt:lpstr>聚类算法在现实生活中的应用</vt:lpstr>
      <vt:lpstr> 聚类算法分类</vt:lpstr>
      <vt:lpstr>PowerPoint 演示文稿</vt:lpstr>
      <vt:lpstr>PowerPoint 演示文稿</vt:lpstr>
      <vt:lpstr>PowerPoint 演示文稿</vt:lpstr>
      <vt:lpstr>PowerPoint 演示文稿</vt:lpstr>
      <vt:lpstr> 聚类算法API</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 KMeans算法实现流程</vt:lpstr>
      <vt:lpstr> KMeans算法实现流程</vt:lpstr>
      <vt:lpstr> KMeans算法实现流程</vt:lpstr>
      <vt:lpstr> KMeans算法实现流程 – 举例</vt:lpstr>
      <vt:lpstr> KMeans算法实现流程 – 举例</vt:lpstr>
      <vt:lpstr> KMeans算法实现流程 – 举例</vt:lpstr>
      <vt:lpstr> KMeans算法实现流程 – 举例</vt:lpstr>
      <vt:lpstr> KMeans算法实现流程 – 举例</vt:lpstr>
      <vt:lpstr> KMeans算法实现流程 – 举例</vt:lpstr>
      <vt:lpstr>PowerPoint 演示文稿</vt:lpstr>
      <vt:lpstr>PowerPoint 演示文稿</vt:lpstr>
      <vt:lpstr>PowerPoint 演示文稿</vt:lpstr>
      <vt:lpstr>PowerPoint 演示文稿</vt:lpstr>
      <vt:lpstr>误差平方和SSE (The sum of squares due to error) 1</vt:lpstr>
      <vt:lpstr>“肘”方法 (Elbow method) -  K值确定</vt:lpstr>
      <vt:lpstr> 聚类效果评估 – 代码效果展示SSE误差平方和 </vt:lpstr>
      <vt:lpstr> 聚类效果评估 – 代码效果展示SSE误差平方和 </vt:lpstr>
      <vt:lpstr> SC轮廓系数法（Silhouette Coefficient）</vt:lpstr>
      <vt:lpstr> 聚类效果评估 – 代码效果展示 – SC系数 </vt:lpstr>
      <vt:lpstr> 聚类效果评估 – CH轮廓系数法（Calinski-Harabasz Index）</vt:lpstr>
      <vt:lpstr> 聚类效果评估 – 代码效果展示 – SC系数</vt:lpstr>
      <vt:lpstr> 聚类效果评估 – 代码效果展示 – CH系数</vt:lpstr>
      <vt:lpstr> 聚类效果评估 – 代码效果展示 – CH系数 </vt:lpstr>
      <vt:lpstr>PowerPoint 演示文稿</vt:lpstr>
      <vt:lpstr>PowerPoint 演示文稿</vt:lpstr>
      <vt:lpstr>PowerPoint 演示文稿</vt:lpstr>
      <vt:lpstr>PowerPoint 演示文稿</vt:lpstr>
      <vt:lpstr> 案例：顾客数据聚类分析</vt:lpstr>
      <vt:lpstr> 案例：顾客数据聚类分析</vt:lpstr>
      <vt:lpstr>案例：顾客数据聚类分析</vt:lpstr>
      <vt:lpstr> 案例：顾客数据聚类分析</vt:lpstr>
      <vt:lpstr>案例：顾客数据聚类分析</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8802</dc:creator>
  <cp:lastModifiedBy>老酒</cp:lastModifiedBy>
  <cp:revision>1609</cp:revision>
  <dcterms:created xsi:type="dcterms:W3CDTF">2020-03-31T02:23:00Z</dcterms:created>
  <dcterms:modified xsi:type="dcterms:W3CDTF">2025-04-15T06:15:55Z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ACFC08EC74A84EC0ACDA683203988642_12</vt:lpwstr>
  </property>
  <property fmtid="{D5CDD505-2E9C-101B-9397-08002B2CF9AE}" pid="3" name="KSOProductBuildVer">
    <vt:lpwstr>2052-12.1.0.20784</vt:lpwstr>
  </property>
</Properties>
</file>